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91" r:id="rId3"/>
    <p:sldId id="293" r:id="rId4"/>
    <p:sldId id="294" r:id="rId5"/>
    <p:sldId id="302" r:id="rId6"/>
    <p:sldId id="303" r:id="rId7"/>
    <p:sldId id="295" r:id="rId8"/>
    <p:sldId id="296" r:id="rId9"/>
    <p:sldId id="297" r:id="rId10"/>
    <p:sldId id="298" r:id="rId11"/>
    <p:sldId id="299" r:id="rId12"/>
    <p:sldId id="300" r:id="rId13"/>
    <p:sldId id="304" r:id="rId14"/>
    <p:sldId id="305" r:id="rId15"/>
    <p:sldId id="306" r:id="rId16"/>
    <p:sldId id="307" r:id="rId17"/>
    <p:sldId id="308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09" r:id="rId3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57" d="100"/>
          <a:sy n="57" d="100"/>
        </p:scale>
        <p:origin x="118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111073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49" y="6629400"/>
            <a:ext cx="2494253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7" y="5788024"/>
            <a:ext cx="1690696" cy="727255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tosca.org/" TargetMode="External"/><Relationship Id="rId2" Type="http://schemas.openxmlformats.org/officeDocument/2006/relationships/hyperlink" Target="https://sourceforge.net/projects/cloudmigxpress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etcloudify.or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jectbuilder.com.br/blog/como-dar-feedback-mais-eficient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8" y="0"/>
            <a:ext cx="4391984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3" y="401097"/>
            <a:ext cx="3685693" cy="158540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8FF84AE4-4799-4274-B027-C6E654B2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3182360"/>
            <a:ext cx="8615363" cy="1470025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Engenharia de Software</a:t>
            </a: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C11717EF-8395-401F-816F-2D6C20502F5C}"/>
              </a:ext>
            </a:extLst>
          </p:cNvPr>
          <p:cNvSpPr txBox="1">
            <a:spLocks/>
          </p:cNvSpPr>
          <p:nvPr/>
        </p:nvSpPr>
        <p:spPr>
          <a:xfrm>
            <a:off x="975682" y="5155549"/>
            <a:ext cx="77724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De Software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pt-BR" b="1" i="1" dirty="0"/>
              <a:t>Computação ubíqua</a:t>
            </a:r>
            <a:r>
              <a:rPr lang="pt-BR" b="1" dirty="0"/>
              <a:t>. </a:t>
            </a:r>
            <a:r>
              <a:rPr lang="pt-BR" dirty="0"/>
              <a:t>Também chamada de </a:t>
            </a:r>
            <a:r>
              <a:rPr lang="pt-BR" b="1" dirty="0" err="1">
                <a:solidFill>
                  <a:srgbClr val="FF0000"/>
                </a:solidFill>
              </a:rPr>
              <a:t>Ubicomp</a:t>
            </a:r>
            <a:r>
              <a:rPr lang="pt-BR" dirty="0"/>
              <a:t> e </a:t>
            </a:r>
            <a:r>
              <a:rPr lang="pt-BR" b="1" dirty="0">
                <a:solidFill>
                  <a:srgbClr val="FF0000"/>
                </a:solidFill>
              </a:rPr>
              <a:t>computação pervasiva</a:t>
            </a:r>
            <a:r>
              <a:rPr lang="pt-BR" dirty="0"/>
              <a:t>, é um termo utilizado para definir a integração das tecnologias no cotidiano humano de forma onipresente, ou seja, a presença natural da tecnologia no cotidiano das pessoas.</a:t>
            </a:r>
          </a:p>
          <a:p>
            <a:pPr marL="0" indent="0" algn="just">
              <a:buNone/>
            </a:pPr>
            <a:r>
              <a:rPr lang="pt-BR" dirty="0"/>
              <a:t> </a:t>
            </a:r>
            <a:r>
              <a:rPr lang="pt-BR" b="1" dirty="0"/>
              <a:t> </a:t>
            </a:r>
            <a:endParaRPr lang="pt-BR" dirty="0"/>
          </a:p>
          <a:p>
            <a:pPr algn="just">
              <a:buFont typeface="Wingdings" pitchFamily="2" charset="2"/>
              <a:buChar char="q"/>
            </a:pPr>
            <a:r>
              <a:rPr lang="pt-BR" b="1" i="1" dirty="0"/>
              <a:t>Software</a:t>
            </a:r>
            <a:r>
              <a:rPr lang="pt-BR" b="1" dirty="0"/>
              <a:t> aberto. </a:t>
            </a:r>
            <a:r>
              <a:rPr lang="pt-BR" dirty="0"/>
              <a:t>São </a:t>
            </a:r>
            <a:r>
              <a:rPr lang="pt-BR" i="1" dirty="0"/>
              <a:t>software</a:t>
            </a:r>
            <a:r>
              <a:rPr lang="pt-BR" dirty="0"/>
              <a:t> que disponibiliza a visualização do código fonte da aplicação para o engenheiro de </a:t>
            </a:r>
            <a:r>
              <a:rPr lang="pt-BR" i="1" dirty="0"/>
              <a:t>software</a:t>
            </a:r>
            <a:r>
              <a:rPr lang="pt-BR" dirty="0"/>
              <a:t> modifica da maneira que deseja;</a:t>
            </a:r>
          </a:p>
        </p:txBody>
      </p:sp>
    </p:spTree>
    <p:extLst>
      <p:ext uri="{BB962C8B-B14F-4D97-AF65-F5344CB8AC3E}">
        <p14:creationId xmlns:p14="http://schemas.microsoft.com/office/powerpoint/2010/main" val="347222167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De Software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rmAutofit fontScale="92500"/>
          </a:bodyPr>
          <a:lstStyle/>
          <a:p>
            <a:pPr algn="just">
              <a:buFont typeface="Wingdings" pitchFamily="2" charset="2"/>
              <a:buChar char="q"/>
            </a:pPr>
            <a:r>
              <a:rPr lang="pt-BR" b="1" i="1" dirty="0"/>
              <a:t>Software</a:t>
            </a:r>
            <a:r>
              <a:rPr lang="pt-BR" b="1" dirty="0"/>
              <a:t> Legado</a:t>
            </a:r>
            <a:r>
              <a:rPr lang="pt-BR" dirty="0"/>
              <a:t>. O nome de </a:t>
            </a:r>
            <a:r>
              <a:rPr lang="pt-BR" i="1" dirty="0"/>
              <a:t>software</a:t>
            </a:r>
            <a:r>
              <a:rPr lang="pt-BR" dirty="0"/>
              <a:t> legado é dado quando refere há um programa de computador que foi desenvolvido por há muito tempo. </a:t>
            </a:r>
          </a:p>
          <a:p>
            <a:pPr algn="just">
              <a:buFont typeface="Wingdings" pitchFamily="2" charset="2"/>
              <a:buChar char="q"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Um problema, quando não existem documentações e se existem são pobres de detalhes, os casos de teste, podem ser pobres, quando tem e sem um controle de mudanças. 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E muitas vezes não mexem no </a:t>
            </a:r>
            <a:r>
              <a:rPr lang="pt-BR" i="1" dirty="0"/>
              <a:t>software</a:t>
            </a:r>
            <a:r>
              <a:rPr lang="pt-BR" dirty="0"/>
              <a:t> legado quando eles atentem as necessidades do cliente (</a:t>
            </a:r>
            <a:r>
              <a:rPr lang="pt-BR" b="1" dirty="0"/>
              <a:t>PRESSMAN, 2006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7878082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De Software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pt-BR" b="1" i="1" dirty="0"/>
              <a:t>Software</a:t>
            </a:r>
            <a:r>
              <a:rPr lang="pt-BR" b="1" dirty="0"/>
              <a:t> Legado</a:t>
            </a:r>
            <a:r>
              <a:rPr lang="pt-BR" dirty="0"/>
              <a:t>. Ferramentas que apoiam a migração de sistemas legados para a nuvem:</a:t>
            </a:r>
          </a:p>
          <a:p>
            <a:pPr marL="514350" indent="-514350" algn="just">
              <a:buAutoNum type="arabicPeriod"/>
            </a:pPr>
            <a:endParaRPr lang="pt-BR" dirty="0"/>
          </a:p>
          <a:p>
            <a:pPr marL="514350" indent="-514350" algn="just">
              <a:buAutoNum type="arabicPeriod"/>
            </a:pPr>
            <a:r>
              <a:rPr lang="pt-BR" dirty="0" err="1"/>
              <a:t>MoDisco</a:t>
            </a:r>
            <a:r>
              <a:rPr lang="pt-BR" dirty="0"/>
              <a:t> [KDM] (</a:t>
            </a:r>
            <a:r>
              <a:rPr lang="pt-BR" dirty="0" err="1"/>
              <a:t>Plugin</a:t>
            </a:r>
            <a:r>
              <a:rPr lang="pt-BR" dirty="0"/>
              <a:t> do Eclipse)</a:t>
            </a:r>
          </a:p>
          <a:p>
            <a:pPr marL="514350" indent="-514350" algn="just">
              <a:buAutoNum type="arabicPeriod"/>
            </a:pPr>
            <a:r>
              <a:rPr lang="pt-BR" dirty="0" err="1"/>
              <a:t>CloudMig</a:t>
            </a:r>
            <a:r>
              <a:rPr lang="pt-BR" dirty="0"/>
              <a:t> </a:t>
            </a:r>
            <a:r>
              <a:rPr lang="pt-BR" dirty="0" err="1"/>
              <a:t>Xpress</a:t>
            </a:r>
            <a:r>
              <a:rPr lang="pt-BR" dirty="0"/>
              <a:t> (</a:t>
            </a:r>
            <a:r>
              <a:rPr lang="pt-BR" dirty="0">
                <a:hlinkClick r:id="rId2"/>
              </a:rPr>
              <a:t>sourceforge.net</a:t>
            </a:r>
            <a:r>
              <a:rPr lang="pt-BR" dirty="0"/>
              <a:t>)</a:t>
            </a:r>
          </a:p>
          <a:p>
            <a:pPr marL="514350" indent="-514350" algn="just">
              <a:buAutoNum type="arabicPeriod"/>
            </a:pPr>
            <a:r>
              <a:rPr lang="pt-BR" dirty="0" err="1"/>
              <a:t>OpenTOSCA</a:t>
            </a:r>
            <a:r>
              <a:rPr lang="pt-BR" dirty="0"/>
              <a:t> (Padrão TOSCA, OASIS) (</a:t>
            </a:r>
            <a:r>
              <a:rPr lang="pt-BR" dirty="0">
                <a:hlinkClick r:id="rId3"/>
              </a:rPr>
              <a:t>opentosca.org</a:t>
            </a:r>
            <a:r>
              <a:rPr lang="pt-BR" dirty="0"/>
              <a:t>)</a:t>
            </a:r>
          </a:p>
          <a:p>
            <a:pPr marL="514350" indent="-514350" algn="just">
              <a:buAutoNum type="arabicPeriod"/>
            </a:pPr>
            <a:r>
              <a:rPr lang="pt-BR" dirty="0" err="1"/>
              <a:t>Cloudify</a:t>
            </a:r>
            <a:r>
              <a:rPr lang="pt-BR" dirty="0"/>
              <a:t> (</a:t>
            </a:r>
            <a:r>
              <a:rPr lang="pt-BR" dirty="0">
                <a:hlinkClick r:id="rId4"/>
              </a:rPr>
              <a:t>https://getcloudify.org/</a:t>
            </a:r>
            <a:r>
              <a:rPr lang="pt-BR" dirty="0"/>
              <a:t>)</a:t>
            </a:r>
          </a:p>
          <a:p>
            <a:pPr marL="514350" indent="-514350" algn="just">
              <a:buAutoNum type="arabicPeriod"/>
            </a:pPr>
            <a:r>
              <a:rPr lang="pt-BR" dirty="0"/>
              <a:t>DDD (Domain </a:t>
            </a:r>
            <a:r>
              <a:rPr lang="pt-BR" dirty="0" err="1"/>
              <a:t>Driven</a:t>
            </a:r>
            <a:r>
              <a:rPr lang="pt-BR" dirty="0"/>
              <a:t> Design), projeto orientado a domínio</a:t>
            </a:r>
          </a:p>
        </p:txBody>
      </p:sp>
    </p:spTree>
    <p:extLst>
      <p:ext uri="{BB962C8B-B14F-4D97-AF65-F5344CB8AC3E}">
        <p14:creationId xmlns:p14="http://schemas.microsoft.com/office/powerpoint/2010/main" val="396421384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Princípios</a:t>
            </a:r>
            <a:r>
              <a:rPr lang="en-US" b="1" dirty="0">
                <a:solidFill>
                  <a:srgbClr val="0070C0"/>
                </a:solidFill>
              </a:rPr>
              <a:t> - Eng. De Software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9831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/>
              <a:t>	Segunda definição, dada pelo IEEE</a:t>
            </a:r>
            <a:r>
              <a:rPr lang="pt-BR" sz="1800" dirty="0"/>
              <a:t>, evidencia que as características que fazem do desenvolvimento de software uma engenharia não devem ser abandonadas, mas devem ser adaptáveis e ágeis ao passo que possam ser justificáveis economicamente e facilmente utilizadas por diferentes equipes de desenvolvimento.</a:t>
            </a:r>
          </a:p>
          <a:p>
            <a:pPr marL="0" indent="0" algn="just">
              <a:buNone/>
            </a:pPr>
            <a:r>
              <a:rPr lang="pt-BR" sz="1800" dirty="0"/>
              <a:t>	Os princípios da engenharia de software são sete de acordo com o cientista David </a:t>
            </a:r>
            <a:r>
              <a:rPr lang="pt-BR" sz="1800" b="1" dirty="0" err="1"/>
              <a:t>Hooker</a:t>
            </a:r>
            <a:r>
              <a:rPr lang="pt-BR" sz="1800" dirty="0"/>
              <a:t>. Aplicados a sua qualidade, processos, métodos ou ferramentas, bem como a ela como um todo.</a:t>
            </a:r>
          </a:p>
          <a:p>
            <a:pPr>
              <a:buFont typeface="Wingdings" pitchFamily="2" charset="2"/>
              <a:buChar char="ü"/>
            </a:pPr>
            <a:r>
              <a:rPr lang="en-US" sz="1800" b="1" dirty="0"/>
              <a:t>The reason it all exists</a:t>
            </a:r>
            <a:r>
              <a:rPr lang="en-US" sz="1800" dirty="0"/>
              <a:t> - (A </a:t>
            </a:r>
            <a:r>
              <a:rPr lang="pt-BR" sz="1800" dirty="0"/>
              <a:t>razão</a:t>
            </a:r>
            <a:r>
              <a:rPr lang="en-US" sz="1800" dirty="0"/>
              <a:t> de </a:t>
            </a:r>
            <a:r>
              <a:rPr lang="pt-BR" sz="1800" dirty="0"/>
              <a:t>existir</a:t>
            </a:r>
            <a:r>
              <a:rPr lang="en-US" sz="1800" dirty="0"/>
              <a:t>)</a:t>
            </a:r>
          </a:p>
          <a:p>
            <a:pPr algn="just">
              <a:buFont typeface="Wingdings" pitchFamily="2" charset="2"/>
              <a:buChar char="ü"/>
            </a:pPr>
            <a:r>
              <a:rPr lang="en-US" sz="1800" b="1" dirty="0"/>
              <a:t>KISS (Keep It Simple, Stupid!)</a:t>
            </a:r>
            <a:r>
              <a:rPr lang="pt-BR" sz="1800" dirty="0"/>
              <a:t> – (Não complique)</a:t>
            </a:r>
            <a:endParaRPr lang="en-US" sz="1800" dirty="0"/>
          </a:p>
          <a:p>
            <a:pPr>
              <a:buFont typeface="Wingdings" pitchFamily="2" charset="2"/>
              <a:buChar char="ü"/>
            </a:pPr>
            <a:r>
              <a:rPr lang="pt-BR" sz="1800" b="1" dirty="0" err="1"/>
              <a:t>Maintain</a:t>
            </a:r>
            <a:r>
              <a:rPr lang="pt-BR" sz="1800" b="1" dirty="0"/>
              <a:t> </a:t>
            </a:r>
            <a:r>
              <a:rPr lang="pt-BR" sz="1800" b="1" dirty="0" err="1"/>
              <a:t>the</a:t>
            </a:r>
            <a:r>
              <a:rPr lang="pt-BR" sz="1800" b="1" dirty="0"/>
              <a:t> </a:t>
            </a:r>
            <a:r>
              <a:rPr lang="pt-BR" sz="1800" dirty="0"/>
              <a:t>Vision – (Mantenha a visão)</a:t>
            </a:r>
          </a:p>
          <a:p>
            <a:pPr>
              <a:buFont typeface="Wingdings" pitchFamily="2" charset="2"/>
              <a:buChar char="ü"/>
            </a:pPr>
            <a:r>
              <a:rPr lang="en-US" sz="1800" b="1" dirty="0"/>
              <a:t>What You Produce, </a:t>
            </a:r>
            <a:r>
              <a:rPr lang="pt-BR" sz="1800" b="1" dirty="0" err="1"/>
              <a:t>Others</a:t>
            </a:r>
            <a:r>
              <a:rPr lang="en-US" sz="1800" b="1" dirty="0"/>
              <a:t> Will Consume</a:t>
            </a:r>
            <a:r>
              <a:rPr lang="en-US" sz="1800" dirty="0"/>
              <a:t> – ( O que um </a:t>
            </a:r>
            <a:r>
              <a:rPr lang="en-US" sz="1800" dirty="0" err="1"/>
              <a:t>produz</a:t>
            </a:r>
            <a:r>
              <a:rPr lang="en-US" sz="1800" dirty="0"/>
              <a:t>, outros consomem)</a:t>
            </a:r>
          </a:p>
          <a:p>
            <a:pPr>
              <a:buFont typeface="Wingdings" pitchFamily="2" charset="2"/>
              <a:buChar char="ü"/>
            </a:pPr>
            <a:r>
              <a:rPr lang="en-US" sz="1800" b="1" dirty="0"/>
              <a:t>Be Open to the Future</a:t>
            </a:r>
            <a:r>
              <a:rPr lang="pt-BR" sz="1800" dirty="0"/>
              <a:t> – (Esteja aberto para o futuro)</a:t>
            </a:r>
          </a:p>
          <a:p>
            <a:pPr>
              <a:buFont typeface="Wingdings" pitchFamily="2" charset="2"/>
              <a:buChar char="ü"/>
            </a:pPr>
            <a:r>
              <a:rPr lang="pt-BR" sz="1800" b="1" dirty="0" err="1"/>
              <a:t>Plan</a:t>
            </a:r>
            <a:r>
              <a:rPr lang="pt-BR" sz="1800" b="1" dirty="0"/>
              <a:t> </a:t>
            </a:r>
            <a:r>
              <a:rPr lang="pt-BR" sz="1800" b="1" dirty="0" err="1"/>
              <a:t>Ahead</a:t>
            </a:r>
            <a:r>
              <a:rPr lang="pt-BR" sz="1800" b="1" dirty="0"/>
              <a:t> for Reuse</a:t>
            </a:r>
            <a:r>
              <a:rPr lang="pt-BR" sz="1800" dirty="0"/>
              <a:t> – ( Planeje com antecedência, visando a reutilização)</a:t>
            </a:r>
          </a:p>
          <a:p>
            <a:pPr>
              <a:buFont typeface="Wingdings" pitchFamily="2" charset="2"/>
              <a:buChar char="ü"/>
            </a:pPr>
            <a:r>
              <a:rPr lang="pt-BR" sz="1800" b="1" dirty="0" err="1"/>
              <a:t>Think</a:t>
            </a:r>
            <a:r>
              <a:rPr lang="pt-BR" sz="1800" dirty="0"/>
              <a:t> – (Pense)</a:t>
            </a:r>
            <a:br>
              <a:rPr lang="pt-BR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5307254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Etapas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</a:t>
            </a:r>
            <a:r>
              <a:rPr lang="en-US" b="1" dirty="0">
                <a:solidFill>
                  <a:srgbClr val="0070C0"/>
                </a:solidFill>
              </a:rPr>
              <a:t> Eng. De Software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199"/>
            <a:ext cx="8572500" cy="5122333"/>
          </a:xfrm>
        </p:spPr>
        <p:txBody>
          <a:bodyPr>
            <a:noAutofit/>
          </a:bodyPr>
          <a:lstStyle/>
          <a:p>
            <a:pPr algn="just">
              <a:buAutoNum type="arabicPeriod"/>
            </a:pPr>
            <a:r>
              <a:rPr lang="pt-BR" sz="2400" dirty="0"/>
              <a:t>Elaboração do Projeto Técnico / Consultor do Negócio</a:t>
            </a:r>
          </a:p>
          <a:p>
            <a:pPr algn="just">
              <a:buAutoNum type="arabicPeriod"/>
            </a:pPr>
            <a:r>
              <a:rPr lang="pt-BR" sz="2400" dirty="0"/>
              <a:t>Elaboração do Projeto Lógico</a:t>
            </a:r>
          </a:p>
          <a:p>
            <a:pPr algn="just">
              <a:buAutoNum type="arabicPeriod"/>
            </a:pPr>
            <a:r>
              <a:rPr lang="pt-BR" sz="2400" dirty="0"/>
              <a:t>Elaboração do Projeto Físico</a:t>
            </a:r>
          </a:p>
          <a:p>
            <a:pPr algn="just">
              <a:buAutoNum type="arabicPeriod"/>
            </a:pPr>
            <a:r>
              <a:rPr lang="pt-BR" sz="2400" dirty="0"/>
              <a:t>Implementação</a:t>
            </a:r>
          </a:p>
          <a:p>
            <a:pPr algn="just">
              <a:buAutoNum type="arabicPeriod"/>
            </a:pPr>
            <a:r>
              <a:rPr lang="pt-BR" sz="2400" dirty="0"/>
              <a:t>Equipe de Testes (</a:t>
            </a:r>
            <a:r>
              <a:rPr lang="pt-BR" sz="2400" b="1" dirty="0"/>
              <a:t>Qualidade do Produto</a:t>
            </a:r>
            <a:r>
              <a:rPr lang="pt-BR" sz="2400" dirty="0"/>
              <a:t>) – Testes Internos</a:t>
            </a:r>
          </a:p>
          <a:p>
            <a:pPr algn="just">
              <a:buAutoNum type="arabicPeriod"/>
            </a:pPr>
            <a:r>
              <a:rPr lang="pt-BR" sz="2400" dirty="0"/>
              <a:t>Implantação</a:t>
            </a:r>
          </a:p>
          <a:p>
            <a:pPr lvl="1" algn="just">
              <a:buFont typeface="Arial"/>
              <a:buAutoNum type="arabicPeriod"/>
            </a:pPr>
            <a:r>
              <a:rPr lang="pt-BR" sz="2000" dirty="0"/>
              <a:t>Instalação (Sistema em Uso / Documentação)</a:t>
            </a:r>
            <a:endParaRPr lang="en-US" sz="2000" dirty="0"/>
          </a:p>
          <a:p>
            <a:pPr lvl="1" algn="just">
              <a:buFont typeface="Arial"/>
              <a:buAutoNum type="arabicPeriod"/>
            </a:pPr>
            <a:r>
              <a:rPr lang="pt-BR" sz="2000" dirty="0"/>
              <a:t>Conversão (Migração Bases de Dados)</a:t>
            </a:r>
          </a:p>
          <a:p>
            <a:pPr lvl="1" algn="just">
              <a:buFont typeface="Arial"/>
              <a:buAutoNum type="arabicPeriod"/>
            </a:pPr>
            <a:r>
              <a:rPr lang="pt-BR" sz="2000" dirty="0"/>
              <a:t>Treinamento (Usuário apto a utilizar o Sistema)</a:t>
            </a:r>
          </a:p>
          <a:p>
            <a:pPr lvl="1" algn="just">
              <a:buAutoNum type="arabicPeriod"/>
            </a:pPr>
            <a:r>
              <a:rPr lang="pt-BR" sz="2000" dirty="0"/>
              <a:t>Homologação (Sistema Validado)</a:t>
            </a:r>
          </a:p>
        </p:txBody>
      </p:sp>
    </p:spTree>
    <p:extLst>
      <p:ext uri="{BB962C8B-B14F-4D97-AF65-F5344CB8AC3E}">
        <p14:creationId xmlns:p14="http://schemas.microsoft.com/office/powerpoint/2010/main" val="205411572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Fases</a:t>
            </a:r>
            <a:r>
              <a:rPr lang="en-US" b="1" dirty="0">
                <a:solidFill>
                  <a:srgbClr val="0070C0"/>
                </a:solidFill>
              </a:rPr>
              <a:t> da Eng. De Software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5105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0070C0"/>
                </a:solidFill>
              </a:rPr>
              <a:t>Elaboração do Projeto Lógico / Físico</a:t>
            </a:r>
          </a:p>
          <a:p>
            <a:pPr lvl="1" algn="just">
              <a:buAutoNum type="arabicPeriod"/>
            </a:pPr>
            <a:r>
              <a:rPr lang="pt-BR" sz="2400" dirty="0"/>
              <a:t>Elicitação de Requisitos</a:t>
            </a:r>
          </a:p>
          <a:p>
            <a:pPr lvl="1" algn="just">
              <a:buAutoNum type="arabicPeriod"/>
            </a:pPr>
            <a:r>
              <a:rPr lang="pt-BR" sz="2400" dirty="0"/>
              <a:t>Levantamento de Requisitos</a:t>
            </a:r>
          </a:p>
          <a:p>
            <a:pPr lvl="2" algn="just">
              <a:buAutoNum type="arabicPeriod"/>
            </a:pPr>
            <a:r>
              <a:rPr lang="pt-BR" sz="2400" dirty="0"/>
              <a:t>Entrevistas / Questionários / Prototipação</a:t>
            </a:r>
          </a:p>
          <a:p>
            <a:pPr lvl="1" algn="just">
              <a:buAutoNum type="arabicPeriod"/>
            </a:pPr>
            <a:r>
              <a:rPr lang="pt-BR" sz="2400" dirty="0"/>
              <a:t>Introdução</a:t>
            </a:r>
          </a:p>
          <a:p>
            <a:pPr lvl="1" algn="just">
              <a:buAutoNum type="arabicPeriod"/>
            </a:pPr>
            <a:r>
              <a:rPr lang="pt-BR" sz="2400" dirty="0"/>
              <a:t>Objetivo(s) do Sistema</a:t>
            </a:r>
          </a:p>
          <a:p>
            <a:pPr lvl="1" algn="just">
              <a:buAutoNum type="arabicPeriod"/>
            </a:pPr>
            <a:r>
              <a:rPr lang="pt-BR" sz="2400" dirty="0"/>
              <a:t>Funções do Sistema (Lista de Eventos)</a:t>
            </a:r>
          </a:p>
          <a:p>
            <a:pPr lvl="2" algn="just">
              <a:buFont typeface="Arial"/>
              <a:buAutoNum type="arabicPeriod"/>
            </a:pPr>
            <a:r>
              <a:rPr lang="pt-BR" sz="2400" dirty="0"/>
              <a:t>Especificação de Programas</a:t>
            </a:r>
          </a:p>
          <a:p>
            <a:pPr lvl="1" algn="just">
              <a:buAutoNum type="arabicPeriod"/>
            </a:pPr>
            <a:r>
              <a:rPr lang="pt-BR" sz="2400" dirty="0"/>
              <a:t>Modelo Físico de Dados (DER)</a:t>
            </a:r>
          </a:p>
        </p:txBody>
      </p:sp>
    </p:spTree>
    <p:extLst>
      <p:ext uri="{BB962C8B-B14F-4D97-AF65-F5344CB8AC3E}">
        <p14:creationId xmlns:p14="http://schemas.microsoft.com/office/powerpoint/2010/main" val="40134356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Fases</a:t>
            </a:r>
            <a:r>
              <a:rPr lang="en-US" b="1" dirty="0">
                <a:solidFill>
                  <a:srgbClr val="0070C0"/>
                </a:solidFill>
              </a:rPr>
              <a:t> da Eng. De Software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8175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/>
              <a:t>	</a:t>
            </a:r>
            <a:r>
              <a:rPr lang="pt-BR" sz="2400" b="1" u="sng" dirty="0"/>
              <a:t>Fases da Engenharia de Software</a:t>
            </a:r>
          </a:p>
          <a:p>
            <a:pPr marL="0" indent="0" algn="just">
              <a:buNone/>
            </a:pPr>
            <a:endParaRPr lang="pt-BR" sz="2400" dirty="0"/>
          </a:p>
          <a:p>
            <a:pPr marL="971550" lvl="1" indent="-514350" algn="just">
              <a:buFont typeface="+mj-lt"/>
              <a:buAutoNum type="arabicPeriod" startAt="6"/>
            </a:pPr>
            <a:r>
              <a:rPr lang="pt-BR" sz="2400" dirty="0"/>
              <a:t>Dicionário de Dados</a:t>
            </a:r>
          </a:p>
          <a:p>
            <a:pPr lvl="1" algn="just">
              <a:buAutoNum type="arabicPeriod" startAt="6"/>
            </a:pPr>
            <a:r>
              <a:rPr lang="pt-BR" sz="2400" dirty="0"/>
              <a:t>Modelo Comportamental</a:t>
            </a:r>
          </a:p>
          <a:p>
            <a:pPr lvl="2" algn="just">
              <a:buAutoNum type="arabicPeriod"/>
            </a:pPr>
            <a:r>
              <a:rPr lang="pt-BR" sz="2400" dirty="0"/>
              <a:t> Tabela Pai/Filha; Relacionamento; I/E/U (</a:t>
            </a:r>
            <a:r>
              <a:rPr lang="pt-BR" sz="2400" dirty="0" err="1"/>
              <a:t>Restrict</a:t>
            </a:r>
            <a:r>
              <a:rPr lang="pt-BR" sz="2400" dirty="0"/>
              <a:t>/</a:t>
            </a:r>
            <a:r>
              <a:rPr lang="pt-BR" sz="2400" dirty="0" err="1"/>
              <a:t>Cascade</a:t>
            </a:r>
            <a:r>
              <a:rPr lang="pt-BR" sz="2400" dirty="0"/>
              <a:t>) -&gt; Modelo Comportamental</a:t>
            </a:r>
          </a:p>
          <a:p>
            <a:pPr marL="1428750" lvl="2" indent="-514350" algn="just">
              <a:buAutoNum type="arabicPeriod"/>
            </a:pPr>
            <a:r>
              <a:rPr lang="pt-BR" sz="2400" dirty="0"/>
              <a:t>Lista de Eventos</a:t>
            </a:r>
          </a:p>
          <a:p>
            <a:pPr marL="1428750" lvl="2" indent="-514350" algn="just">
              <a:buAutoNum type="arabicPeriod"/>
            </a:pPr>
            <a:r>
              <a:rPr lang="pt-BR" sz="2400" dirty="0"/>
              <a:t>Diagrama de Contexto</a:t>
            </a:r>
          </a:p>
          <a:p>
            <a:pPr marL="1428750" lvl="2" indent="-514350" algn="just">
              <a:buAutoNum type="arabicPeriod"/>
            </a:pPr>
            <a:r>
              <a:rPr lang="pt-BR" sz="2400" dirty="0"/>
              <a:t>DFD Nível Zero</a:t>
            </a:r>
          </a:p>
          <a:p>
            <a:pPr marL="1428750" lvl="2" indent="-514350" algn="just">
              <a:buAutoNum type="arabicPeriod"/>
            </a:pPr>
            <a:r>
              <a:rPr lang="pt-BR" sz="2400" dirty="0"/>
              <a:t>DFD por Evento</a:t>
            </a:r>
          </a:p>
        </p:txBody>
      </p:sp>
    </p:spTree>
    <p:extLst>
      <p:ext uri="{BB962C8B-B14F-4D97-AF65-F5344CB8AC3E}">
        <p14:creationId xmlns:p14="http://schemas.microsoft.com/office/powerpoint/2010/main" val="38163021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Fases</a:t>
            </a:r>
            <a:r>
              <a:rPr lang="en-US" b="1" dirty="0">
                <a:solidFill>
                  <a:srgbClr val="0070C0"/>
                </a:solidFill>
              </a:rPr>
              <a:t> da Eng. De Software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/>
              <a:t>	</a:t>
            </a:r>
            <a:endParaRPr lang="pt-BR" sz="2400" dirty="0"/>
          </a:p>
          <a:p>
            <a:pPr marL="971550" lvl="1" indent="-514350" algn="just">
              <a:buFont typeface="+mj-lt"/>
              <a:buAutoNum type="arabicPeriod" startAt="8"/>
            </a:pPr>
            <a:r>
              <a:rPr lang="pt-BR" sz="2400" dirty="0"/>
              <a:t>Telas da Aplicação (Interface)</a:t>
            </a:r>
          </a:p>
          <a:p>
            <a:pPr lvl="2" algn="just">
              <a:buAutoNum type="arabicPeriod"/>
            </a:pPr>
            <a:r>
              <a:rPr lang="pt-BR" sz="2400" dirty="0"/>
              <a:t>Estrutura do Menu da Aplicação</a:t>
            </a:r>
          </a:p>
          <a:p>
            <a:pPr lvl="1" algn="just">
              <a:buAutoNum type="arabicPeriod" startAt="8"/>
            </a:pPr>
            <a:r>
              <a:rPr lang="pt-BR" sz="2400" dirty="0"/>
              <a:t>Anexos (Layouts de Relatórios)</a:t>
            </a:r>
          </a:p>
        </p:txBody>
      </p:sp>
    </p:spTree>
    <p:extLst>
      <p:ext uri="{BB962C8B-B14F-4D97-AF65-F5344CB8AC3E}">
        <p14:creationId xmlns:p14="http://schemas.microsoft.com/office/powerpoint/2010/main" val="235644892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/>
              <a:t>	</a:t>
            </a:r>
            <a:r>
              <a:rPr lang="pt-BR" dirty="0"/>
              <a:t>Os </a:t>
            </a:r>
            <a:r>
              <a:rPr lang="pt-BR" b="1" dirty="0"/>
              <a:t>métodos ágeis</a:t>
            </a:r>
            <a:r>
              <a:rPr lang="pt-BR" dirty="0"/>
              <a:t> entregas incrementais e ciclos iterativos.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	As </a:t>
            </a:r>
            <a:r>
              <a:rPr lang="pt-BR" b="1" dirty="0"/>
              <a:t>metodologias ágeis</a:t>
            </a:r>
            <a:r>
              <a:rPr lang="pt-BR" dirty="0"/>
              <a:t> passaram a ser uma alternativa aos </a:t>
            </a:r>
            <a:r>
              <a:rPr lang="pt-BR" b="1" dirty="0"/>
              <a:t>métodos</a:t>
            </a:r>
            <a:r>
              <a:rPr lang="pt-BR" dirty="0"/>
              <a:t> tradicionais/clássicos.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21163451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/>
              <a:t>	Além de agilidade, os métodos ágeis são:</a:t>
            </a:r>
          </a:p>
          <a:p>
            <a:pPr marL="0" indent="0" algn="just">
              <a:buNone/>
            </a:pPr>
            <a:endParaRPr lang="pt-BR" sz="2400" dirty="0"/>
          </a:p>
          <a:p>
            <a:pPr algn="just"/>
            <a:r>
              <a:rPr lang="pt-BR" sz="2400" dirty="0"/>
              <a:t>processo incremental (quase uma antítese do tradicional modelo de cascata);</a:t>
            </a:r>
          </a:p>
          <a:p>
            <a:pPr algn="just"/>
            <a:r>
              <a:rPr lang="pt-BR" sz="2400" dirty="0"/>
              <a:t>colaboração do cliente;</a:t>
            </a:r>
          </a:p>
          <a:p>
            <a:pPr algn="just"/>
            <a:r>
              <a:rPr lang="pt-BR" sz="2400" dirty="0"/>
              <a:t>adaptabilidade (cada projeto está sujeito a passar por várias modificações);</a:t>
            </a:r>
          </a:p>
          <a:p>
            <a:pPr algn="just"/>
            <a:r>
              <a:rPr lang="pt-BR" sz="2400" dirty="0"/>
              <a:t>simplicidade;</a:t>
            </a:r>
          </a:p>
          <a:p>
            <a:pPr algn="just"/>
            <a:r>
              <a:rPr lang="pt-BR" sz="2400" dirty="0"/>
              <a:t>feedback constante;</a:t>
            </a:r>
          </a:p>
          <a:p>
            <a:pPr algn="just"/>
            <a:r>
              <a:rPr lang="pt-BR" sz="2400" dirty="0"/>
              <a:t>equipes pequenas (mas com alto nível técnico) etc.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8591962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8" y="0"/>
            <a:ext cx="4391984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3" y="401097"/>
            <a:ext cx="3685693" cy="158540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8FF84AE4-4799-4274-B027-C6E654B2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257" y="3036887"/>
            <a:ext cx="8681443" cy="1470025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01 e 02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Eng. Soft. e Métodos Ágeis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C11717EF-8395-401F-816F-2D6C20502F5C}"/>
              </a:ext>
            </a:extLst>
          </p:cNvPr>
          <p:cNvSpPr txBox="1">
            <a:spLocks/>
          </p:cNvSpPr>
          <p:nvPr/>
        </p:nvSpPr>
        <p:spPr>
          <a:xfrm>
            <a:off x="975682" y="5155549"/>
            <a:ext cx="77724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  <p:extLst>
      <p:ext uri="{BB962C8B-B14F-4D97-AF65-F5344CB8AC3E}">
        <p14:creationId xmlns:p14="http://schemas.microsoft.com/office/powerpoint/2010/main" val="261394735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Vantagens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Entregas rápidas e frequentes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Qualidade do produto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Previsão de cronograma e custos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Mitigação de riscos</a:t>
            </a:r>
          </a:p>
        </p:txBody>
      </p:sp>
    </p:spTree>
    <p:extLst>
      <p:ext uri="{BB962C8B-B14F-4D97-AF65-F5344CB8AC3E}">
        <p14:creationId xmlns:p14="http://schemas.microsoft.com/office/powerpoint/2010/main" val="104416412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FDD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  <a:r>
              <a:rPr lang="pt-BR" sz="2400" dirty="0" err="1"/>
              <a:t>Feature</a:t>
            </a:r>
            <a:r>
              <a:rPr lang="pt-BR" sz="2400" dirty="0"/>
              <a:t> </a:t>
            </a:r>
            <a:r>
              <a:rPr lang="pt-BR" sz="2400" dirty="0" err="1"/>
              <a:t>Driven</a:t>
            </a:r>
            <a:r>
              <a:rPr lang="pt-BR" sz="2400" dirty="0"/>
              <a:t> </a:t>
            </a:r>
            <a:r>
              <a:rPr lang="pt-BR" sz="2400" dirty="0" err="1"/>
              <a:t>Development</a:t>
            </a:r>
            <a:r>
              <a:rPr lang="pt-BR" sz="2400" dirty="0"/>
              <a:t> (FDD): A sua premissa básica tem o foco em funcionalidades, o que permite à equipe do projeto realizar um planejamento incremental, isto é, por fases.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	Esse tipo de atuação ajuda a dar agilidade ao desenvolvimento de soluções em ambientes de extrema incerteza, em que as mudanças são inevitáveis.</a:t>
            </a:r>
          </a:p>
          <a:p>
            <a:pPr marL="0" indent="0" algn="just">
              <a:buNone/>
            </a:pPr>
            <a:endParaRPr lang="pt-BR" sz="2400" b="1" u="sng" dirty="0"/>
          </a:p>
        </p:txBody>
      </p:sp>
    </p:spTree>
    <p:extLst>
      <p:ext uri="{BB962C8B-B14F-4D97-AF65-F5344CB8AC3E}">
        <p14:creationId xmlns:p14="http://schemas.microsoft.com/office/powerpoint/2010/main" val="179540744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FDD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Assim como todos os demais métodos ágeis, o FDD também apresenta melhores práticas que visam criar o ambiente ideal para o desenvolvimento de projetos. São elas:</a:t>
            </a:r>
          </a:p>
          <a:p>
            <a:pPr marL="0" indent="0" algn="just">
              <a:buNone/>
            </a:pPr>
            <a:endParaRPr lang="pt-BR" sz="2400" dirty="0"/>
          </a:p>
          <a:p>
            <a:pPr algn="just"/>
            <a:r>
              <a:rPr lang="pt-BR" sz="2400" dirty="0"/>
              <a:t>desenvolvimento por funcionalidades;</a:t>
            </a:r>
          </a:p>
          <a:p>
            <a:pPr algn="just"/>
            <a:r>
              <a:rPr lang="pt-BR" sz="2400" dirty="0"/>
              <a:t>um único programador é responsável pela funcionalidade desenvolvida;</a:t>
            </a:r>
          </a:p>
          <a:p>
            <a:pPr algn="just"/>
            <a:r>
              <a:rPr lang="pt-BR" sz="2400" dirty="0"/>
              <a:t>controle de qualidade em todas as fases do projeto;</a:t>
            </a:r>
          </a:p>
          <a:p>
            <a:pPr algn="just"/>
            <a:r>
              <a:rPr lang="pt-BR" sz="2400" dirty="0"/>
              <a:t>gerenciamento de configurações;</a:t>
            </a:r>
          </a:p>
          <a:p>
            <a:pPr algn="just"/>
            <a:r>
              <a:rPr lang="pt-BR" sz="2400" dirty="0"/>
              <a:t>integração contínua das funcionalidades;</a:t>
            </a:r>
          </a:p>
          <a:p>
            <a:pPr algn="just"/>
            <a:r>
              <a:rPr lang="pt-BR" sz="2400" dirty="0"/>
              <a:t>planejamento incremental;</a:t>
            </a:r>
          </a:p>
          <a:p>
            <a:pPr algn="just"/>
            <a:r>
              <a:rPr lang="pt-BR" sz="2400" dirty="0"/>
              <a:t>teste de software.</a:t>
            </a:r>
          </a:p>
          <a:p>
            <a:pPr marL="0" indent="0" algn="just">
              <a:buNone/>
            </a:pPr>
            <a:endParaRPr lang="pt-BR" sz="2400" b="1" u="sng" dirty="0"/>
          </a:p>
        </p:txBody>
      </p:sp>
    </p:spTree>
    <p:extLst>
      <p:ext uri="{BB962C8B-B14F-4D97-AF65-F5344CB8AC3E}">
        <p14:creationId xmlns:p14="http://schemas.microsoft.com/office/powerpoint/2010/main" val="199162635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XP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O </a:t>
            </a:r>
            <a:r>
              <a:rPr lang="pt-BR" sz="2400" dirty="0" err="1"/>
              <a:t>eXtreme</a:t>
            </a:r>
            <a:r>
              <a:rPr lang="pt-BR" sz="2400" dirty="0"/>
              <a:t> </a:t>
            </a:r>
            <a:r>
              <a:rPr lang="pt-BR" sz="2400" dirty="0" err="1"/>
              <a:t>Programming</a:t>
            </a:r>
            <a:r>
              <a:rPr lang="pt-BR" sz="2400" dirty="0"/>
              <a:t>, chamado de XP, é um método ágil com foco no desenvolvimento de softwares com base em três pilares: agilidade no desenvolvimento da solução, economia de recursos e qualidade do produto final.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	Para chegar à excelência nos serviços prestados, uma equipe XP deve se basear em valores, isto é, um contrato de atitudes e comportamentos que levam ao sucesso.</a:t>
            </a:r>
            <a:endParaRPr lang="pt-BR" sz="2400" b="1" u="sng" dirty="0"/>
          </a:p>
        </p:txBody>
      </p:sp>
    </p:spTree>
    <p:extLst>
      <p:ext uri="{BB962C8B-B14F-4D97-AF65-F5344CB8AC3E}">
        <p14:creationId xmlns:p14="http://schemas.microsoft.com/office/powerpoint/2010/main" val="66531881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XP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Esses comportamentos e atitudes norteiam as ações da equipe XP em cada atividade a ser desempenhada, garantindo a integração e a sinergia necessárias para o bom desempenho. No caso, esses valores são:</a:t>
            </a:r>
          </a:p>
          <a:p>
            <a:pPr marL="0" indent="0" algn="just">
              <a:buNone/>
            </a:pPr>
            <a:endParaRPr lang="pt-BR" sz="2400" dirty="0"/>
          </a:p>
          <a:p>
            <a:pPr algn="just"/>
            <a:r>
              <a:rPr lang="pt-BR" sz="2400" dirty="0"/>
              <a:t>comunicação;</a:t>
            </a:r>
          </a:p>
          <a:p>
            <a:pPr algn="just"/>
            <a:r>
              <a:rPr lang="pt-BR" sz="2400" dirty="0"/>
              <a:t>simplicidade;</a:t>
            </a:r>
          </a:p>
          <a:p>
            <a:pPr algn="just"/>
            <a:r>
              <a:rPr lang="pt-BR" sz="2400" u="sng" dirty="0">
                <a:hlinkClick r:id="rId3"/>
              </a:rPr>
              <a:t>feedback</a:t>
            </a:r>
            <a:r>
              <a:rPr lang="pt-BR" sz="2400" dirty="0"/>
              <a:t>;</a:t>
            </a:r>
          </a:p>
          <a:p>
            <a:pPr algn="just"/>
            <a:r>
              <a:rPr lang="pt-BR" sz="2400" dirty="0"/>
              <a:t>coragem;</a:t>
            </a:r>
          </a:p>
          <a:p>
            <a:pPr algn="just"/>
            <a:r>
              <a:rPr lang="pt-BR" sz="2400" dirty="0"/>
              <a:t>respeito.</a:t>
            </a:r>
          </a:p>
          <a:p>
            <a:pPr marL="0" indent="0" algn="just">
              <a:buNone/>
            </a:pPr>
            <a:endParaRPr lang="pt-BR" sz="2400" b="1" u="sng" dirty="0"/>
          </a:p>
        </p:txBody>
      </p:sp>
    </p:spTree>
    <p:extLst>
      <p:ext uri="{BB962C8B-B14F-4D97-AF65-F5344CB8AC3E}">
        <p14:creationId xmlns:p14="http://schemas.microsoft.com/office/powerpoint/2010/main" val="108702277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XP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Além dos valores, o método ágil XP também leva em consideração melhores práticas de trabalho, que têm como objetivo garantir a efetividade do trabalho da equipe XP, assim como a satisfação do cliente durante todo o processo de desenvolvimento. São elas:</a:t>
            </a:r>
          </a:p>
          <a:p>
            <a:pPr marL="0" indent="0" algn="just">
              <a:buNone/>
            </a:pPr>
            <a:endParaRPr lang="pt-BR" sz="2400" dirty="0"/>
          </a:p>
          <a:p>
            <a:pPr algn="just"/>
            <a:r>
              <a:rPr lang="pt-BR" sz="2400" dirty="0"/>
              <a:t>cliente sempre à disposição;</a:t>
            </a:r>
          </a:p>
          <a:p>
            <a:pPr algn="just"/>
            <a:r>
              <a:rPr lang="pt-BR" sz="2400" dirty="0"/>
              <a:t>uso de metáforas;</a:t>
            </a:r>
          </a:p>
          <a:p>
            <a:pPr algn="just"/>
            <a:r>
              <a:rPr lang="pt-BR" sz="2400" dirty="0"/>
              <a:t>reuniões de planejamento (</a:t>
            </a:r>
            <a:r>
              <a:rPr lang="pt-BR" sz="2400" dirty="0" err="1"/>
              <a:t>planning</a:t>
            </a:r>
            <a:r>
              <a:rPr lang="pt-BR" sz="2400" dirty="0"/>
              <a:t> game);</a:t>
            </a:r>
          </a:p>
          <a:p>
            <a:pPr algn="just"/>
            <a:r>
              <a:rPr lang="pt-BR" sz="2400" dirty="0"/>
              <a:t>reuniões diárias, de 15 minutos, para alinhamento (stand </a:t>
            </a:r>
            <a:r>
              <a:rPr lang="pt-BR" sz="2400" dirty="0" err="1"/>
              <a:t>up</a:t>
            </a:r>
            <a:r>
              <a:rPr lang="pt-BR" sz="2400" dirty="0"/>
              <a:t> meeting);</a:t>
            </a:r>
          </a:p>
        </p:txBody>
      </p:sp>
    </p:spTree>
    <p:extLst>
      <p:ext uri="{BB962C8B-B14F-4D97-AF65-F5344CB8AC3E}">
        <p14:creationId xmlns:p14="http://schemas.microsoft.com/office/powerpoint/2010/main" val="130953273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XP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	... melhores práticas de trabalho, São elas: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integração contínua dos módulos desenvolvidos;</a:t>
            </a:r>
          </a:p>
          <a:p>
            <a:r>
              <a:rPr lang="pt-BR" sz="2400" dirty="0"/>
              <a:t>mudanças incrementais;</a:t>
            </a:r>
          </a:p>
          <a:p>
            <a:r>
              <a:rPr lang="pt-BR" sz="2400" dirty="0"/>
              <a:t>entregas frequentes ao cliente (</a:t>
            </a:r>
            <a:r>
              <a:rPr lang="pt-BR" sz="2400" dirty="0" err="1"/>
              <a:t>small</a:t>
            </a:r>
            <a:r>
              <a:rPr lang="pt-BR" sz="2400" dirty="0"/>
              <a:t> releases);</a:t>
            </a:r>
          </a:p>
          <a:p>
            <a:r>
              <a:rPr lang="pt-BR" sz="2400" dirty="0"/>
              <a:t>design simples e funcional;</a:t>
            </a:r>
          </a:p>
          <a:p>
            <a:r>
              <a:rPr lang="pt-BR" sz="2400" dirty="0"/>
              <a:t>testes de aceitação;</a:t>
            </a:r>
          </a:p>
          <a:p>
            <a:r>
              <a:rPr lang="pt-BR" sz="2400" dirty="0" err="1"/>
              <a:t>refatoração</a:t>
            </a:r>
            <a:r>
              <a:rPr lang="pt-BR" sz="2400" dirty="0"/>
              <a:t> (</a:t>
            </a:r>
            <a:r>
              <a:rPr lang="pt-BR" sz="2400" dirty="0" err="1"/>
              <a:t>refactoring</a:t>
            </a:r>
            <a:r>
              <a:rPr lang="pt-BR" sz="2400" dirty="0"/>
              <a:t>) ou melhoria contínua.</a:t>
            </a:r>
            <a:endParaRPr lang="pt-BR" sz="2400" b="1" u="sng" dirty="0"/>
          </a:p>
        </p:txBody>
      </p:sp>
    </p:spTree>
    <p:extLst>
      <p:ext uri="{BB962C8B-B14F-4D97-AF65-F5344CB8AC3E}">
        <p14:creationId xmlns:p14="http://schemas.microsoft.com/office/powerpoint/2010/main" val="44795746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MSF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/>
              <a:t>	</a:t>
            </a:r>
            <a:r>
              <a:rPr lang="pt-BR" sz="2400" dirty="0"/>
              <a:t>O MSF é um dos métodos ágeis mais usados por se destinar ao desenvolvimento de soluções tecnológicas por equipes reduzidas, com foco na diminuição de riscos para o negócio e no aumento da qualidade do produto final.</a:t>
            </a:r>
          </a:p>
          <a:p>
            <a:pPr marL="0" indent="0" algn="just">
              <a:buNone/>
            </a:pPr>
            <a:r>
              <a:rPr lang="pt-BR" sz="2400" dirty="0"/>
              <a:t>	Dessa forma, assim como o </a:t>
            </a:r>
            <a:r>
              <a:rPr lang="pt-BR" sz="2400" dirty="0" err="1"/>
              <a:t>Scrum</a:t>
            </a:r>
            <a:r>
              <a:rPr lang="pt-BR" sz="2400" dirty="0"/>
              <a:t>, o MSF tem mais foco na gestão do projeto do que no desenvolvimento da solução em si. As suas premissas são:</a:t>
            </a:r>
          </a:p>
          <a:p>
            <a:pPr algn="just"/>
            <a:r>
              <a:rPr lang="pt-BR" sz="2000" dirty="0"/>
              <a:t>alinhamento da tecnologia desenvolvida com os objetivos de negócio do cliente;</a:t>
            </a:r>
          </a:p>
          <a:p>
            <a:pPr algn="just"/>
            <a:r>
              <a:rPr lang="pt-BR" sz="2000" dirty="0"/>
              <a:t>escopo bem estruturado e detalhado;</a:t>
            </a:r>
          </a:p>
          <a:p>
            <a:pPr algn="just"/>
            <a:r>
              <a:rPr lang="pt-BR" sz="2000" dirty="0"/>
              <a:t>desenvolvimento iterativo;</a:t>
            </a:r>
          </a:p>
          <a:p>
            <a:pPr algn="just"/>
            <a:r>
              <a:rPr lang="pt-BR" sz="2000" dirty="0"/>
              <a:t>gerenciamento de riscos;</a:t>
            </a:r>
          </a:p>
          <a:p>
            <a:pPr algn="just"/>
            <a:r>
              <a:rPr lang="pt-BR" sz="2000" dirty="0"/>
              <a:t>agilidade na resposta a mudanças.</a:t>
            </a:r>
          </a:p>
        </p:txBody>
      </p:sp>
    </p:spTree>
    <p:extLst>
      <p:ext uri="{BB962C8B-B14F-4D97-AF65-F5344CB8AC3E}">
        <p14:creationId xmlns:p14="http://schemas.microsoft.com/office/powerpoint/2010/main" val="85612482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MSF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/>
              <a:t>	</a:t>
            </a:r>
            <a:r>
              <a:rPr lang="pt-BR" sz="2400" dirty="0"/>
              <a:t>Assim como os outros métodos ágeis, o MSF também tem melhores práticas que devem ser observadas pela equipe para atingir os níveis de excelência buscados:</a:t>
            </a:r>
          </a:p>
          <a:p>
            <a:pPr marL="0" indent="0" algn="just">
              <a:buNone/>
            </a:pPr>
            <a:endParaRPr lang="pt-BR" sz="2400" dirty="0"/>
          </a:p>
          <a:p>
            <a:pPr algn="just"/>
            <a:r>
              <a:rPr lang="pt-BR" sz="2000" dirty="0"/>
              <a:t>comunicação aberta e transparente entre todos os envolvidos;</a:t>
            </a:r>
          </a:p>
          <a:p>
            <a:pPr algn="just"/>
            <a:r>
              <a:rPr lang="pt-BR" sz="2000" dirty="0"/>
              <a:t>visão compartilhada do negócio;</a:t>
            </a:r>
          </a:p>
          <a:p>
            <a:pPr algn="just"/>
            <a:r>
              <a:rPr lang="pt-BR" sz="2000" dirty="0"/>
              <a:t>equipe capacitada;</a:t>
            </a:r>
          </a:p>
          <a:p>
            <a:pPr algn="just"/>
            <a:r>
              <a:rPr lang="pt-BR" sz="2000" dirty="0"/>
              <a:t>atribuição de papéis e responsabilidades desde o início do projeto;</a:t>
            </a:r>
          </a:p>
          <a:p>
            <a:pPr algn="just"/>
            <a:r>
              <a:rPr lang="pt-BR" sz="2000" dirty="0"/>
              <a:t>entregas incrementais;</a:t>
            </a:r>
          </a:p>
          <a:p>
            <a:pPr algn="just"/>
            <a:r>
              <a:rPr lang="pt-BR" sz="2000" dirty="0"/>
              <a:t>flexibilidade para mudar sempre que necessário;</a:t>
            </a:r>
          </a:p>
          <a:p>
            <a:pPr algn="just"/>
            <a:r>
              <a:rPr lang="pt-BR" sz="2000" dirty="0"/>
              <a:t>qualidade das entregas;</a:t>
            </a:r>
          </a:p>
          <a:p>
            <a:pPr algn="just"/>
            <a:r>
              <a:rPr lang="pt-BR" sz="2000" dirty="0"/>
              <a:t>aprendizado constante com as experiências adquiridas;</a:t>
            </a:r>
          </a:p>
          <a:p>
            <a:pPr algn="just"/>
            <a:r>
              <a:rPr lang="pt-BR" sz="2000" dirty="0"/>
              <a:t>parceria com clientes internos e externos.</a:t>
            </a:r>
          </a:p>
        </p:txBody>
      </p:sp>
    </p:spTree>
    <p:extLst>
      <p:ext uri="{BB962C8B-B14F-4D97-AF65-F5344CB8AC3E}">
        <p14:creationId xmlns:p14="http://schemas.microsoft.com/office/powerpoint/2010/main" val="239939448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DSDM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/>
              <a:t>	Um tanto diverso dos demais métodos ágeis, ele é destinado ao desenvolvimento de projetos com orçamento fixo e prazos curtos, levando em consideração que o cliente não tem como saber quanto custará a solução final.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	Entre as suas melhores práticas estão o desenvolvimento incremental e iterativo, a colaboração entre cliente e equipe, além da integração de funcionalidades, o que também vemos nos demais métodos ágeis.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	Vale ressaltar que o DSDM diverge dos demais métodos ágeis tanto em sua estrutura, que é composta por processos interligados de modelagem, concepção, construção e implementação, como na gestão do tempo, que não é flexível, até permitindo que as funcionalidades mudem, mas desde que os prazos de execução continuem os mesmos.</a:t>
            </a:r>
          </a:p>
          <a:p>
            <a:pPr marL="0" indent="0" algn="just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308439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Introdução</a:t>
            </a:r>
            <a:r>
              <a:rPr lang="en-US" b="1" dirty="0">
                <a:solidFill>
                  <a:srgbClr val="0070C0"/>
                </a:solidFill>
              </a:rPr>
              <a:t> Eng. De Software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1" dirty="0"/>
              <a:t>	Engenharia de software</a:t>
            </a:r>
            <a:r>
              <a:rPr lang="pt-BR" dirty="0"/>
              <a:t> é uma área da computação voltada à especificação, desenvolvimento, manutenção e criação de </a:t>
            </a:r>
            <a:r>
              <a:rPr lang="pt-BR" b="1" dirty="0"/>
              <a:t>software</a:t>
            </a:r>
            <a:r>
              <a:rPr lang="pt-BR" dirty="0"/>
              <a:t>, com a aplicação de tecnologias e práticas de gerência de projetos e outras disciplinas, visando organização, produtividade e qualidade.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O </a:t>
            </a:r>
            <a:r>
              <a:rPr lang="pt-BR" i="1" dirty="0"/>
              <a:t>software</a:t>
            </a:r>
            <a:r>
              <a:rPr lang="pt-BR" dirty="0"/>
              <a:t> é o conjunto de vários artefatos e não apenas o código fonte (</a:t>
            </a:r>
            <a:r>
              <a:rPr lang="pt-BR" b="1" dirty="0"/>
              <a:t>SOMMERVILLE</a:t>
            </a:r>
            <a:r>
              <a:rPr lang="pt-BR" dirty="0"/>
              <a:t>, 2003).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98802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Scrum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9831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Com foco na gestão do projeto, o </a:t>
            </a:r>
            <a:r>
              <a:rPr lang="pt-BR" sz="2400" b="1" dirty="0" err="1"/>
              <a:t>Scrum</a:t>
            </a:r>
            <a:r>
              <a:rPr lang="pt-BR" sz="2400" dirty="0"/>
              <a:t> tem como base o planejamento iterativo e incremental, que se dá, conforme já explicado, pelas reuniões conhecidas como </a:t>
            </a:r>
            <a:r>
              <a:rPr lang="pt-BR" sz="2400" b="1" dirty="0" err="1"/>
              <a:t>Sprints</a:t>
            </a:r>
            <a:r>
              <a:rPr lang="pt-BR" sz="2400" dirty="0"/>
              <a:t> — desta vez, abordaremos o conceito em detalhes.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	Ele reitera, desde o início do projeto, a lista de funcionalidades a serem desenvolvidas — prática também chamada, no caso, de </a:t>
            </a:r>
            <a:r>
              <a:rPr lang="pt-BR" sz="2400" b="1" dirty="0" err="1"/>
              <a:t>product</a:t>
            </a:r>
            <a:r>
              <a:rPr lang="pt-BR" sz="2400" b="1" dirty="0"/>
              <a:t> </a:t>
            </a:r>
            <a:r>
              <a:rPr lang="pt-BR" sz="2400" b="1" dirty="0" err="1"/>
              <a:t>backlog</a:t>
            </a:r>
            <a:r>
              <a:rPr lang="pt-BR" sz="2400" dirty="0"/>
              <a:t>.</a:t>
            </a:r>
          </a:p>
          <a:p>
            <a:pPr marL="0" indent="0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	No andamento do processo, cada funcionalidade se torna um Sprint, cujos detalhes a serem criados e desenvolvidos passam do </a:t>
            </a:r>
            <a:r>
              <a:rPr lang="pt-BR" sz="2400" b="1" dirty="0" err="1"/>
              <a:t>product</a:t>
            </a:r>
            <a:r>
              <a:rPr lang="pt-BR" sz="2400" b="1" dirty="0"/>
              <a:t> </a:t>
            </a:r>
            <a:r>
              <a:rPr lang="pt-BR" sz="2400" b="1" dirty="0" err="1"/>
              <a:t>backlog</a:t>
            </a:r>
            <a:r>
              <a:rPr lang="pt-BR" sz="2400" b="1" dirty="0"/>
              <a:t> </a:t>
            </a:r>
            <a:r>
              <a:rPr lang="pt-BR" sz="2400" dirty="0"/>
              <a:t>para o </a:t>
            </a:r>
            <a:r>
              <a:rPr lang="pt-BR" sz="2400" b="1" dirty="0" err="1"/>
              <a:t>sprint</a:t>
            </a:r>
            <a:r>
              <a:rPr lang="pt-BR" sz="2400" b="1" dirty="0"/>
              <a:t> </a:t>
            </a:r>
            <a:r>
              <a:rPr lang="pt-BR" sz="2400" b="1" dirty="0" err="1"/>
              <a:t>backlog</a:t>
            </a:r>
            <a:r>
              <a:rPr lang="pt-B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789251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Scrum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Do </a:t>
            </a:r>
            <a:r>
              <a:rPr lang="pt-BR" sz="2400" b="1" dirty="0" err="1"/>
              <a:t>sprint</a:t>
            </a:r>
            <a:r>
              <a:rPr lang="pt-BR" sz="2400" b="1" dirty="0"/>
              <a:t> </a:t>
            </a:r>
            <a:r>
              <a:rPr lang="pt-BR" sz="2400" b="1" dirty="0" err="1"/>
              <a:t>backlog</a:t>
            </a:r>
            <a:r>
              <a:rPr lang="pt-BR" sz="2400" dirty="0"/>
              <a:t>, as atividades são distribuídas entre os membros do </a:t>
            </a:r>
            <a:r>
              <a:rPr lang="pt-BR" sz="2400" b="1" dirty="0" err="1"/>
              <a:t>Scrum</a:t>
            </a:r>
            <a:r>
              <a:rPr lang="pt-BR" sz="2400" b="1" dirty="0"/>
              <a:t> Team</a:t>
            </a:r>
            <a:r>
              <a:rPr lang="pt-BR" sz="2400" dirty="0"/>
              <a:t>, que devem desenvolvê-las dentro de um prazo que geralmente não leva mais de quatro semanas.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	Ao final de cada </a:t>
            </a:r>
            <a:r>
              <a:rPr lang="pt-BR" sz="2400" b="1" dirty="0"/>
              <a:t>sprint</a:t>
            </a:r>
            <a:r>
              <a:rPr lang="pt-BR" sz="2400" dirty="0"/>
              <a:t> é realizada a </a:t>
            </a:r>
            <a:r>
              <a:rPr lang="pt-BR" sz="2400" b="1" dirty="0"/>
              <a:t>sprint review meeting</a:t>
            </a:r>
            <a:r>
              <a:rPr lang="pt-BR" sz="2400" dirty="0"/>
              <a:t>, uma reunião de alinhamento sobre o que foi entregue. 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	A partir daí, começa-se a planejar a próxima </a:t>
            </a:r>
            <a:r>
              <a:rPr lang="pt-BR" sz="2400" b="1" dirty="0"/>
              <a:t>sprint</a:t>
            </a:r>
            <a:r>
              <a:rPr lang="pt-BR" sz="2400" dirty="0"/>
              <a:t>. 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	Essas etapas acontecem sucessivamente até que o produto final esteja pronto para a entrega.</a:t>
            </a:r>
          </a:p>
        </p:txBody>
      </p:sp>
    </p:spTree>
    <p:extLst>
      <p:ext uri="{BB962C8B-B14F-4D97-AF65-F5344CB8AC3E}">
        <p14:creationId xmlns:p14="http://schemas.microsoft.com/office/powerpoint/2010/main" val="266283891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Scrum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/>
              <a:t>	Diferentemente dos demais métodos ágeis, o </a:t>
            </a:r>
            <a:r>
              <a:rPr lang="pt-BR" sz="2400" b="1" dirty="0" err="1"/>
              <a:t>Scrum</a:t>
            </a:r>
            <a:r>
              <a:rPr lang="pt-BR" sz="2400" dirty="0"/>
              <a:t> tem papéis muito bem definidos e absolutamente essenciais para o sucesso do projeto: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indivíduos e interação mais do que processos e ferramentas;</a:t>
            </a:r>
          </a:p>
          <a:p>
            <a:r>
              <a:rPr lang="pt-BR" sz="2400" dirty="0"/>
              <a:t>software em funcionamento mais do que documentação;</a:t>
            </a:r>
          </a:p>
          <a:p>
            <a:r>
              <a:rPr lang="pt-BR" sz="2400" dirty="0"/>
              <a:t>colaboração com o cliente mais do que contratos e negociações;</a:t>
            </a:r>
          </a:p>
          <a:p>
            <a:r>
              <a:rPr lang="pt-BR" sz="2400" dirty="0"/>
              <a:t>respostas a mudanças mais do que planejamento.</a:t>
            </a:r>
          </a:p>
        </p:txBody>
      </p:sp>
    </p:spTree>
    <p:extLst>
      <p:ext uri="{BB962C8B-B14F-4D97-AF65-F5344CB8AC3E}">
        <p14:creationId xmlns:p14="http://schemas.microsoft.com/office/powerpoint/2010/main" val="115448245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8" y="0"/>
            <a:ext cx="4391984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3" y="401097"/>
            <a:ext cx="3685693" cy="158540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8FF84AE4-4799-4274-B027-C6E654B2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3182360"/>
            <a:ext cx="8615363" cy="1470025"/>
          </a:xfrm>
        </p:spPr>
        <p:txBody>
          <a:bodyPr>
            <a:noAutofit/>
          </a:bodyPr>
          <a:lstStyle/>
          <a:p>
            <a:r>
              <a:rPr lang="pt-BR" sz="4800" b="1">
                <a:solidFill>
                  <a:schemeClr val="bg1"/>
                </a:solidFill>
              </a:rPr>
              <a:t>Engenharia de Software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C11717EF-8395-401F-816F-2D6C20502F5C}"/>
              </a:ext>
            </a:extLst>
          </p:cNvPr>
          <p:cNvSpPr txBox="1">
            <a:spLocks/>
          </p:cNvSpPr>
          <p:nvPr/>
        </p:nvSpPr>
        <p:spPr>
          <a:xfrm>
            <a:off x="975682" y="5155549"/>
            <a:ext cx="77724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  <p:extLst>
      <p:ext uri="{BB962C8B-B14F-4D97-AF65-F5344CB8AC3E}">
        <p14:creationId xmlns:p14="http://schemas.microsoft.com/office/powerpoint/2010/main" val="276626096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Introdução</a:t>
            </a:r>
            <a:r>
              <a:rPr lang="en-US" b="1" dirty="0">
                <a:solidFill>
                  <a:srgbClr val="0070C0"/>
                </a:solidFill>
              </a:rPr>
              <a:t> Eng. De Software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	O </a:t>
            </a:r>
            <a:r>
              <a:rPr lang="pt-BR" b="1" i="1" dirty="0"/>
              <a:t>software</a:t>
            </a:r>
            <a:r>
              <a:rPr lang="pt-BR" dirty="0"/>
              <a:t> apenas pode ser desenvolvido e realizar a manutenção (mudança) no </a:t>
            </a:r>
            <a:r>
              <a:rPr lang="pt-BR" i="1" dirty="0"/>
              <a:t>software</a:t>
            </a:r>
            <a:r>
              <a:rPr lang="pt-BR" dirty="0"/>
              <a:t> é uma tarefa complicada, exige grande esforço da equipe de engenheiro de </a:t>
            </a:r>
            <a:r>
              <a:rPr lang="pt-BR" i="1" dirty="0"/>
              <a:t>software</a:t>
            </a:r>
            <a:r>
              <a:rPr lang="pt-BR" dirty="0"/>
              <a:t>. Ao passar do tempo o </a:t>
            </a:r>
            <a:r>
              <a:rPr lang="pt-BR" i="1" dirty="0"/>
              <a:t>software</a:t>
            </a:r>
            <a:r>
              <a:rPr lang="pt-BR" dirty="0"/>
              <a:t> fica deteriorado, </a:t>
            </a:r>
            <a:r>
              <a:rPr lang="pt-BR" b="1" dirty="0"/>
              <a:t>(PRESSMAN, 2006)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	O </a:t>
            </a:r>
            <a:r>
              <a:rPr lang="pt-BR" b="1" i="1" dirty="0"/>
              <a:t>software</a:t>
            </a:r>
            <a:r>
              <a:rPr lang="pt-BR" dirty="0"/>
              <a:t> é caro porque torna se uma atividade difícil e trabalhosa de ser realizado pelo engenheiro de </a:t>
            </a:r>
            <a:r>
              <a:rPr lang="pt-BR" i="1" dirty="0"/>
              <a:t>software</a:t>
            </a:r>
            <a:r>
              <a:rPr lang="pt-BR" dirty="0"/>
              <a:t> </a:t>
            </a:r>
            <a:r>
              <a:rPr lang="pt-BR" b="1" dirty="0"/>
              <a:t>(JALOTE, 2005)</a:t>
            </a:r>
            <a:r>
              <a:rPr lang="pt-B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36557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Introdução</a:t>
            </a:r>
            <a:r>
              <a:rPr lang="en-US" b="1" dirty="0">
                <a:solidFill>
                  <a:srgbClr val="0070C0"/>
                </a:solidFill>
              </a:rPr>
              <a:t> Eng. De Software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9831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/>
              <a:t>	Engenharia de </a:t>
            </a:r>
            <a:r>
              <a:rPr lang="pt-BR" sz="2200" b="1" i="1" dirty="0"/>
              <a:t>software</a:t>
            </a:r>
            <a:r>
              <a:rPr lang="pt-BR" sz="2200" dirty="0"/>
              <a:t> é uma abordagem sistemática e disciplinada para o desenvolvimento de </a:t>
            </a:r>
            <a:r>
              <a:rPr lang="pt-BR" sz="2200" i="1" dirty="0"/>
              <a:t>software</a:t>
            </a:r>
            <a:r>
              <a:rPr lang="pt-BR" sz="2200" dirty="0"/>
              <a:t> (PRESSMAN, 2006).</a:t>
            </a:r>
          </a:p>
          <a:p>
            <a:pPr marL="0" indent="0" algn="just">
              <a:buNone/>
            </a:pPr>
            <a:r>
              <a:rPr lang="pt-BR" sz="2200" dirty="0"/>
              <a:t>Uma das grandes dificuldades da engenharia do </a:t>
            </a:r>
            <a:r>
              <a:rPr lang="pt-BR" sz="2200" i="1" dirty="0"/>
              <a:t>software</a:t>
            </a:r>
            <a:r>
              <a:rPr lang="pt-BR" sz="2200" dirty="0"/>
              <a:t> é resolver o problema e deixar o cliente satisfeito com o </a:t>
            </a:r>
            <a:r>
              <a:rPr lang="pt-BR" sz="2200" i="1" dirty="0"/>
              <a:t>software</a:t>
            </a:r>
            <a:r>
              <a:rPr lang="pt-BR" sz="2200" dirty="0"/>
              <a:t> (JALOTE, 2005).</a:t>
            </a:r>
          </a:p>
          <a:p>
            <a:pPr marL="0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r>
              <a:rPr lang="pt-BR" sz="2200" dirty="0"/>
              <a:t>	A </a:t>
            </a:r>
            <a:r>
              <a:rPr lang="pt-BR" sz="2200" b="1" dirty="0"/>
              <a:t>engenharia de </a:t>
            </a:r>
            <a:r>
              <a:rPr lang="pt-BR" sz="2200" b="1" i="1" dirty="0"/>
              <a:t>software</a:t>
            </a:r>
            <a:r>
              <a:rPr lang="pt-BR" sz="2200" dirty="0"/>
              <a:t> foca no </a:t>
            </a:r>
            <a:r>
              <a:rPr lang="pt-BR" sz="2200" i="1" dirty="0"/>
              <a:t>software</a:t>
            </a:r>
            <a:r>
              <a:rPr lang="pt-BR" sz="2200" dirty="0"/>
              <a:t> como produto. Não entra neste escopo, os </a:t>
            </a:r>
            <a:r>
              <a:rPr lang="pt-BR" sz="2200" i="1" dirty="0"/>
              <a:t>softwares</a:t>
            </a:r>
            <a:r>
              <a:rPr lang="pt-BR" sz="2200" dirty="0"/>
              <a:t> construídos apenas para passarem o tempo dos programadores (PAULA FILHO, 2009).</a:t>
            </a:r>
          </a:p>
          <a:p>
            <a:pPr marL="0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r>
              <a:rPr lang="pt-BR" sz="2200" dirty="0"/>
              <a:t>	No </a:t>
            </a:r>
            <a:r>
              <a:rPr lang="pt-BR" sz="2200" b="1" dirty="0"/>
              <a:t>desenvolvimento de um projeto de </a:t>
            </a:r>
            <a:r>
              <a:rPr lang="pt-BR" sz="2200" b="1" i="1" dirty="0"/>
              <a:t>software</a:t>
            </a:r>
            <a:r>
              <a:rPr lang="pt-BR" sz="2200" dirty="0"/>
              <a:t> quanto mais complexo é o </a:t>
            </a:r>
            <a:r>
              <a:rPr lang="pt-BR" sz="2200" i="1" dirty="0"/>
              <a:t>software</a:t>
            </a:r>
            <a:r>
              <a:rPr lang="pt-BR" sz="2200" dirty="0"/>
              <a:t>, maior é o empenho que o engenheiro de </a:t>
            </a:r>
            <a:r>
              <a:rPr lang="pt-BR" sz="2200" i="1" dirty="0"/>
              <a:t>software</a:t>
            </a:r>
            <a:r>
              <a:rPr lang="pt-BR" sz="2200" dirty="0"/>
              <a:t> deve fazer para desenvolver e tem que ter maior gerenciamento</a:t>
            </a:r>
            <a:r>
              <a:rPr lang="pt-BR" sz="2200" b="1" dirty="0"/>
              <a:t> </a:t>
            </a:r>
            <a:r>
              <a:rPr lang="pt-BR" sz="2200" dirty="0"/>
              <a:t>(JALOTE, 2005).</a:t>
            </a:r>
          </a:p>
        </p:txBody>
      </p:sp>
    </p:spTree>
    <p:extLst>
      <p:ext uri="{BB962C8B-B14F-4D97-AF65-F5344CB8AC3E}">
        <p14:creationId xmlns:p14="http://schemas.microsoft.com/office/powerpoint/2010/main" val="298639359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Eng. De Software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/>
              <a:t>	Engenharia de </a:t>
            </a:r>
            <a:r>
              <a:rPr lang="pt-BR" sz="1800" b="1" i="1" dirty="0"/>
              <a:t>software</a:t>
            </a:r>
            <a:r>
              <a:rPr lang="pt-BR" sz="1800" dirty="0"/>
              <a:t> são conjuntos de atividades para o processo de desenvolvimento de </a:t>
            </a:r>
            <a:r>
              <a:rPr lang="pt-BR" sz="1800" i="1" dirty="0"/>
              <a:t>software</a:t>
            </a:r>
            <a:r>
              <a:rPr lang="pt-BR" sz="1800" dirty="0"/>
              <a:t>. Estas atividades, são: analise de requisitos, design do </a:t>
            </a:r>
            <a:r>
              <a:rPr lang="pt-BR" sz="1800" i="1" dirty="0"/>
              <a:t>software</a:t>
            </a:r>
            <a:r>
              <a:rPr lang="pt-BR" sz="1800" dirty="0"/>
              <a:t>, código e teste, </a:t>
            </a:r>
            <a:r>
              <a:rPr lang="pt-BR" sz="1800" dirty="0" err="1"/>
              <a:t>etc</a:t>
            </a:r>
            <a:r>
              <a:rPr lang="pt-BR" sz="1800" dirty="0"/>
              <a:t> (JALOTE, 2005).</a:t>
            </a:r>
          </a:p>
          <a:p>
            <a:pPr marL="0" indent="0" algn="just">
              <a:buNone/>
            </a:pPr>
            <a:endParaRPr lang="pt-BR" sz="1800" dirty="0"/>
          </a:p>
          <a:p>
            <a:pPr algn="just"/>
            <a:r>
              <a:rPr lang="pt-BR" sz="1800" b="1" dirty="0"/>
              <a:t>Analise de requisitos. </a:t>
            </a:r>
            <a:r>
              <a:rPr lang="pt-BR" sz="1800" dirty="0"/>
              <a:t>Através da análise de requisitos é o momento onde efetua o conhecimento do problema para desenvolve o </a:t>
            </a:r>
            <a:r>
              <a:rPr lang="pt-BR" sz="1800" i="1" dirty="0"/>
              <a:t>software</a:t>
            </a:r>
            <a:r>
              <a:rPr lang="pt-BR" sz="1800" dirty="0"/>
              <a:t> (JALOTE, 2005).</a:t>
            </a:r>
            <a:r>
              <a:rPr lang="pt-BR" sz="1800" b="1" dirty="0"/>
              <a:t> </a:t>
            </a:r>
            <a:endParaRPr lang="pt-BR" sz="1800" dirty="0"/>
          </a:p>
          <a:p>
            <a:pPr algn="just"/>
            <a:r>
              <a:rPr lang="pt-BR" sz="1800" b="1" dirty="0"/>
              <a:t>Design do </a:t>
            </a:r>
            <a:r>
              <a:rPr lang="pt-BR" sz="1800" b="1" i="1" dirty="0"/>
              <a:t>software</a:t>
            </a:r>
            <a:r>
              <a:rPr lang="pt-BR" sz="1800" b="1" dirty="0"/>
              <a:t>. </a:t>
            </a:r>
            <a:r>
              <a:rPr lang="pt-BR" sz="1800" dirty="0"/>
              <a:t>Pelo design do </a:t>
            </a:r>
            <a:r>
              <a:rPr lang="pt-BR" sz="1800" i="1" dirty="0"/>
              <a:t>software</a:t>
            </a:r>
            <a:r>
              <a:rPr lang="pt-BR" sz="1800" dirty="0"/>
              <a:t> é o momento que o engenheiro de </a:t>
            </a:r>
            <a:r>
              <a:rPr lang="pt-BR" sz="1800" i="1" dirty="0"/>
              <a:t>software</a:t>
            </a:r>
            <a:r>
              <a:rPr lang="pt-BR" sz="1800" dirty="0"/>
              <a:t> realiza o planejamento da solução do problema que foi levantado no documento de requisito (JALOTE, 2005). </a:t>
            </a:r>
          </a:p>
          <a:p>
            <a:pPr algn="just"/>
            <a:r>
              <a:rPr lang="pt-BR" sz="1800" b="1" dirty="0"/>
              <a:t>Codificação. </a:t>
            </a:r>
            <a:r>
              <a:rPr lang="pt-BR" sz="1800" dirty="0"/>
              <a:t>A codificação é o momento que pega o problema resolvido no design do </a:t>
            </a:r>
            <a:r>
              <a:rPr lang="pt-BR" sz="1800" i="1" dirty="0"/>
              <a:t>software</a:t>
            </a:r>
            <a:r>
              <a:rPr lang="pt-BR" sz="1800" dirty="0"/>
              <a:t> e transformará em uma linguagem de programação (JALOTE, 2005). </a:t>
            </a:r>
          </a:p>
          <a:p>
            <a:pPr algn="just"/>
            <a:r>
              <a:rPr lang="pt-BR" sz="1800" b="1" dirty="0"/>
              <a:t>Teste. </a:t>
            </a:r>
            <a:r>
              <a:rPr lang="pt-BR" sz="1800" dirty="0"/>
              <a:t>O teste de </a:t>
            </a:r>
            <a:r>
              <a:rPr lang="pt-BR" sz="1800" i="1" dirty="0"/>
              <a:t>software</a:t>
            </a:r>
            <a:r>
              <a:rPr lang="pt-BR" sz="1800" dirty="0"/>
              <a:t> é o processo tem a intenção de encontrar defeitos nos artefatos de </a:t>
            </a:r>
            <a:r>
              <a:rPr lang="pt-BR" sz="1800" i="1" dirty="0"/>
              <a:t>software</a:t>
            </a:r>
            <a:r>
              <a:rPr lang="pt-BR" sz="1800" dirty="0"/>
              <a:t> (MYERS, 2004). O teste é uma maneira de medir o controle da qualidade do </a:t>
            </a:r>
            <a:r>
              <a:rPr lang="pt-BR" sz="1800" i="1" dirty="0"/>
              <a:t>software</a:t>
            </a:r>
            <a:r>
              <a:rPr lang="pt-BR" sz="1800" dirty="0"/>
              <a:t> durante o desenvolvimento de </a:t>
            </a:r>
            <a:r>
              <a:rPr lang="pt-BR" sz="1800" i="1" dirty="0"/>
              <a:t>software</a:t>
            </a:r>
            <a:r>
              <a:rPr lang="pt-BR" sz="1800" dirty="0"/>
              <a:t> (JALOTE, 2005).</a:t>
            </a:r>
          </a:p>
        </p:txBody>
      </p:sp>
    </p:spTree>
    <p:extLst>
      <p:ext uri="{BB962C8B-B14F-4D97-AF65-F5344CB8AC3E}">
        <p14:creationId xmlns:p14="http://schemas.microsoft.com/office/powerpoint/2010/main" val="117644779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De Software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	O </a:t>
            </a:r>
            <a:r>
              <a:rPr lang="pt-BR" b="1" i="1" dirty="0"/>
              <a:t>software</a:t>
            </a:r>
            <a:r>
              <a:rPr lang="pt-BR" dirty="0"/>
              <a:t> estão categorizados em seguintes tipos, tais como (PRESSMAN, 2006) :</a:t>
            </a:r>
          </a:p>
          <a:p>
            <a:pPr marL="0" indent="0" algn="just">
              <a:buNone/>
            </a:pPr>
            <a:endParaRPr lang="pt-BR" dirty="0"/>
          </a:p>
          <a:p>
            <a:pPr algn="just">
              <a:buFont typeface="Wingdings" pitchFamily="2" charset="2"/>
              <a:buChar char="q"/>
            </a:pPr>
            <a:r>
              <a:rPr lang="pt-BR" b="1" i="1" dirty="0"/>
              <a:t>Software</a:t>
            </a:r>
            <a:r>
              <a:rPr lang="pt-BR" b="1" dirty="0"/>
              <a:t> de sistema.</a:t>
            </a:r>
            <a:r>
              <a:rPr lang="pt-BR" dirty="0"/>
              <a:t> São programas que </a:t>
            </a:r>
            <a:r>
              <a:rPr lang="pt-BR" dirty="0" err="1"/>
              <a:t>apóiam</a:t>
            </a:r>
            <a:r>
              <a:rPr lang="pt-BR" dirty="0"/>
              <a:t> outros programas, como o </a:t>
            </a:r>
            <a:r>
              <a:rPr lang="pt-BR" i="1" dirty="0"/>
              <a:t>software</a:t>
            </a:r>
            <a:r>
              <a:rPr lang="pt-BR" dirty="0"/>
              <a:t> que realiza a comunicação com o </a:t>
            </a:r>
            <a:r>
              <a:rPr lang="pt-BR" i="1" dirty="0"/>
              <a:t>hardware</a:t>
            </a:r>
            <a:r>
              <a:rPr lang="pt-BR" dirty="0"/>
              <a:t> (sistema operacional) e </a:t>
            </a:r>
            <a:r>
              <a:rPr lang="pt-BR" i="1" dirty="0"/>
              <a:t>software</a:t>
            </a:r>
            <a:r>
              <a:rPr lang="pt-BR" dirty="0"/>
              <a:t> que ajuda na construção de outro </a:t>
            </a:r>
            <a:r>
              <a:rPr lang="pt-BR" i="1" dirty="0"/>
              <a:t>software</a:t>
            </a:r>
            <a:r>
              <a:rPr lang="pt-BR" dirty="0"/>
              <a:t> (compiladores);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62230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De Software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q"/>
            </a:pPr>
            <a:r>
              <a:rPr lang="pt-BR" b="1" i="1" dirty="0"/>
              <a:t>Software</a:t>
            </a:r>
            <a:r>
              <a:rPr lang="pt-BR" b="1" dirty="0"/>
              <a:t> de aplicação.</a:t>
            </a:r>
            <a:r>
              <a:rPr lang="pt-BR" dirty="0"/>
              <a:t> São programas que são desenvolvidos para executar no negócio de uma empresa determinada;</a:t>
            </a:r>
          </a:p>
          <a:p>
            <a:pPr algn="just"/>
            <a:endParaRPr lang="pt-BR" dirty="0"/>
          </a:p>
          <a:p>
            <a:pPr algn="just">
              <a:buFont typeface="Wingdings" pitchFamily="2" charset="2"/>
              <a:buChar char="q"/>
            </a:pPr>
            <a:r>
              <a:rPr lang="pt-BR" b="1" i="1" dirty="0"/>
              <a:t>Software</a:t>
            </a:r>
            <a:r>
              <a:rPr lang="pt-BR" b="1" dirty="0"/>
              <a:t> científico e de engenharia.</a:t>
            </a:r>
            <a:r>
              <a:rPr lang="pt-BR" dirty="0"/>
              <a:t> São algoritmos que processam números;</a:t>
            </a:r>
          </a:p>
          <a:p>
            <a:pPr algn="just">
              <a:buFont typeface="Wingdings" pitchFamily="2" charset="2"/>
              <a:buChar char="q"/>
            </a:pPr>
            <a:endParaRPr lang="pt-BR" dirty="0"/>
          </a:p>
          <a:p>
            <a:pPr algn="just">
              <a:buFont typeface="Wingdings" pitchFamily="2" charset="2"/>
              <a:buChar char="q"/>
            </a:pPr>
            <a:r>
              <a:rPr lang="pt-BR" b="1" i="1" dirty="0"/>
              <a:t>Software</a:t>
            </a:r>
            <a:r>
              <a:rPr lang="pt-BR" b="1" dirty="0"/>
              <a:t> embutido.</a:t>
            </a:r>
            <a:r>
              <a:rPr lang="pt-BR" dirty="0"/>
              <a:t> São programas construídos para executarem dentro de um produto especifico como a teclas digitais de um forno micro ondas;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5817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De Software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pt-BR" b="1" i="1" dirty="0"/>
              <a:t>Software</a:t>
            </a:r>
            <a:r>
              <a:rPr lang="pt-BR" b="1" dirty="0"/>
              <a:t> para linhas de produtos.</a:t>
            </a:r>
            <a:r>
              <a:rPr lang="pt-BR" dirty="0"/>
              <a:t> São os softwares conhecidos como </a:t>
            </a:r>
            <a:r>
              <a:rPr lang="pt-BR" i="1" dirty="0"/>
              <a:t>software</a:t>
            </a:r>
            <a:r>
              <a:rPr lang="pt-BR" dirty="0"/>
              <a:t> de prateleiras;</a:t>
            </a:r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pPr>
              <a:buFont typeface="Wingdings" pitchFamily="2" charset="2"/>
              <a:buChar char="q"/>
            </a:pPr>
            <a:r>
              <a:rPr lang="pt-BR" b="1" i="1" dirty="0"/>
              <a:t>Software</a:t>
            </a:r>
            <a:r>
              <a:rPr lang="pt-BR" b="1" dirty="0"/>
              <a:t> de </a:t>
            </a:r>
            <a:r>
              <a:rPr lang="pt-BR" b="1" i="1" dirty="0"/>
              <a:t>web</a:t>
            </a:r>
            <a:r>
              <a:rPr lang="pt-BR" b="1" dirty="0"/>
              <a:t>.</a:t>
            </a:r>
            <a:r>
              <a:rPr lang="pt-BR" dirty="0"/>
              <a:t> São aplicativos que são executados via Internet;</a:t>
            </a:r>
          </a:p>
          <a:p>
            <a:pPr marL="0" indent="0">
              <a:buNone/>
            </a:pPr>
            <a:endParaRPr lang="pt-BR" dirty="0"/>
          </a:p>
          <a:p>
            <a:pPr algn="just">
              <a:buFont typeface="Wingdings" pitchFamily="2" charset="2"/>
              <a:buChar char="q"/>
            </a:pPr>
            <a:r>
              <a:rPr lang="pt-BR" b="1" i="1" dirty="0"/>
              <a:t>Software</a:t>
            </a:r>
            <a:r>
              <a:rPr lang="pt-BR" b="1" dirty="0"/>
              <a:t> de inteligência artificial.</a:t>
            </a:r>
            <a:r>
              <a:rPr lang="pt-BR" dirty="0"/>
              <a:t> São soluções tecnológicas que simulam a capacidade humana de aprendizado, raciocínio e tomada de decisões.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5817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2303</Words>
  <Application>Microsoft Office PowerPoint</Application>
  <PresentationFormat>Apresentação na tela (4:3)</PresentationFormat>
  <Paragraphs>215</Paragraphs>
  <Slides>33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7" baseType="lpstr">
      <vt:lpstr>Arial</vt:lpstr>
      <vt:lpstr>Calibri</vt:lpstr>
      <vt:lpstr>Wingdings</vt:lpstr>
      <vt:lpstr>Office Theme</vt:lpstr>
      <vt:lpstr>Engenharia de Software</vt:lpstr>
      <vt:lpstr>Aulas 01 e 02 Eng. Soft. e Métodos Ágeis</vt:lpstr>
      <vt:lpstr>Introdução Eng. De Software</vt:lpstr>
      <vt:lpstr>Introdução Eng. De Software</vt:lpstr>
      <vt:lpstr>Introdução Eng. De Software</vt:lpstr>
      <vt:lpstr>Atividades Eng. De Software</vt:lpstr>
      <vt:lpstr>Definição De Software</vt:lpstr>
      <vt:lpstr>Definição De Software</vt:lpstr>
      <vt:lpstr>Definição De Software</vt:lpstr>
      <vt:lpstr>Definição De Software</vt:lpstr>
      <vt:lpstr>Definição De Software</vt:lpstr>
      <vt:lpstr>Definição De Software</vt:lpstr>
      <vt:lpstr>Princípios - Eng. De Software</vt:lpstr>
      <vt:lpstr>Etapas em Eng. De Software</vt:lpstr>
      <vt:lpstr>Fases da Eng. De Software</vt:lpstr>
      <vt:lpstr>Fases da Eng. De Software</vt:lpstr>
      <vt:lpstr>Fases da Eng. De Software</vt:lpstr>
      <vt:lpstr>Métodos Ágeis</vt:lpstr>
      <vt:lpstr>Métodos Ágeis - Características</vt:lpstr>
      <vt:lpstr>Métodos Ágeis - Vantagens</vt:lpstr>
      <vt:lpstr>Métodos Ágeis - FDD</vt:lpstr>
      <vt:lpstr>Métodos Ágeis - FDD</vt:lpstr>
      <vt:lpstr>Métodos Ágeis - XP</vt:lpstr>
      <vt:lpstr>Métodos Ágeis - XP</vt:lpstr>
      <vt:lpstr>Métodos Ágeis - XP</vt:lpstr>
      <vt:lpstr>Métodos Ágeis - XP</vt:lpstr>
      <vt:lpstr>Métodos Ágeis - MSF</vt:lpstr>
      <vt:lpstr>Métodos Ágeis - MSF</vt:lpstr>
      <vt:lpstr>Métodos Ágeis - DSDM</vt:lpstr>
      <vt:lpstr>Métodos Ágeis - Scrum</vt:lpstr>
      <vt:lpstr>Métodos Ágeis - Scrum</vt:lpstr>
      <vt:lpstr>Métodos Ágeis - Scrum</vt:lpstr>
      <vt:lpstr>Engenharia de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94</cp:revision>
  <dcterms:created xsi:type="dcterms:W3CDTF">2020-02-29T03:33:12Z</dcterms:created>
  <dcterms:modified xsi:type="dcterms:W3CDTF">2024-03-01T21:45:30Z</dcterms:modified>
</cp:coreProperties>
</file>