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05" r:id="rId4"/>
    <p:sldId id="311" r:id="rId5"/>
    <p:sldId id="312" r:id="rId6"/>
    <p:sldId id="310" r:id="rId7"/>
    <p:sldId id="351" r:id="rId8"/>
    <p:sldId id="352" r:id="rId9"/>
    <p:sldId id="353" r:id="rId10"/>
    <p:sldId id="313" r:id="rId11"/>
    <p:sldId id="314" r:id="rId12"/>
    <p:sldId id="315" r:id="rId13"/>
    <p:sldId id="316" r:id="rId14"/>
    <p:sldId id="317" r:id="rId15"/>
    <p:sldId id="318" r:id="rId16"/>
    <p:sldId id="325" r:id="rId17"/>
    <p:sldId id="350" r:id="rId18"/>
    <p:sldId id="319" r:id="rId19"/>
    <p:sldId id="320" r:id="rId20"/>
    <p:sldId id="321" r:id="rId21"/>
    <p:sldId id="322" r:id="rId22"/>
    <p:sldId id="323" r:id="rId23"/>
    <p:sldId id="324" r:id="rId24"/>
    <p:sldId id="309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60" d="100"/>
          <a:sy n="60" d="100"/>
        </p:scale>
        <p:origin x="10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1107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49" y="6629400"/>
            <a:ext cx="2494253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5788024"/>
            <a:ext cx="1690696" cy="727255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builder.com.br/blog/como-dar-feedback-mais-eficient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Métodos Ágeis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Curso de Férias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FDD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err="1"/>
              <a:t>Feature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(FDD): A sua premissa básica tem o foco em funcionalidades, o que permite à equipe do projeto realizar um planejamento incremental, isto é, por fases.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Esse tipo de atuação ajuda a dar agilidade ao desenvolvimento de soluções em ambientes de extrema incerteza, em que as mudanças são inevitáveis.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7954074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FDD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Assim como todos os demais métodos ágeis, o FDD também apresenta melhores práticas que visam criar o ambiente ideal para o desenvolvimento de projetos. São elas: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desenvolvimento por funcionalidades;</a:t>
            </a:r>
          </a:p>
          <a:p>
            <a:pPr algn="just"/>
            <a:r>
              <a:rPr lang="pt-BR" sz="2400" dirty="0"/>
              <a:t>um único programador é responsável pela funcionalidade desenvolvida;</a:t>
            </a:r>
          </a:p>
          <a:p>
            <a:pPr algn="just"/>
            <a:r>
              <a:rPr lang="pt-BR" sz="2400" dirty="0"/>
              <a:t>controle de qualidade em todas as fases do projeto;</a:t>
            </a:r>
          </a:p>
          <a:p>
            <a:pPr algn="just"/>
            <a:r>
              <a:rPr lang="pt-BR" sz="2400" dirty="0"/>
              <a:t>gerenciamento de configurações;</a:t>
            </a:r>
          </a:p>
          <a:p>
            <a:pPr algn="just"/>
            <a:r>
              <a:rPr lang="pt-BR" sz="2400" dirty="0"/>
              <a:t>integração contínua das funcionalidades;</a:t>
            </a:r>
          </a:p>
          <a:p>
            <a:pPr algn="just"/>
            <a:r>
              <a:rPr lang="pt-BR" sz="2400" dirty="0"/>
              <a:t>planejamento incremental;</a:t>
            </a:r>
          </a:p>
          <a:p>
            <a:pPr algn="just"/>
            <a:r>
              <a:rPr lang="pt-BR" sz="2400" dirty="0"/>
              <a:t>teste de software.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9916263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O </a:t>
            </a:r>
            <a:r>
              <a:rPr lang="pt-BR" sz="2400" dirty="0" err="1"/>
              <a:t>eXtreme</a:t>
            </a:r>
            <a:r>
              <a:rPr lang="pt-BR" sz="2400" dirty="0"/>
              <a:t> </a:t>
            </a:r>
            <a:r>
              <a:rPr lang="pt-BR" sz="2400" dirty="0" err="1"/>
              <a:t>Programming</a:t>
            </a:r>
            <a:r>
              <a:rPr lang="pt-BR" sz="2400" dirty="0"/>
              <a:t>, chamado de XP, é um método ágil com foco no desenvolvimento de softwares com base em três pilares: agilidade no desenvolvimento da solução, economia de recursos e qualidade do produto final.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Para chegar à excelência nos serviços prestados, uma equipe XP deve se basear em valores, isto é, um contrato de atitudes e comportamentos que levam ao sucesso.</a:t>
            </a: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6653188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Esses comportamentos e atitudes norteiam as ações da equipe XP em cada atividade a ser desempenhada, garantindo a integração e a sinergia necessárias para o bom desempenho. No caso, esses </a:t>
            </a:r>
            <a:r>
              <a:rPr lang="pt-BR" sz="2400" b="1" dirty="0"/>
              <a:t>valores</a:t>
            </a:r>
            <a:r>
              <a:rPr lang="pt-BR" sz="2400" dirty="0"/>
              <a:t> são: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comunicação;</a:t>
            </a:r>
          </a:p>
          <a:p>
            <a:pPr algn="just"/>
            <a:r>
              <a:rPr lang="pt-BR" sz="2400" dirty="0"/>
              <a:t>simplicidade;</a:t>
            </a:r>
          </a:p>
          <a:p>
            <a:pPr algn="just"/>
            <a:r>
              <a:rPr lang="pt-BR" sz="2400" u="sng" dirty="0">
                <a:hlinkClick r:id="rId3"/>
              </a:rPr>
              <a:t>feedback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coragem;</a:t>
            </a:r>
          </a:p>
          <a:p>
            <a:pPr algn="just"/>
            <a:r>
              <a:rPr lang="pt-BR" sz="2400" dirty="0"/>
              <a:t>respeito.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A4865E-BE70-9CE9-3A16-512B03A62A59}"/>
              </a:ext>
            </a:extLst>
          </p:cNvPr>
          <p:cNvSpPr txBox="1"/>
          <p:nvPr/>
        </p:nvSpPr>
        <p:spPr>
          <a:xfrm>
            <a:off x="3176336" y="3721042"/>
            <a:ext cx="5293895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dirty="0"/>
              <a:t>	</a:t>
            </a:r>
            <a:r>
              <a:rPr lang="pt-BR" sz="1800" b="1" u="sng" dirty="0"/>
              <a:t>Princípios</a:t>
            </a:r>
          </a:p>
          <a:p>
            <a:pPr marL="0" indent="0" algn="just">
              <a:buNone/>
            </a:pPr>
            <a:endParaRPr lang="pt-BR" sz="1800" b="1" u="sng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/>
              <a:t>	Feedback rápido / Presumir Simplicidade /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/>
              <a:t>	Mudanças Incrementais / Abraçar mudanças /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/>
              <a:t>	Trabalho de alta qualidade</a:t>
            </a:r>
          </a:p>
        </p:txBody>
      </p:sp>
    </p:spTree>
    <p:extLst>
      <p:ext uri="{BB962C8B-B14F-4D97-AF65-F5344CB8AC3E}">
        <p14:creationId xmlns:p14="http://schemas.microsoft.com/office/powerpoint/2010/main" val="10870227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Além dos valores, o método ágil XP também leva em consideração melhores práticas de trabalho, que têm como objetivo garantir a efetividade do trabalho da equipe XP, assim como a satisfação do cliente durante todo o processo de desenvolvimento. São elas: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cliente sempre à disposição;</a:t>
            </a:r>
          </a:p>
          <a:p>
            <a:pPr algn="just"/>
            <a:r>
              <a:rPr lang="pt-BR" sz="2400" dirty="0"/>
              <a:t>uso de metáforas;</a:t>
            </a:r>
          </a:p>
          <a:p>
            <a:pPr algn="just"/>
            <a:r>
              <a:rPr lang="pt-BR" sz="2400" dirty="0"/>
              <a:t>reuniões de planejamento (</a:t>
            </a:r>
            <a:r>
              <a:rPr lang="pt-BR" sz="2400" dirty="0" err="1"/>
              <a:t>planning</a:t>
            </a:r>
            <a:r>
              <a:rPr lang="pt-BR" sz="2400" dirty="0"/>
              <a:t> game);</a:t>
            </a:r>
          </a:p>
          <a:p>
            <a:pPr algn="just"/>
            <a:r>
              <a:rPr lang="pt-BR" sz="2400" dirty="0"/>
              <a:t>reuniões diárias, de 15 minutos, para alinhamento (stand </a:t>
            </a:r>
            <a:r>
              <a:rPr lang="pt-BR" sz="2400" dirty="0" err="1"/>
              <a:t>up</a:t>
            </a:r>
            <a:r>
              <a:rPr lang="pt-BR" sz="2400" dirty="0"/>
              <a:t> meeting);</a:t>
            </a:r>
          </a:p>
        </p:txBody>
      </p:sp>
    </p:spTree>
    <p:extLst>
      <p:ext uri="{BB962C8B-B14F-4D97-AF65-F5344CB8AC3E}">
        <p14:creationId xmlns:p14="http://schemas.microsoft.com/office/powerpoint/2010/main" val="13095327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	... melhores práticas de trabalho, São elas: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integração contínua dos módulos desenvolvidos;</a:t>
            </a:r>
          </a:p>
          <a:p>
            <a:r>
              <a:rPr lang="pt-BR" sz="2400" dirty="0"/>
              <a:t>mudanças incrementais; fases pequenas;</a:t>
            </a:r>
          </a:p>
          <a:p>
            <a:r>
              <a:rPr lang="pt-BR" sz="2400" dirty="0"/>
              <a:t>entregas frequentes ao cliente (</a:t>
            </a:r>
            <a:r>
              <a:rPr lang="pt-BR" sz="2400" dirty="0" err="1"/>
              <a:t>small</a:t>
            </a:r>
            <a:r>
              <a:rPr lang="pt-BR" sz="2400" dirty="0"/>
              <a:t> releases);</a:t>
            </a:r>
          </a:p>
          <a:p>
            <a:r>
              <a:rPr lang="pt-BR" sz="2400" dirty="0"/>
              <a:t>design simples e funcional; programação pareada;</a:t>
            </a:r>
          </a:p>
          <a:p>
            <a:r>
              <a:rPr lang="pt-BR" sz="2400" dirty="0"/>
              <a:t>testes de aceitação; </a:t>
            </a:r>
          </a:p>
          <a:p>
            <a:r>
              <a:rPr lang="pt-BR" sz="2400" dirty="0" err="1"/>
              <a:t>refatoração</a:t>
            </a:r>
            <a:r>
              <a:rPr lang="pt-BR" sz="2400" dirty="0"/>
              <a:t> (</a:t>
            </a:r>
            <a:r>
              <a:rPr lang="pt-BR" sz="2400" dirty="0" err="1"/>
              <a:t>refactoring</a:t>
            </a:r>
            <a:r>
              <a:rPr lang="pt-BR" sz="2400" dirty="0"/>
              <a:t>) ou melhoria contínua.</a:t>
            </a: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4479574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995" y="1417638"/>
            <a:ext cx="2326640" cy="15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Selecionar histórias de usuários para release</a:t>
            </a:r>
          </a:p>
        </p:txBody>
      </p:sp>
      <p:sp>
        <p:nvSpPr>
          <p:cNvPr id="13" name="Retângulo 9"/>
          <p:cNvSpPr/>
          <p:nvPr/>
        </p:nvSpPr>
        <p:spPr>
          <a:xfrm>
            <a:off x="3421380" y="1602423"/>
            <a:ext cx="2326640" cy="1197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Dividir histórias em tarefas</a:t>
            </a:r>
          </a:p>
        </p:txBody>
      </p:sp>
      <p:sp>
        <p:nvSpPr>
          <p:cNvPr id="14" name="Retângulo 9"/>
          <p:cNvSpPr/>
          <p:nvPr/>
        </p:nvSpPr>
        <p:spPr>
          <a:xfrm>
            <a:off x="6436360" y="1786890"/>
            <a:ext cx="2326640" cy="8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Planejar Release</a:t>
            </a:r>
          </a:p>
        </p:txBody>
      </p:sp>
      <p:sp>
        <p:nvSpPr>
          <p:cNvPr id="15" name="Retângulo 9"/>
          <p:cNvSpPr/>
          <p:nvPr/>
        </p:nvSpPr>
        <p:spPr>
          <a:xfrm>
            <a:off x="340995" y="4408805"/>
            <a:ext cx="2326640" cy="828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Avaliar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Sistema</a:t>
            </a:r>
          </a:p>
        </p:txBody>
      </p:sp>
      <p:sp>
        <p:nvSpPr>
          <p:cNvPr id="16" name="Retângulo 9"/>
          <p:cNvSpPr/>
          <p:nvPr/>
        </p:nvSpPr>
        <p:spPr>
          <a:xfrm>
            <a:off x="3421380" y="4395470"/>
            <a:ext cx="2326640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Liberar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</a:t>
            </a:r>
          </a:p>
        </p:txBody>
      </p:sp>
      <p:sp>
        <p:nvSpPr>
          <p:cNvPr id="17" name="Retângulo 9"/>
          <p:cNvSpPr/>
          <p:nvPr/>
        </p:nvSpPr>
        <p:spPr>
          <a:xfrm>
            <a:off x="6436360" y="4039553"/>
            <a:ext cx="2326640" cy="1567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Implementar / Integrar / Testar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</a:t>
            </a:r>
          </a:p>
        </p:txBody>
      </p:sp>
      <p:cxnSp>
        <p:nvCxnSpPr>
          <p:cNvPr id="18" name="Straight Arrow Connector 17"/>
          <p:cNvCxnSpPr>
            <a:stCxn id="10" idx="3"/>
            <a:endCxn id="13" idx="1"/>
          </p:cNvCxnSpPr>
          <p:nvPr/>
        </p:nvCxnSpPr>
        <p:spPr>
          <a:xfrm>
            <a:off x="2667635" y="2201545"/>
            <a:ext cx="75374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5748020" y="2199005"/>
            <a:ext cx="650240" cy="25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599680" y="2615565"/>
            <a:ext cx="0" cy="14243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17" idx="1"/>
            <a:endCxn id="16" idx="3"/>
          </p:cNvCxnSpPr>
          <p:nvPr/>
        </p:nvCxnSpPr>
        <p:spPr>
          <a:xfrm flipH="1" flipV="1">
            <a:off x="5748020" y="4810125"/>
            <a:ext cx="688340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16" idx="1"/>
            <a:endCxn id="15" idx="3"/>
          </p:cNvCxnSpPr>
          <p:nvPr/>
        </p:nvCxnSpPr>
        <p:spPr>
          <a:xfrm flipH="1">
            <a:off x="2667635" y="4810125"/>
            <a:ext cx="75374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stCxn id="15" idx="0"/>
            <a:endCxn id="10" idx="2"/>
          </p:cNvCxnSpPr>
          <p:nvPr/>
        </p:nvCxnSpPr>
        <p:spPr>
          <a:xfrm flipV="1">
            <a:off x="1504315" y="2985135"/>
            <a:ext cx="0" cy="14236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2" name="Elipse 1"/>
          <p:cNvSpPr/>
          <p:nvPr/>
        </p:nvSpPr>
        <p:spPr>
          <a:xfrm>
            <a:off x="1357630" y="3504340"/>
            <a:ext cx="3086100" cy="7776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Metodologia</a:t>
            </a:r>
          </a:p>
        </p:txBody>
      </p:sp>
      <p:sp>
        <p:nvSpPr>
          <p:cNvPr id="5" name="Elipse 4"/>
          <p:cNvSpPr/>
          <p:nvPr/>
        </p:nvSpPr>
        <p:spPr>
          <a:xfrm>
            <a:off x="1578777" y="5164815"/>
            <a:ext cx="2500312" cy="11744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Ambiente</a:t>
            </a:r>
          </a:p>
        </p:txBody>
      </p:sp>
      <p:sp>
        <p:nvSpPr>
          <p:cNvPr id="7" name="Elipse 6"/>
          <p:cNvSpPr/>
          <p:nvPr/>
        </p:nvSpPr>
        <p:spPr>
          <a:xfrm>
            <a:off x="5791207" y="4169202"/>
            <a:ext cx="2438399" cy="1174434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Resultado</a:t>
            </a:r>
          </a:p>
        </p:txBody>
      </p:sp>
      <p:sp>
        <p:nvSpPr>
          <p:cNvPr id="3" name="Mais 2"/>
          <p:cNvSpPr/>
          <p:nvPr/>
        </p:nvSpPr>
        <p:spPr>
          <a:xfrm>
            <a:off x="2491391" y="4416654"/>
            <a:ext cx="675082" cy="693839"/>
          </a:xfrm>
          <a:prstGeom prst="mathPlu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443421" y="4188086"/>
            <a:ext cx="1028691" cy="107332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3729037" y="1882987"/>
            <a:ext cx="2586038" cy="1405527"/>
          </a:xfrm>
          <a:prstGeom prst="cloud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Bom para o Cliente e para o Desenvolvedor</a:t>
            </a:r>
          </a:p>
        </p:txBody>
      </p:sp>
      <p:pic>
        <p:nvPicPr>
          <p:cNvPr id="1027" name="Picture 3" descr="C:\Program Files\Microsoft Office\MEDIA\CAGCAT10\j028536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6" y="1676837"/>
            <a:ext cx="1474013" cy="18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 explicativo em forma de nuvem 11"/>
          <p:cNvSpPr/>
          <p:nvPr/>
        </p:nvSpPr>
        <p:spPr>
          <a:xfrm>
            <a:off x="642932" y="1346882"/>
            <a:ext cx="2586038" cy="1827187"/>
          </a:xfrm>
          <a:prstGeom prst="cloud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Menos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Sistemática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Mais Rápida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Mais Barata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MSF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dirty="0"/>
              <a:t>O MSF é um dos métodos ágeis mais usados por se destinar ao desenvolvimento de soluções tecnológicas por equipes reduzidas, com foco na diminuição de riscos para o negócio e no aumento da qualidade do produto final.</a:t>
            </a:r>
          </a:p>
          <a:p>
            <a:pPr marL="0" indent="0" algn="just">
              <a:buNone/>
            </a:pPr>
            <a:r>
              <a:rPr lang="pt-BR" sz="2400" dirty="0"/>
              <a:t>	Dessa forma, assim como o </a:t>
            </a:r>
            <a:r>
              <a:rPr lang="pt-BR" sz="2400" dirty="0" err="1"/>
              <a:t>Scrum</a:t>
            </a:r>
            <a:r>
              <a:rPr lang="pt-BR" sz="2400" dirty="0"/>
              <a:t>, o MSF tem mais foco na gestão do projeto do que no desenvolvimento da solução em si. As suas premissas são:</a:t>
            </a:r>
          </a:p>
          <a:p>
            <a:pPr algn="just"/>
            <a:r>
              <a:rPr lang="pt-BR" sz="2000" dirty="0"/>
              <a:t>alinhamento da tecnologia desenvolvida com os objetivos de negócio do cliente;</a:t>
            </a:r>
          </a:p>
          <a:p>
            <a:pPr algn="just"/>
            <a:r>
              <a:rPr lang="pt-BR" sz="2000" dirty="0"/>
              <a:t>escopo bem estruturado e detalhado;</a:t>
            </a:r>
          </a:p>
          <a:p>
            <a:pPr algn="just"/>
            <a:r>
              <a:rPr lang="pt-BR" sz="2000" dirty="0"/>
              <a:t>desenvolvimento iterativo;</a:t>
            </a:r>
          </a:p>
          <a:p>
            <a:pPr algn="just"/>
            <a:r>
              <a:rPr lang="pt-BR" sz="2000" dirty="0"/>
              <a:t>gerenciamento de riscos;</a:t>
            </a:r>
          </a:p>
          <a:p>
            <a:pPr algn="just"/>
            <a:r>
              <a:rPr lang="pt-BR" sz="2000" dirty="0"/>
              <a:t>agilidade na resposta a mudanças.</a:t>
            </a:r>
          </a:p>
        </p:txBody>
      </p:sp>
    </p:spTree>
    <p:extLst>
      <p:ext uri="{BB962C8B-B14F-4D97-AF65-F5344CB8AC3E}">
        <p14:creationId xmlns:p14="http://schemas.microsoft.com/office/powerpoint/2010/main" val="8561248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MSF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dirty="0"/>
              <a:t>Assim como os outros métodos ágeis, o MSF também tem melhores práticas que devem ser observadas pela equipe para atingir os níveis de excelência buscados: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000" dirty="0"/>
              <a:t>comunicação aberta e transparente entre todos os envolvidos;</a:t>
            </a:r>
          </a:p>
          <a:p>
            <a:pPr algn="just"/>
            <a:r>
              <a:rPr lang="pt-BR" sz="2000" dirty="0"/>
              <a:t>visão compartilhada do negócio;</a:t>
            </a:r>
          </a:p>
          <a:p>
            <a:pPr algn="just"/>
            <a:r>
              <a:rPr lang="pt-BR" sz="2000" dirty="0"/>
              <a:t>equipe capacitada;</a:t>
            </a:r>
          </a:p>
          <a:p>
            <a:pPr algn="just"/>
            <a:r>
              <a:rPr lang="pt-BR" sz="2000" dirty="0"/>
              <a:t>atribuição de papéis e responsabilidades desde o início do projeto;</a:t>
            </a:r>
          </a:p>
          <a:p>
            <a:pPr algn="just"/>
            <a:r>
              <a:rPr lang="pt-BR" sz="2000" dirty="0"/>
              <a:t>entregas incrementais;</a:t>
            </a:r>
          </a:p>
          <a:p>
            <a:pPr algn="just"/>
            <a:r>
              <a:rPr lang="pt-BR" sz="2000" dirty="0"/>
              <a:t>flexibilidade para mudar sempre que necessário;</a:t>
            </a:r>
          </a:p>
          <a:p>
            <a:pPr algn="just"/>
            <a:r>
              <a:rPr lang="pt-BR" sz="2000" dirty="0"/>
              <a:t>qualidade das entregas;</a:t>
            </a:r>
          </a:p>
          <a:p>
            <a:pPr algn="just"/>
            <a:r>
              <a:rPr lang="pt-BR" sz="2000" dirty="0"/>
              <a:t>aprendizado constante com as experiências adquiridas;</a:t>
            </a:r>
          </a:p>
          <a:p>
            <a:pPr algn="just"/>
            <a:r>
              <a:rPr lang="pt-BR" sz="2000" dirty="0"/>
              <a:t>parceria com clientes internos e externos.</a:t>
            </a:r>
          </a:p>
        </p:txBody>
      </p:sp>
    </p:spTree>
    <p:extLst>
      <p:ext uri="{BB962C8B-B14F-4D97-AF65-F5344CB8AC3E}">
        <p14:creationId xmlns:p14="http://schemas.microsoft.com/office/powerpoint/2010/main" val="23993944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57" y="3036887"/>
            <a:ext cx="8681443" cy="147002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Cursos de Férias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	Introdução Engenharia de Software;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	Métodos Ágeis: FDD, XP, MSF; DSDM, Scrum</a:t>
            </a:r>
            <a:br>
              <a:rPr lang="pt-BR" sz="3200" b="1" dirty="0">
                <a:solidFill>
                  <a:schemeClr val="bg1"/>
                </a:solidFill>
              </a:rPr>
            </a:b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61394735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DSDM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	Um tanto diverso dos demais métodos ágeis, ele é destinado ao desenvolvimento de projetos com orçamento fixo e prazos curtos, levando em consideração que o cliente não tem como saber quanto custará a solução final.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	Entre as suas melhores práticas estão o desenvolvimento incremental e iterativo, a colaboração entre cliente e equipe, além da integração de funcionalidades, o que também vemos nos demais métodos ágeis.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	Vale ressaltar que o DSDM diverge dos demais métodos ágeis tanto em sua estrutura, que é composta por processos interligados de modelagem, concepção, construção e implementação, como na gestão do tempo, que não é flexível, até permitindo que as funcionalidades mudem, mas desde que os prazos de execução continuem os mesmos.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08439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Com foco na gestão do projeto, o </a:t>
            </a:r>
            <a:r>
              <a:rPr lang="pt-BR" sz="2400" dirty="0" err="1"/>
              <a:t>Scrum</a:t>
            </a:r>
            <a:r>
              <a:rPr lang="pt-BR" sz="2400" dirty="0"/>
              <a:t> tem como base o planejamento iterativo e incremental, que se dá, conforme já explicado, pelas reuniões conhecidas como </a:t>
            </a:r>
            <a:r>
              <a:rPr lang="pt-BR" sz="2400" dirty="0" err="1"/>
              <a:t>Sprints</a:t>
            </a:r>
            <a:r>
              <a:rPr lang="pt-BR" sz="2400" dirty="0"/>
              <a:t> — desta vez, abordaremos o conceito em detalhes.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Ele reitera, desde o início do projeto, a lista de funcionalidades a serem desenvolvidas — prática também chamada, no caso, de </a:t>
            </a:r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backlog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No andamento do processo, cada funcionalidade se torna um Sprint, cujos detalhes a serem criados e desenvolvidos passam do </a:t>
            </a:r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backlog</a:t>
            </a:r>
            <a:r>
              <a:rPr lang="pt-BR" sz="2400" dirty="0"/>
              <a:t> para o </a:t>
            </a:r>
            <a:r>
              <a:rPr lang="pt-BR" sz="2400" dirty="0" err="1"/>
              <a:t>sprint</a:t>
            </a:r>
            <a:r>
              <a:rPr lang="pt-BR" sz="2400" dirty="0"/>
              <a:t> </a:t>
            </a:r>
            <a:r>
              <a:rPr lang="pt-BR" sz="2400" dirty="0" err="1"/>
              <a:t>backlog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78925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Do </a:t>
            </a:r>
            <a:r>
              <a:rPr lang="pt-BR" sz="2400" dirty="0" err="1"/>
              <a:t>sprint</a:t>
            </a:r>
            <a:r>
              <a:rPr lang="pt-BR" sz="2400" dirty="0"/>
              <a:t> </a:t>
            </a:r>
            <a:r>
              <a:rPr lang="pt-BR" sz="2400" dirty="0" err="1"/>
              <a:t>backlog</a:t>
            </a:r>
            <a:r>
              <a:rPr lang="pt-BR" sz="2400" dirty="0"/>
              <a:t>, as atividades são distribuídas entre os membros do </a:t>
            </a:r>
            <a:r>
              <a:rPr lang="pt-BR" sz="2400" dirty="0" err="1"/>
              <a:t>Scrum</a:t>
            </a:r>
            <a:r>
              <a:rPr lang="pt-BR" sz="2400" dirty="0"/>
              <a:t> Team, que devem desenvolvê-las dentro de um prazo que geralmente não leva mais de quatro semanas.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Ao final de cada </a:t>
            </a:r>
            <a:r>
              <a:rPr lang="pt-BR" sz="2400" dirty="0" err="1"/>
              <a:t>sprint</a:t>
            </a:r>
            <a:r>
              <a:rPr lang="pt-BR" sz="2400" dirty="0"/>
              <a:t> é realizada a </a:t>
            </a:r>
            <a:r>
              <a:rPr lang="pt-BR" sz="2400" dirty="0" err="1"/>
              <a:t>sprint</a:t>
            </a:r>
            <a:r>
              <a:rPr lang="pt-BR" sz="2400" dirty="0"/>
              <a:t> </a:t>
            </a:r>
            <a:r>
              <a:rPr lang="pt-BR" sz="2400" dirty="0" err="1"/>
              <a:t>review</a:t>
            </a:r>
            <a:r>
              <a:rPr lang="pt-BR" sz="2400" dirty="0"/>
              <a:t> meeting, uma reunião de alinhamento sobre o que foi entregue. A partir daí, começa-se a planejar o próximo </a:t>
            </a:r>
            <a:r>
              <a:rPr lang="pt-BR" sz="2400" dirty="0" err="1"/>
              <a:t>sprint</a:t>
            </a:r>
            <a:r>
              <a:rPr lang="pt-BR" sz="2400" dirty="0"/>
              <a:t>. Essas etapas acontecem sucessivamente até que o produto final esteja pronto para a entrega.</a:t>
            </a:r>
          </a:p>
        </p:txBody>
      </p:sp>
    </p:spTree>
    <p:extLst>
      <p:ext uri="{BB962C8B-B14F-4D97-AF65-F5344CB8AC3E}">
        <p14:creationId xmlns:p14="http://schemas.microsoft.com/office/powerpoint/2010/main" val="26628389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	Diferentemente dos demais métodos ágeis, o </a:t>
            </a:r>
            <a:r>
              <a:rPr lang="pt-BR" sz="2400" dirty="0" err="1"/>
              <a:t>Scrum</a:t>
            </a:r>
            <a:r>
              <a:rPr lang="pt-BR" sz="2400" dirty="0"/>
              <a:t> tem papéis muito bem definidos e absolutamente essenciais para o sucesso do projeto: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indivíduos e interação mais do que processos e ferramentas;</a:t>
            </a:r>
          </a:p>
          <a:p>
            <a:r>
              <a:rPr lang="pt-BR" sz="2400" dirty="0"/>
              <a:t>software em funcionamento mais do que documentação;</a:t>
            </a:r>
          </a:p>
          <a:p>
            <a:r>
              <a:rPr lang="pt-BR" sz="2400" dirty="0"/>
              <a:t>colaboração com o cliente mais do que contratos e negociações;</a:t>
            </a:r>
          </a:p>
          <a:p>
            <a:r>
              <a:rPr lang="pt-BR" sz="2400" dirty="0"/>
              <a:t>respostas a mudanças mais do que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1154482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Métodos Ágeis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Curso de Férias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7662609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Engenharia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391654"/>
            <a:ext cx="8572500" cy="52497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b="1" u="sng" dirty="0">
                <a:solidFill>
                  <a:srgbClr val="FF0000"/>
                </a:solidFill>
              </a:rPr>
              <a:t>Fases da Engenharia de Software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>
              <a:buAutoNum type="arabicPeriod"/>
            </a:pPr>
            <a:r>
              <a:rPr lang="pt-BR" sz="2400" dirty="0"/>
              <a:t>Elaboração do Projeto Técnico / Consultor</a:t>
            </a:r>
          </a:p>
          <a:p>
            <a:pPr algn="just">
              <a:buAutoNum type="arabicPeriod"/>
            </a:pPr>
            <a:r>
              <a:rPr lang="pt-BR" sz="2400" dirty="0"/>
              <a:t>Elaboração do Projeto Lógico</a:t>
            </a:r>
          </a:p>
          <a:p>
            <a:pPr algn="just">
              <a:buAutoNum type="arabicPeriod"/>
            </a:pPr>
            <a:r>
              <a:rPr lang="pt-BR" sz="2400" dirty="0"/>
              <a:t>Elaboração Projeto Físico: DER/DFD; Lista de Eventos; </a:t>
            </a:r>
            <a:r>
              <a:rPr lang="pt-BR" sz="2400" dirty="0" err="1"/>
              <a:t>D.Contexto</a:t>
            </a:r>
            <a:endParaRPr lang="pt-BR" sz="2400" dirty="0"/>
          </a:p>
          <a:p>
            <a:pPr algn="just">
              <a:buAutoNum type="arabicPeriod"/>
            </a:pPr>
            <a:r>
              <a:rPr lang="pt-BR" sz="2400" dirty="0"/>
              <a:t>Implementação</a:t>
            </a:r>
          </a:p>
          <a:p>
            <a:pPr algn="just">
              <a:buAutoNum type="arabicPeriod"/>
            </a:pPr>
            <a:r>
              <a:rPr lang="pt-BR" sz="2400" dirty="0"/>
              <a:t>Equipe de Testes (Qualidade do Produto) – Testes Internos</a:t>
            </a:r>
          </a:p>
          <a:p>
            <a:pPr algn="just">
              <a:buAutoNum type="arabicPeriod"/>
            </a:pPr>
            <a:r>
              <a:rPr lang="pt-BR" sz="2400" dirty="0"/>
              <a:t>Implantação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pt-BR" sz="2000" dirty="0"/>
              <a:t>Instalação (Sistema em Uso / Documentação)</a:t>
            </a:r>
            <a:endParaRPr lang="en-US" sz="2000" dirty="0"/>
          </a:p>
          <a:p>
            <a:pPr marL="971550" lvl="1" indent="-514350" algn="just">
              <a:buFont typeface="+mj-lt"/>
              <a:buAutoNum type="romanUcPeriod"/>
            </a:pPr>
            <a:r>
              <a:rPr lang="pt-BR" sz="2000" dirty="0"/>
              <a:t>Conversão (Migração Bases de Dados)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pt-BR" sz="2000" dirty="0"/>
              <a:t>Treinamento (Usuário apto a utilizar o Sistema)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pt-BR" sz="2000" dirty="0"/>
              <a:t>Homologação (Sistema Validado)</a:t>
            </a:r>
          </a:p>
        </p:txBody>
      </p:sp>
    </p:spTree>
    <p:extLst>
      <p:ext uri="{BB962C8B-B14F-4D97-AF65-F5344CB8AC3E}">
        <p14:creationId xmlns:p14="http://schemas.microsoft.com/office/powerpoint/2010/main" val="20541157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983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Projetos de Software têm início e fim definidos e eles são planejados e desenvolvidos em fases. Nasce uma metodologia para agilizar o processo, os métodos ágeis, cujas atividades são: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100" dirty="0"/>
              <a:t>processo incremental (quase uma antítese do tradicional modelo de cascata);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100" dirty="0"/>
              <a:t>colaboração do cliente;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100" dirty="0"/>
              <a:t>adaptabilidade (modificações no projeto);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100" dirty="0"/>
              <a:t>simplicidade;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100" dirty="0"/>
              <a:t>feedback constante;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100" dirty="0"/>
              <a:t>equipes pequenas (mas com alto nível técnico) etc.</a:t>
            </a:r>
            <a:endParaRPr lang="pt-BR" sz="2100" b="1" dirty="0"/>
          </a:p>
        </p:txBody>
      </p:sp>
    </p:spTree>
    <p:extLst>
      <p:ext uri="{BB962C8B-B14F-4D97-AF65-F5344CB8AC3E}">
        <p14:creationId xmlns:p14="http://schemas.microsoft.com/office/powerpoint/2010/main" val="859196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784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/>
              <a:t>Vantagens dos métodos ágeis para a equipe</a:t>
            </a:r>
            <a:endParaRPr lang="pt-BR" b="1" u="sng" dirty="0"/>
          </a:p>
          <a:p>
            <a:pPr marL="0" indent="0" algn="just">
              <a:buNone/>
            </a:pPr>
            <a:endParaRPr lang="pt-BR" b="1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Entregas rápidas e frequentes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Qualidade do produto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Previsão de cronograma e custos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Mitigação de riscos</a:t>
            </a:r>
          </a:p>
        </p:txBody>
      </p:sp>
    </p:spTree>
    <p:extLst>
      <p:ext uri="{BB962C8B-B14F-4D97-AF65-F5344CB8AC3E}">
        <p14:creationId xmlns:p14="http://schemas.microsoft.com/office/powerpoint/2010/main" val="10441641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dirty="0"/>
              <a:t>Os </a:t>
            </a:r>
            <a:r>
              <a:rPr lang="pt-BR" b="1" dirty="0"/>
              <a:t>métodos ágeis</a:t>
            </a:r>
            <a:r>
              <a:rPr lang="pt-BR" dirty="0"/>
              <a:t> vem ajudando muitas equipes a encarar a imprevisibilidades dentro de um projeto através de entregas incrementais e ciclos iterativos.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As </a:t>
            </a:r>
            <a:r>
              <a:rPr lang="pt-BR" b="1" dirty="0"/>
              <a:t>metodologias ágeis</a:t>
            </a:r>
            <a:r>
              <a:rPr lang="pt-BR" dirty="0"/>
              <a:t> passaram a ser uma alternativa aos </a:t>
            </a:r>
            <a:r>
              <a:rPr lang="pt-BR" b="1" dirty="0"/>
              <a:t>métodos</a:t>
            </a:r>
            <a:r>
              <a:rPr lang="pt-BR" dirty="0"/>
              <a:t> tradicionais/clássicos.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116345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613063"/>
            <a:ext cx="3941637" cy="989612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Gestão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de Sistemas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614453" y="3138694"/>
            <a:ext cx="2185989" cy="1928473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Tradicional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95907" y="3138693"/>
            <a:ext cx="2185989" cy="1928473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Ágeis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Multiplicar 1"/>
          <p:cNvSpPr/>
          <p:nvPr/>
        </p:nvSpPr>
        <p:spPr>
          <a:xfrm>
            <a:off x="4157659" y="3729034"/>
            <a:ext cx="828675" cy="800100"/>
          </a:xfrm>
          <a:prstGeom prst="mathMultiply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458015"/>
            <a:ext cx="3941637" cy="899647"/>
          </a:xfrm>
          <a:prstGeom prst="rect">
            <a:avLst/>
          </a:prstGeom>
          <a:solidFill>
            <a:srgbClr val="92D050"/>
          </a:solidFill>
          <a:ln w="25400" cap="flat">
            <a:noFill/>
            <a:prstDash val="solid"/>
            <a:rou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Elicitação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 Requisitos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300117" y="2967283"/>
            <a:ext cx="2185989" cy="899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Visitas Técnicas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785908" y="4803674"/>
            <a:ext cx="2185989" cy="817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4925" cap="flat">
            <a:solidFill>
              <a:srgbClr val="FFFFFF"/>
            </a:solidFill>
            <a:prstDash val="solid"/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Análise de </a:t>
            </a:r>
            <a:r>
              <a:rPr lang="pt-BR" sz="2400" b="1" dirty="0" err="1"/>
              <a:t>Docs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938707" y="2967282"/>
            <a:ext cx="2185989" cy="8996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Entrevistas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825705"/>
            <a:ext cx="2185989" cy="830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Análise de Processos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x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692374"/>
            <a:ext cx="3941637" cy="830993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Situação Problema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(Cliente)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86005" y="2816944"/>
            <a:ext cx="2185989" cy="1200325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Pode não Gostar do Produto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386004" y="4311316"/>
            <a:ext cx="2185989" cy="830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Desistir Depois da </a:t>
            </a:r>
            <a:r>
              <a:rPr lang="pt-BR" sz="2400" b="1" dirty="0" err="1"/>
              <a:t>Elicitação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867267" y="3001609"/>
            <a:ext cx="2185989" cy="830993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Solicitar Algo Não Previsto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311337"/>
            <a:ext cx="2185989" cy="830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Desistir de Algum RF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1378</Words>
  <Application>Microsoft Office PowerPoint</Application>
  <PresentationFormat>Apresentação na tela (4:3)</PresentationFormat>
  <Paragraphs>172</Paragraphs>
  <Slides>24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Métodos Ágeis Curso de Férias</vt:lpstr>
      <vt:lpstr>Cursos de Férias   Introdução Engenharia de Software;   Métodos Ágeis: FDD, XP, MSF; DSDM, Scrum </vt:lpstr>
      <vt:lpstr>Engenharia de Software</vt:lpstr>
      <vt:lpstr>Métodos Ágeis</vt:lpstr>
      <vt:lpstr>Métodos Ágeis</vt:lpstr>
      <vt:lpstr>Métodos Ágeis</vt:lpstr>
      <vt:lpstr>Métodos Ágeis</vt:lpstr>
      <vt:lpstr>Métodos Ágeis</vt:lpstr>
      <vt:lpstr>Métodos Ágeis x Tradicional</vt:lpstr>
      <vt:lpstr>Métodos Ágeis - FDD</vt:lpstr>
      <vt:lpstr>Métodos Ágeis - FDD</vt:lpstr>
      <vt:lpstr>Métodos Ágeis - XP</vt:lpstr>
      <vt:lpstr>Métodos Ágeis - XP</vt:lpstr>
      <vt:lpstr>Métodos Ágeis - XP</vt:lpstr>
      <vt:lpstr>Métodos Ágeis - XP</vt:lpstr>
      <vt:lpstr>Métodos Ágeis - XP</vt:lpstr>
      <vt:lpstr>Métodos Ágeis - XP</vt:lpstr>
      <vt:lpstr>Métodos Ágeis - MSF</vt:lpstr>
      <vt:lpstr>Métodos Ágeis - MSF</vt:lpstr>
      <vt:lpstr>Métodos Ágeis - DSDM</vt:lpstr>
      <vt:lpstr>Métodos Ágeis - Scrum</vt:lpstr>
      <vt:lpstr>Métodos Ágeis - Scrum</vt:lpstr>
      <vt:lpstr>Métodos Ágeis - Scrum</vt:lpstr>
      <vt:lpstr>Métodos Ágeis Curso de Férias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</cp:revision>
  <dcterms:created xsi:type="dcterms:W3CDTF">2020-02-29T03:33:12Z</dcterms:created>
  <dcterms:modified xsi:type="dcterms:W3CDTF">2023-08-01T18:30:37Z</dcterms:modified>
</cp:coreProperties>
</file>