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3.jpeg" ContentType="image/jpeg"/>
  <Override PartName="/ppt/media/image6.jpeg" ContentType="image/jpe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62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600" y="3601080"/>
            <a:ext cx="6400440" cy="62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37160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5156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35560" y="291456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699880" y="291456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371600" y="360108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35560" y="360108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699880" y="360108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37160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5156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1600" y="3601080"/>
            <a:ext cx="6400440" cy="62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62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71600" y="3601080"/>
            <a:ext cx="6400440" cy="62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37160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5156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35560" y="291456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699880" y="291456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371600" y="360108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35560" y="360108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699880" y="3601080"/>
            <a:ext cx="2060640" cy="6267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37160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131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51560" y="360108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51560" y="2914560"/>
            <a:ext cx="3123360" cy="62676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600" y="3601080"/>
            <a:ext cx="6400440" cy="62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1260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6629400" y="4422960"/>
            <a:ext cx="2493720" cy="171000"/>
          </a:xfrm>
          <a:prstGeom prst="rect">
            <a:avLst/>
          </a:prstGeom>
          <a:ln w="12600">
            <a:noFill/>
          </a:ln>
        </p:spPr>
      </p:pic>
      <p:pic>
        <p:nvPicPr>
          <p:cNvPr id="2" name="Imagem 8" descr=""/>
          <p:cNvPicPr/>
          <p:nvPr/>
        </p:nvPicPr>
        <p:blipFill>
          <a:blip r:embed="rId4"/>
          <a:stretch/>
        </p:blipFill>
        <p:spPr>
          <a:xfrm>
            <a:off x="6456600" y="4474800"/>
            <a:ext cx="2666520" cy="6282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Texto do Título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pt-BR" sz="3200" spc="-1" strike="noStrike">
                <a:solidFill>
                  <a:srgbClr val="888888"/>
                </a:solidFill>
                <a:latin typeface="Calibri"/>
                <a:ea typeface="Calibri"/>
              </a:rPr>
              <a:t>Nível de Corpo Um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pt-BR" sz="3200" spc="-1" strike="noStrike">
                <a:solidFill>
                  <a:srgbClr val="888888"/>
                </a:solidFill>
                <a:latin typeface="Calibri"/>
                <a:ea typeface="Calibri"/>
              </a:rPr>
              <a:t>Nível de Corpo Dois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pt-BR" sz="3200" spc="-1" strike="noStrike">
                <a:solidFill>
                  <a:srgbClr val="888888"/>
                </a:solidFill>
                <a:latin typeface="Calibri"/>
                <a:ea typeface="Calibri"/>
              </a:rPr>
              <a:t>Nível de Corpo Três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pt-BR" sz="3200" spc="-1" strike="noStrike">
                <a:solidFill>
                  <a:srgbClr val="888888"/>
                </a:solidFill>
                <a:latin typeface="Calibri"/>
                <a:ea typeface="Calibri"/>
              </a:rPr>
              <a:t>Nível de Corpo Quatro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pt-BR" sz="3200" spc="-1" strike="noStrike">
                <a:solidFill>
                  <a:srgbClr val="888888"/>
                </a:solidFill>
                <a:latin typeface="Calibri"/>
                <a:ea typeface="Calibri"/>
              </a:rPr>
              <a:t>Nível de Corpo Cinco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/>
          </p:nvPr>
        </p:nvSpPr>
        <p:spPr>
          <a:xfrm>
            <a:off x="8342640" y="4765680"/>
            <a:ext cx="343800" cy="27648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4C6B3954-483B-41A4-A08A-39F1E66929D7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12600"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3"/>
          <a:stretch/>
        </p:blipFill>
        <p:spPr>
          <a:xfrm>
            <a:off x="6629400" y="4422960"/>
            <a:ext cx="2493720" cy="171000"/>
          </a:xfrm>
          <a:prstGeom prst="rect">
            <a:avLst/>
          </a:prstGeom>
          <a:ln w="12600">
            <a:noFill/>
          </a:ln>
        </p:spPr>
      </p:pic>
      <p:pic>
        <p:nvPicPr>
          <p:cNvPr id="44" name="Imagem 8" descr=""/>
          <p:cNvPicPr/>
          <p:nvPr/>
        </p:nvPicPr>
        <p:blipFill>
          <a:blip r:embed="rId4"/>
          <a:stretch/>
        </p:blipFill>
        <p:spPr>
          <a:xfrm>
            <a:off x="6456600" y="4474800"/>
            <a:ext cx="2666520" cy="6282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Texto do Título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45720" rIns="45720"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Nível de Corpo Um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90560" indent="-333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Nível de Corpo Dois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234440" indent="-319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Nível de Corpo Três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728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Nível de Corpo Quatro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4" marL="218448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Nível de Corpo Cinco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8342640" y="4765680"/>
            <a:ext cx="343800" cy="27648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67E750F1-50EA-4CF8-B923-92C1DB5D38B9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12600">
            <a:noFill/>
          </a:ln>
        </p:spPr>
      </p:pic>
      <p:pic>
        <p:nvPicPr>
          <p:cNvPr id="85" name="Picture 5" descr=""/>
          <p:cNvPicPr/>
          <p:nvPr/>
        </p:nvPicPr>
        <p:blipFill>
          <a:blip r:embed="rId2"/>
          <a:stretch/>
        </p:blipFill>
        <p:spPr>
          <a:xfrm>
            <a:off x="469800" y="0"/>
            <a:ext cx="4391640" cy="171000"/>
          </a:xfrm>
          <a:prstGeom prst="rect">
            <a:avLst/>
          </a:prstGeom>
          <a:ln w="12600"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285840" y="2386800"/>
            <a:ext cx="8615160" cy="1102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Calibri"/>
                <a:ea typeface="Calibri"/>
              </a:rPr>
              <a:t>Projetos SI Conttrol</a:t>
            </a:r>
            <a:br/>
            <a:r>
              <a:rPr b="1" lang="pt-BR" sz="4800" spc="-1" strike="noStrike">
                <a:solidFill>
                  <a:srgbClr val="ffffff"/>
                </a:solidFill>
                <a:latin typeface="Calibri"/>
                <a:ea typeface="Calibri"/>
              </a:rPr>
              <a:t>Contábil; Fiscal; Folha; Web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75600" y="3866760"/>
            <a:ext cx="7772040" cy="110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Heleno Cardoso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8" name="Imagem 3" descr=""/>
          <p:cNvPicPr/>
          <p:nvPr/>
        </p:nvPicPr>
        <p:blipFill>
          <a:blip r:embed="rId3"/>
          <a:stretch/>
        </p:blipFill>
        <p:spPr>
          <a:xfrm>
            <a:off x="131040" y="308160"/>
            <a:ext cx="4677120" cy="11023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7521120" y="187920"/>
            <a:ext cx="137988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Revisão 1.1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33292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Ações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Analisar / Redefinir prioridades GPDs (Prazo Cliente)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Transferir os GPDs para o ProductBackLogSistema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Como registrar demandas extra de apoio ao suporte?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Framework Scrum Off Line?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Analisar viabilidade de implantar o Kanban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Novos Projetos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05920"/>
            <a:ext cx="833292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Ações - Pendências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Fluxo GPD parado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Fluxo GPD Extra – fora Sprint – prioridade ZERO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Nível de prioridade dentro da SPRINT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12600"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2"/>
          <a:stretch/>
        </p:blipFill>
        <p:spPr>
          <a:xfrm>
            <a:off x="469800" y="0"/>
            <a:ext cx="4391640" cy="171000"/>
          </a:xfrm>
          <a:prstGeom prst="rect">
            <a:avLst/>
          </a:prstGeom>
          <a:ln w="12600"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285840" y="2386800"/>
            <a:ext cx="8615160" cy="1102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Calibri"/>
                <a:ea typeface="Calibri"/>
              </a:rPr>
              <a:t>Projetos SI Conttrol</a:t>
            </a:r>
            <a:br/>
            <a:r>
              <a:rPr b="1" lang="pt-BR" sz="4800" spc="-1" strike="noStrike">
                <a:solidFill>
                  <a:srgbClr val="ffffff"/>
                </a:solidFill>
                <a:latin typeface="Calibri"/>
                <a:ea typeface="Calibri"/>
              </a:rPr>
              <a:t>Contábil; Fiscal; Folha; Web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75600" y="3866760"/>
            <a:ext cx="7772040" cy="110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Heleno Cardoso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5" name="Imagem 3" descr=""/>
          <p:cNvPicPr/>
          <p:nvPr/>
        </p:nvPicPr>
        <p:blipFill>
          <a:blip r:embed="rId3"/>
          <a:stretch/>
        </p:blipFill>
        <p:spPr>
          <a:xfrm>
            <a:off x="131040" y="308160"/>
            <a:ext cx="4677120" cy="11023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7521120" y="187920"/>
            <a:ext cx="137988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Revisão 1.1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Agenda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latin typeface="Times New Roman"/>
                <a:ea typeface="Calibri"/>
              </a:rPr>
              <a:t>Metodologia SCRUM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t-BR" sz="3600" spc="-1" strike="noStrike">
                <a:solidFill>
                  <a:srgbClr val="000000"/>
                </a:solidFill>
                <a:latin typeface="Times New Roman"/>
                <a:ea typeface="Calibri"/>
              </a:rPr>
              <a:t>Ações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Conceito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As ferramentas para Scrum são feitas para otimizar os processos e o gerenciamento de equipes e projetos, trazendo mais rapidez, dinamismo e produtividade.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Desenvolvimento de Projetos para um curto prazo de entrega.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Pilares: Transparência; Inspeção; Reunião Diária (Daily Scrum)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Atores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Atores SCRUM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: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Product Owner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; </a:t>
            </a:r>
            <a:r>
              <a:rPr b="1" lang="pt-BR" sz="2400" spc="-1" strike="noStrike">
                <a:solidFill>
                  <a:srgbClr val="0070c0"/>
                </a:solidFill>
                <a:latin typeface="Times New Roman"/>
                <a:ea typeface="Calibri"/>
              </a:rPr>
              <a:t>Scrum Master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;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Scrum Team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;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Product Owner: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Dono do produto (Estratégia alinhada com os objs).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1" lang="pt-BR" sz="2400" spc="-1" strike="noStrike">
                <a:solidFill>
                  <a:srgbClr val="0070c0"/>
                </a:solidFill>
                <a:latin typeface="Times New Roman"/>
                <a:ea typeface="Calibri"/>
              </a:rPr>
              <a:t>Scrum Master: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Líder do Projeto;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Scrum Team: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Time de Desenvolvimento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Processo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Processo SCRUM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: Sprint Backlog; Sprint; Sprint Planning Meeting; Daily SCRUM; Sprint Meeting Review; Sprint Retrospective.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Reuniões - Sprint Planning Meeting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(Definir o dia ???);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Sprint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- Demandas a serem entregues num prazo específico;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Reuniões diárias - Daily SCRUM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(Progresso do Projeto) 15 min;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Processo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Reunião - Retrospectiva da Sprint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(final da Sprint). Os membros se reúnem para discutir como foi o andamento do projeto. E alinhar o que pode ser feito para o próximo projeto.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pt-BR" sz="2400" spc="-1" strike="noStrike">
                <a:solidFill>
                  <a:srgbClr val="ff0000"/>
                </a:solidFill>
                <a:latin typeface="Times New Roman"/>
                <a:ea typeface="Calibri"/>
              </a:rPr>
              <a:t>Reunião - Sprint Meeting Review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(Atores e Stakeholders (partes interessadas) apresentando o que foi concluído e o que não foi. Feedback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Processo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Imagem 2" descr=""/>
          <p:cNvPicPr/>
          <p:nvPr/>
        </p:nvPicPr>
        <p:blipFill>
          <a:blip r:embed="rId1"/>
          <a:stretch/>
        </p:blipFill>
        <p:spPr>
          <a:xfrm>
            <a:off x="457200" y="1176480"/>
            <a:ext cx="7989480" cy="320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33292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Processo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Font typeface="Arial"/>
              <a:buAutoNum type="arabicPeriod"/>
            </a:pPr>
            <a:r>
              <a:rPr b="1" lang="pt-BR" sz="2800" spc="-1" strike="noStrike">
                <a:solidFill>
                  <a:srgbClr val="0070c0"/>
                </a:solidFill>
                <a:latin typeface="Times New Roman"/>
                <a:ea typeface="Calibri"/>
              </a:rPr>
              <a:t>ProductBackLogFiscal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Usuário GPD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"/>
              <a:buAutoNum type="arabicPeriod"/>
            </a:pPr>
            <a:r>
              <a:rPr b="1" lang="pt-BR" sz="2800" spc="-1" strike="noStrike">
                <a:solidFill>
                  <a:srgbClr val="ff0000"/>
                </a:solidFill>
                <a:latin typeface="Times New Roman"/>
                <a:ea typeface="Calibri"/>
              </a:rPr>
              <a:t>Product Owner 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– Johnson – 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Abertura de GPD/ADM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"/>
              <a:buAutoNum type="arabicPeriod"/>
            </a:pPr>
            <a:r>
              <a:rPr b="1" lang="pt-BR" sz="2800" spc="-1" strike="noStrike">
                <a:solidFill>
                  <a:srgbClr val="ff0000"/>
                </a:solidFill>
                <a:latin typeface="Times New Roman"/>
                <a:ea typeface="Calibri"/>
              </a:rPr>
              <a:t>Scrum Master 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– Heleno – 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Líder de Projeto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05920"/>
            <a:ext cx="833292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Calibri"/>
              </a:rPr>
              <a:t>SCRUM - Processo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2920" y="1200240"/>
            <a:ext cx="88646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Calibri"/>
              <a:buAutoNum type="arabicPeriod" startAt="4"/>
            </a:pPr>
            <a:r>
              <a:rPr b="1" lang="pt-BR" sz="2800" spc="-1" strike="noStrike">
                <a:solidFill>
                  <a:srgbClr val="ff0000"/>
                </a:solidFill>
                <a:latin typeface="Times New Roman"/>
                <a:ea typeface="Calibri"/>
              </a:rPr>
              <a:t>Planning Sprint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Toda segunda GPDs (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Stakeholders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"/>
              <a:buAutoNum type="arabicPeriod" startAt="4"/>
            </a:pPr>
            <a:r>
              <a:rPr b="1" lang="pt-BR" sz="2800" spc="-1" strike="noStrike">
                <a:solidFill>
                  <a:srgbClr val="ff0000"/>
                </a:solidFill>
                <a:latin typeface="Times New Roman"/>
                <a:ea typeface="Calibri"/>
              </a:rPr>
              <a:t>Sprint BackLog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: Heleno - 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Team Dev (Daily Scrum)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"/>
              <a:buAutoNum type="arabicPeriod" startAt="4"/>
            </a:pPr>
            <a:r>
              <a:rPr b="1" lang="pt-BR" sz="2800" spc="-1" strike="noStrike">
                <a:solidFill>
                  <a:srgbClr val="ff0000"/>
                </a:solidFill>
                <a:latin typeface="Times New Roman"/>
                <a:ea typeface="Calibri"/>
              </a:rPr>
              <a:t>Sprint Review 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– Setor Fiscal - 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GPD Validado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"/>
              <a:buAutoNum type="arabicPeriod" startAt="4"/>
            </a:pPr>
            <a:r>
              <a:rPr b="1" lang="pt-BR" sz="2800" spc="-1" strike="noStrike">
                <a:solidFill>
                  <a:srgbClr val="ff0000"/>
                </a:solidFill>
                <a:latin typeface="Times New Roman"/>
                <a:ea typeface="Calibri"/>
              </a:rPr>
              <a:t>Entrega (Increment) - </a:t>
            </a: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Versão Web Quinzenal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Application>LibreOffice/6.1.0.3$Windows_X86_64 LibreOffice_project/efb621ed25068d70781dc026f7e9c5187a4decd1</Application>
  <Words>375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2020-03-17T20:12:34Z</dcterms:created>
  <dc:creator>JOAO CAIRO FERREIRA</dc:creator>
  <dc:description/>
  <dc:language>pt-BR</dc:language>
  <cp:lastModifiedBy/>
  <dcterms:modified xsi:type="dcterms:W3CDTF">2021-05-03T14:15:01Z</dcterms:modified>
  <cp:revision>697</cp:revision>
  <dc:subject/>
  <dc:title>Nome da Disciplina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1033-11.1.0.9126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