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15" r:id="rId4"/>
    <p:sldId id="347" r:id="rId5"/>
    <p:sldId id="360" r:id="rId6"/>
    <p:sldId id="361" r:id="rId7"/>
    <p:sldId id="348" r:id="rId8"/>
    <p:sldId id="349" r:id="rId9"/>
    <p:sldId id="363" r:id="rId10"/>
    <p:sldId id="350" r:id="rId11"/>
    <p:sldId id="359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85" r:id="rId20"/>
    <p:sldId id="372" r:id="rId21"/>
    <p:sldId id="345" r:id="rId22"/>
    <p:sldId id="351" r:id="rId23"/>
    <p:sldId id="352" r:id="rId24"/>
    <p:sldId id="374" r:id="rId25"/>
    <p:sldId id="375" r:id="rId26"/>
    <p:sldId id="376" r:id="rId27"/>
    <p:sldId id="377" r:id="rId28"/>
    <p:sldId id="378" r:id="rId29"/>
    <p:sldId id="354" r:id="rId30"/>
    <p:sldId id="355" r:id="rId31"/>
    <p:sldId id="356" r:id="rId32"/>
    <p:sldId id="380" r:id="rId33"/>
    <p:sldId id="379" r:id="rId34"/>
    <p:sldId id="381" r:id="rId35"/>
    <p:sldId id="383" r:id="rId36"/>
    <p:sldId id="384" r:id="rId37"/>
    <p:sldId id="353" r:id="rId38"/>
    <p:sldId id="387" r:id="rId39"/>
    <p:sldId id="386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8942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128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1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1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5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1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8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400" y="205979"/>
            <a:ext cx="2057400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79"/>
            <a:ext cx="6019800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0" y="4765687"/>
            <a:ext cx="344001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0" y="4972050"/>
            <a:ext cx="2494253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7" y="4341019"/>
            <a:ext cx="1690696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ooks/refactoring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kx0CdWiPRA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CodeSmell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QqqiC0YpA0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r0CyMrZBYa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4" y="300823"/>
            <a:ext cx="3685693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3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Engenharia de Software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2" y="3866662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Testes?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Antes de começar a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refatoração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verifique se você tem um conjunto sólido de testes para verificar a funcionalidade do código a ser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refatorado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Refatorações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podem adicionar erros. Porém, como são feitas em pequenos passos, é fácil recuperar-se de uma falha.</a:t>
            </a: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testes vão ajudá-lo a detectar erros se eles forem criados.</a:t>
            </a:r>
            <a:endParaRPr lang="pt-BR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pt-PT" altLang="en-US" b="1" dirty="0">
                <a:solidFill>
                  <a:srgbClr val="0070C0"/>
                </a:solidFill>
              </a:rPr>
              <a:t>Benefícios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737370"/>
          </a:xfrm>
        </p:spPr>
        <p:txBody>
          <a:bodyPr>
            <a:noAutofit/>
          </a:bodyPr>
          <a:lstStyle/>
          <a:p>
            <a:pPr algn="just"/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Facilidade e rapidez para encontrar BUGS</a:t>
            </a:r>
          </a:p>
          <a:p>
            <a:pPr algn="just"/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Agilidade no desenvolvimento de projeto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Baixo custo na manutenção do projeto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Diminuição da perda de integridade (</a:t>
            </a:r>
            <a:r>
              <a:rPr lang="pt-PT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novas funcionalidades</a:t>
            </a:r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PT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Atenção:</a:t>
            </a:r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Importante implantar desde o início do projeto.</a:t>
            </a:r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None/>
            </a:pPr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28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Up Method (Subir o Método)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Acontece quando existem duas subclasses com o mesmo método, o método deve ser movido para a superclasse para eliminar duplicadas. Mesmo quando o comportamento duplicados funcionam perfeitamente.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Up Field (Subir o Atributo)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Um atributo pode está duplicado em duas ou mais classes derivadas da superclasse. O atributo deve ser movido para a superclasse.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Down Method (Descer o Método)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Quando um comportamento existente em uma superclasse só é relevante em uma subclasse. Deve mover este método para a subclasse.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Down Field (Descer o Atributo)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Quando um atributo existente em uma superclasse só é relevante em uma subclasse. Deve mover este atributo para a subclasse.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Subclass (Extrair Subclasse)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Precisa ser utilizado quando uma classe possui funcionalidades que são utilizadas em apenas algumas de suas instâncias. Criar uma especialização para mover estes métodos para a subclasse especializada.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Superclass (Extrair Superclasse)</a:t>
            </a: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Quando duas classes possuem características em comum, deve se mover esse conjunto de características para uma superclasse, especializar esta supreclasse com as duas classes iniciais para evitar duplicidade de código.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pt-PT" altLang="en-US" b="1" dirty="0" err="1">
                <a:solidFill>
                  <a:srgbClr val="0070C0"/>
                </a:solidFill>
              </a:rPr>
              <a:t>Técnicas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ReplaceTempwith Query (Extrair Superclasse)</a:t>
            </a:r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Tem a função de substituir variáveis temporárias por consultas. Quando o valor delas armazenam o resultado de uma expressão deve substituir a variável por um método que retorne o valor desta expressão. Esta técnica irá transformar variáveis temporárias (variáveis locais) por métodos que podem ser utilizados por outros métodos.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Alterar nomes de variáveis, métodos e objetos para melhorar legibilidade do código – 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calc_imp_rnd_str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Txs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pt-BR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pt-BR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calculaImpostoDeRenda</a:t>
            </a:r>
            <a:r>
              <a:rPr lang="pt-BR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ano, Imposto taxas, </a:t>
            </a:r>
            <a:r>
              <a:rPr lang="pt-BR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rendimento)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Mudar parâmetros de métodos para que fiquem mais claros;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Melhorar o design da arquitetura;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Eliminar duplicação de código;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Flexibilizar métodos para novos usos</a:t>
            </a:r>
            <a:endParaRPr lang="pt-BR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2929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4" y="300823"/>
            <a:ext cx="3685693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6"/>
            <a:ext cx="8681443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05 e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 err="1">
                <a:solidFill>
                  <a:schemeClr val="bg1"/>
                </a:solidFill>
              </a:rPr>
              <a:t>Refatoração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Code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Smell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2" y="3866662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Resumo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PT" alt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refatoração </a:t>
            </a:r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serve para qualquer paradigma de linguagem de programação.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pt-BR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pt-PT" alt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PT" altLang="pt-BR" sz="2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refatoração </a:t>
            </a:r>
            <a:r>
              <a:rPr lang="pt-PT" alt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um conjunto de pequenas transformações em código.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pt-PT" alt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pt-PT" altLang="pt-BR" sz="2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Importante documentar os artefatos e comentar os códigos. </a:t>
            </a:r>
            <a:r>
              <a:rPr lang="pt-BR" sz="2400" dirty="0">
                <a:sym typeface="+mn-ea"/>
                <a:hlinkClick r:id="rId3"/>
              </a:rPr>
              <a:t>https://martinfowler.com/books/refactoring.html</a:t>
            </a:r>
            <a:endParaRPr lang="pt-BR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200150"/>
            <a:ext cx="8815396" cy="36111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 programação,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smell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qualquer sintoma no código fonte que indica um problema mais profundo.</a:t>
            </a:r>
          </a:p>
          <a:p>
            <a:pPr marL="0" indent="0" algn="just" hangingPunct="1">
              <a:buNone/>
            </a:pP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código está sujeito a um pequeno ciclo de 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onde é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refatorado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em etapas pequenas e controladas, e o design resultante é examinado para verificar se há mais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smells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que indiquem a necessidade de mais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refatoração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 hangingPunct="1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Bons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desenvolvedores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escrevem 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código legíveis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200150"/>
            <a:ext cx="8815396" cy="36111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smells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são heurísticas que indicam quando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refatorar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e quais técnicas específicas de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refatoração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devem ser usadas.</a:t>
            </a:r>
          </a:p>
          <a:p>
            <a:pPr marL="0" indent="0" algn="just" hangingPunct="1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hangingPunct="1">
              <a:buNone/>
            </a:pP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smell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sempre um julgamento subjetivo, e sempre irá variar de acordo com a linguagem de programação, o desenvolvedor e 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metodologia de desenvolvimento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Em Desenvolvimento de software o termo </a:t>
            </a:r>
            <a:r>
              <a:rPr 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Code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Smell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(Código que cheira) é aplicado quando o código fonte indica algum problema.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Código que não funciona é obviamente um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código ruim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mas existem outras características em um código para que ele seja declarado ruim. 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Não pense que um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código que cheira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é um código com bugs, não, o código apresenta estar tecnicamente correto e não impede o programa de funcionar.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Na verdade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 </a:t>
            </a: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Code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Smell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indica que o projeto de software não foi bem feito e que vai apresentar uma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alta taxa de manutenção com riscos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 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apresentar bugs catastróficos no futuro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</a:p>
          <a:p>
            <a:pPr marL="0" indent="0" algn="just" hangingPunct="1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461548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seguir características que o código ruim (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Cheira mal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possui: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Rigidez: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Se mudar um trecho de código vai exigir mudanças em outras partes do código, que por sua vez vai exigir mudanças em outras partes. 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Fragilidade: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Desenvolvedores costumam dizer que existem sempre três erros em qualquer aplicação: o que sabe que existe; o que você não conhece; e o que você vai criar quando for corrigir o que você conhece, e quebra áreas que não parecem estar relacionadas.</a:t>
            </a:r>
          </a:p>
        </p:txBody>
      </p:sp>
    </p:spTree>
    <p:extLst>
      <p:ext uri="{BB962C8B-B14F-4D97-AF65-F5344CB8AC3E}">
        <p14:creationId xmlns:p14="http://schemas.microsoft.com/office/powerpoint/2010/main" val="110696575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Imobilidade: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Você está modificando uma aplicação, e, você quer reutilizar o que se supunha ser um código de propósito geral. Mas o trecho de código está tão arraigado que a única maneira de reutilizá-lo vai te obrigar a copiar e colar. O código está engessado. 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Redundância: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Qualquer trecho de código que aparece em mais de um lugar, se precisar alterar o trecho de código terá que alterar em vários pontos da aplicação.</a:t>
            </a:r>
          </a:p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Ex.: Um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CRUD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com uma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string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 conexão, se a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string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mudar, terá que alterar em vários pontos de código.</a:t>
            </a:r>
          </a:p>
        </p:txBody>
      </p:sp>
    </p:spTree>
    <p:extLst>
      <p:ext uri="{BB962C8B-B14F-4D97-AF65-F5344CB8AC3E}">
        <p14:creationId xmlns:p14="http://schemas.microsoft.com/office/powerpoint/2010/main" val="181726042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Opacidade: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 você já se deparou com uma situação onde precisa dizer: “Não sei como isso funciona, mas funciona...” Se você não entende o código como você vai saber alterá-lo?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Código com muitos Comentários: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 você precisa de comentários no código para entender o que ele faz então o seu código é opaco e cheira mal; Para compensar nomes confusos de identificadores/variáveis; Para compensar funções muitos extensas; Para explicar o uso de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strings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Ex.: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if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tipoInscricao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== 1 // CPF, criar uma constante igual a 1.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if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tipoInscricao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== 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tipoInscricaoCPF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7810529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Características de um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código que cheira mal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Código Duplicado;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Métodos e Classes Gigantescas;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Utilização de Muitos Parâmetros;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Classes que Usam Métodos de Outras Classes em Demasia;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Classes que Possuem Dependência em Detalhes de Implementação de Outras Classes;</a:t>
            </a:r>
          </a:p>
        </p:txBody>
      </p:sp>
    </p:spTree>
    <p:extLst>
      <p:ext uri="{BB962C8B-B14F-4D97-AF65-F5344CB8AC3E}">
        <p14:creationId xmlns:p14="http://schemas.microsoft.com/office/powerpoint/2010/main" val="49761417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200150"/>
            <a:ext cx="8815396" cy="36111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b="1" dirty="0">
                <a:solidFill>
                  <a:srgbClr val="FF0000"/>
                </a:solidFill>
              </a:rPr>
              <a:t>Código duplicado:</a:t>
            </a:r>
            <a:r>
              <a:rPr lang="pt-BR" sz="2400" dirty="0"/>
              <a:t> código idêntico existe em mais de um local.</a:t>
            </a:r>
          </a:p>
          <a:p>
            <a:pPr marL="0" indent="0" algn="just" hangingPunct="1">
              <a:buNone/>
            </a:pPr>
            <a:endParaRPr lang="pt-BR" sz="2400" b="1" dirty="0"/>
          </a:p>
          <a:p>
            <a:pPr marL="0" indent="0" algn="just" hangingPunct="1">
              <a:buNone/>
            </a:pPr>
            <a:r>
              <a:rPr lang="pt-BR" sz="2400" b="1" dirty="0">
                <a:solidFill>
                  <a:srgbClr val="FF0000"/>
                </a:solidFill>
              </a:rPr>
              <a:t>Método longo:</a:t>
            </a:r>
            <a:r>
              <a:rPr lang="pt-BR" sz="2400" dirty="0"/>
              <a:t> um método, função ou procedure muito extenso.</a:t>
            </a: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sz="2400" b="1" dirty="0"/>
          </a:p>
          <a:p>
            <a:pPr marL="0" indent="0" algn="just" hangingPunct="1">
              <a:buNone/>
            </a:pPr>
            <a:r>
              <a:rPr lang="pt-BR" sz="2400" b="1" dirty="0">
                <a:solidFill>
                  <a:srgbClr val="FF0000"/>
                </a:solidFill>
              </a:rPr>
              <a:t>Classe extensa:</a:t>
            </a:r>
            <a:r>
              <a:rPr lang="pt-BR" sz="2400" dirty="0"/>
              <a:t> uma classe que acabou ficando muito extensa (</a:t>
            </a:r>
            <a:r>
              <a:rPr lang="pt-BR" sz="2400" b="1" dirty="0" err="1"/>
              <a:t>God</a:t>
            </a:r>
            <a:r>
              <a:rPr lang="pt-BR" sz="2400" b="1" dirty="0"/>
              <a:t> </a:t>
            </a:r>
            <a:r>
              <a:rPr lang="pt-BR" sz="2400" b="1" dirty="0" err="1"/>
              <a:t>Object</a:t>
            </a:r>
            <a:r>
              <a:rPr lang="pt-BR" sz="2400" dirty="0"/>
              <a:t>). Gera forte acoplamento.</a:t>
            </a:r>
          </a:p>
          <a:p>
            <a:pPr marL="0" indent="0" algn="just" hangingPunct="1">
              <a:buNone/>
            </a:pPr>
            <a:endParaRPr lang="pt-BR" sz="2400" b="1" dirty="0"/>
          </a:p>
          <a:p>
            <a:pPr marL="0" indent="0" algn="just" hangingPunct="1">
              <a:buNone/>
            </a:pPr>
            <a:r>
              <a:rPr lang="pt-BR" sz="2400" b="1" dirty="0" err="1">
                <a:solidFill>
                  <a:srgbClr val="FF0000"/>
                </a:solidFill>
              </a:rPr>
              <a:t>Feature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 err="1">
                <a:solidFill>
                  <a:srgbClr val="FF0000"/>
                </a:solidFill>
              </a:rPr>
              <a:t>envy</a:t>
            </a:r>
            <a:r>
              <a:rPr lang="pt-BR" sz="2400" b="1" dirty="0">
                <a:solidFill>
                  <a:srgbClr val="FF0000"/>
                </a:solidFill>
              </a:rPr>
              <a:t>:</a:t>
            </a:r>
            <a:r>
              <a:rPr lang="pt-BR" sz="2400" dirty="0"/>
              <a:t> uma classe que utiliza em excesso métodos de outra classe.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Refatoração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 é o processo de melhorar a estrutura do código preservando seu comportamento externo. </a:t>
            </a:r>
          </a:p>
          <a:p>
            <a:pPr marL="0" indent="0" algn="just">
              <a:buNone/>
            </a:pPr>
            <a:endParaRPr lang="pt-BR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Pequena modificação no sistema que não altera o seu comportamento funcional, mas que torna o código mais fácil de ser entendido e menos custoso de ser alterado: </a:t>
            </a:r>
            <a:r>
              <a:rPr lang="pt-BR" sz="2100" b="1" dirty="0">
                <a:latin typeface="Arial" panose="020B0604020202020204" pitchFamily="34" charset="0"/>
                <a:cs typeface="Arial" panose="020B0604020202020204" pitchFamily="34" charset="0"/>
              </a:rPr>
              <a:t>Simplicidade, Flexibilidade e Clareza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O desempenho pode piorar, otimizar não é o objetivo da </a:t>
            </a:r>
            <a:r>
              <a:rPr lang="pt-BR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refatoração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200150"/>
            <a:ext cx="8815396" cy="36111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b="1" dirty="0">
                <a:solidFill>
                  <a:srgbClr val="FF0000"/>
                </a:solidFill>
              </a:rPr>
              <a:t>Intimidade inapropriada:</a:t>
            </a:r>
            <a:r>
              <a:rPr lang="pt-BR" sz="2400" dirty="0"/>
              <a:t> uma classe que possui dependência de detalhes de implementação de outra classe.</a:t>
            </a: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sz="2400" b="1" dirty="0"/>
          </a:p>
          <a:p>
            <a:pPr marL="0" indent="0" algn="just" hangingPunct="1">
              <a:buNone/>
            </a:pPr>
            <a:r>
              <a:rPr lang="pt-BR" sz="2400" b="1" dirty="0">
                <a:solidFill>
                  <a:srgbClr val="FF0000"/>
                </a:solidFill>
              </a:rPr>
              <a:t>Legado recusado:</a:t>
            </a:r>
            <a:r>
              <a:rPr lang="pt-BR" sz="2400" dirty="0"/>
              <a:t> uma classe que sobrepõe (</a:t>
            </a:r>
            <a:r>
              <a:rPr lang="pt-BR" sz="2400" dirty="0" err="1"/>
              <a:t>override</a:t>
            </a:r>
            <a:r>
              <a:rPr lang="pt-BR" sz="2400" dirty="0"/>
              <a:t>) o método da classe genérica de forma que o contrato da classe genérica não é cumprido pela classe derivada.</a:t>
            </a:r>
          </a:p>
          <a:p>
            <a:pPr marL="0" indent="0" algn="just" hangingPunct="1">
              <a:buNone/>
            </a:pPr>
            <a:br>
              <a:rPr lang="pt-BR" sz="2400" dirty="0"/>
            </a:br>
            <a:r>
              <a:rPr lang="pt-BR" sz="2400" b="1" dirty="0">
                <a:solidFill>
                  <a:srgbClr val="FF0000"/>
                </a:solidFill>
              </a:rPr>
              <a:t>Classe preguiçosa:</a:t>
            </a:r>
            <a:r>
              <a:rPr lang="pt-BR" sz="2400" dirty="0"/>
              <a:t> classe que faz muito pouco.</a:t>
            </a:r>
            <a:endParaRPr lang="pt-BR" sz="2400" b="1"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b="1" dirty="0">
                <a:solidFill>
                  <a:srgbClr val="FF0000"/>
                </a:solidFill>
              </a:rPr>
              <a:t>Complexidade artificial:</a:t>
            </a:r>
            <a:r>
              <a:rPr lang="pt-BR" dirty="0"/>
              <a:t> uso forçado de design </a:t>
            </a:r>
            <a:r>
              <a:rPr lang="pt-BR" dirty="0" err="1"/>
              <a:t>patterns</a:t>
            </a:r>
            <a:r>
              <a:rPr lang="pt-BR" dirty="0"/>
              <a:t> extremamente complicados, onde um design simples seria suficiente.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b="1" dirty="0"/>
          </a:p>
          <a:p>
            <a:pPr marL="0" indent="0" algn="just" hangingPunct="1">
              <a:buNone/>
            </a:pPr>
            <a:r>
              <a:rPr lang="pt-BR" b="1" dirty="0">
                <a:solidFill>
                  <a:srgbClr val="FF0000"/>
                </a:solidFill>
              </a:rPr>
              <a:t>Identificadores excessivamente longos:</a:t>
            </a:r>
            <a:r>
              <a:rPr lang="pt-BR" dirty="0"/>
              <a:t> em particular, o uso de convenções de nomes para evitar ambiguidades, o que deveria estar implícito na arquitetura do software.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- </a:t>
            </a:r>
            <a:r>
              <a:rPr lang="en-US" b="1" dirty="0" err="1">
                <a:solidFill>
                  <a:srgbClr val="0070C0"/>
                </a:solidFill>
              </a:rPr>
              <a:t>Cheira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Características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Pequeno: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Classes pequenas e métodos pequenos;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(KISS)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marL="0" indent="0" algn="just" hangingPunct="1">
              <a:buNone/>
            </a:pPr>
            <a:endParaRPr lang="pt-BR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Coeso: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As classes e métodos devem ter uma e somente uma responsabilidade focando exclusivamente nela;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(SRP)</a:t>
            </a:r>
          </a:p>
          <a:p>
            <a:pPr marL="0" indent="0" algn="just" hangingPunct="1">
              <a:buNone/>
            </a:pPr>
            <a:endParaRPr lang="pt-BR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Simples: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Devemos aumentar o reuso, 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substituindo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procedimentos por abstrações, configuração e evitando “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reinventar a roda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”;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(DRY – </a:t>
            </a:r>
            <a:r>
              <a:rPr 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Don’t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repeat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yourself</a:t>
            </a:r>
            <a:r>
              <a:rPr lang="pt-BR"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).</a:t>
            </a:r>
            <a:endParaRPr lang="pt-B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214140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- </a:t>
            </a:r>
            <a:r>
              <a:rPr lang="en-US" b="1" dirty="0" err="1">
                <a:solidFill>
                  <a:srgbClr val="0070C0"/>
                </a:solidFill>
              </a:rPr>
              <a:t>Cheira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Efetivamente Testado: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 única evidência que um software foi testado é a presença de código de testes automatizados;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(Testes unitários)</a:t>
            </a:r>
          </a:p>
          <a:p>
            <a:pPr marL="0" indent="0" algn="just" hangingPunct="1">
              <a:buNone/>
            </a:pPr>
            <a:endParaRPr lang="pt-BR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Auto Documentado: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 leitura do código fonte deve ser necessária para entender o código e deve, restringir ao estritamente necessário, a leitura de outros recursos, como: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Comentários, diagramas UML e documentação externa.</a:t>
            </a:r>
          </a:p>
        </p:txBody>
      </p:sp>
    </p:spTree>
    <p:extLst>
      <p:ext uri="{BB962C8B-B14F-4D97-AF65-F5344CB8AC3E}">
        <p14:creationId xmlns:p14="http://schemas.microsoft.com/office/powerpoint/2010/main" val="100254983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-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 o código violar quaisquer um dos princípios de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boas práticas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considere o custo de corrigir o seu código agora;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 a mudança for simples então você pode implementá-lo, caso contrário considere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reescrever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tudo novamente adotando as boas práticas;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Para tornar o código/projeto aderente às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boas práticas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você tiver que adicionar uma complexidade maior ainda considere reescrever tudo novamente à luz das boas práticas.</a:t>
            </a:r>
          </a:p>
        </p:txBody>
      </p:sp>
    </p:spTree>
    <p:extLst>
      <p:ext uri="{BB962C8B-B14F-4D97-AF65-F5344CB8AC3E}">
        <p14:creationId xmlns:p14="http://schemas.microsoft.com/office/powerpoint/2010/main" val="229496413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- </a:t>
            </a:r>
            <a:r>
              <a:rPr lang="en-US" b="1" dirty="0" err="1">
                <a:solidFill>
                  <a:srgbClr val="0070C0"/>
                </a:solidFill>
              </a:rPr>
              <a:t>Princípios</a:t>
            </a:r>
            <a:r>
              <a:rPr lang="en-US" b="1" dirty="0">
                <a:solidFill>
                  <a:srgbClr val="0070C0"/>
                </a:solidFill>
              </a:rPr>
              <a:t> SOLID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05 Princípios básicos de boas práticas (restante é derivação)</a:t>
            </a:r>
          </a:p>
          <a:p>
            <a:pPr marL="0" indent="0" algn="just" hangingPunct="1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Princípio da Responsabilidade Única(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RP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Uma classe deve ter um, e somente um, motivo para mudar;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Princípio Aberto-Fechado(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CP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Você deve ser capaz de estender um comportamento de uma classe, sem modificá-lo;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970320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Code Smell	- </a:t>
            </a:r>
            <a:r>
              <a:rPr lang="en-US" b="1" dirty="0" err="1">
                <a:solidFill>
                  <a:srgbClr val="0070C0"/>
                </a:solidFill>
              </a:rPr>
              <a:t>Princípios</a:t>
            </a:r>
            <a:r>
              <a:rPr lang="en-US" b="1" dirty="0">
                <a:solidFill>
                  <a:srgbClr val="0070C0"/>
                </a:solidFill>
              </a:rPr>
              <a:t> SOLID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01841"/>
            <a:ext cx="8815396" cy="3809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559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Princípio da Substituição de </a:t>
            </a:r>
            <a:r>
              <a:rPr lang="pt-BR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Liskov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SP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As classes derivadas devem ser substituíveis por suas classes base;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Princípio da Segregação da Interface(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SP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Muitas interfaces específicas são melhores do que uma interface geral;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Princípio da Inversão de Dependência(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IP</a:t>
            </a:r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):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Dependa de uma abstração e não de uma implementação.</a:t>
            </a:r>
          </a:p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URL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Dicionário do Programador</a:t>
            </a:r>
          </a:p>
          <a:p>
            <a:pPr marL="0" indent="0" algn="just" hangingPunct="1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  <a:hlinkClick r:id="rId3"/>
              </a:rPr>
              <a:t>https://youtu.be/mkx0CdWiPRA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995805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Tools de </a:t>
            </a:r>
            <a:r>
              <a:rPr lang="en-US" b="1" dirty="0" err="1">
                <a:solidFill>
                  <a:srgbClr val="0070C0"/>
                </a:solidFill>
              </a:rPr>
              <a:t>Detecção</a:t>
            </a:r>
            <a:r>
              <a:rPr lang="en-US" b="1" dirty="0">
                <a:solidFill>
                  <a:srgbClr val="0070C0"/>
                </a:solidFill>
              </a:rPr>
              <a:t> - Code Smell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93568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b="0" i="0" dirty="0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Existem algumas ferramentas para detecção de </a:t>
            </a:r>
            <a:r>
              <a:rPr lang="pt-BR" sz="2400" b="0" i="0" dirty="0" err="1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400" b="0" i="0" dirty="0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i="0" dirty="0" err="1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smell</a:t>
            </a:r>
            <a:r>
              <a:rPr lang="pt-BR" sz="2400" b="1" i="0" dirty="0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 hangingPunct="1">
              <a:buNone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PMD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(Java, Python, C, C++, C#, JS,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Java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Ckeckstyle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FindBugs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.Net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–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ReSharper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PHP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– PHPMD (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PHP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Mess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Detector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Dev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iniciante, </a:t>
            </a:r>
            <a:r>
              <a:rPr lang="pt-BR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Code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Smell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da semana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r>
              <a:rPr lang="en-US" b="1" dirty="0">
                <a:solidFill>
                  <a:srgbClr val="0070C0"/>
                </a:solidFill>
              </a:rPr>
              <a:t> - Code Smell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b="0" i="0" dirty="0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termo foi cunhado pela primeira vez por </a:t>
            </a:r>
            <a:r>
              <a:rPr lang="pt-BR" sz="2400" b="1" i="0" dirty="0">
                <a:solidFill>
                  <a:srgbClr val="3036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Kent Beck.</a:t>
            </a:r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Refatoração / </a:t>
            </a:r>
            <a:r>
              <a:rPr lang="pt-BR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Code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Smell</a:t>
            </a: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Disponível em: </a:t>
            </a:r>
          </a:p>
          <a:p>
            <a:pPr marL="0" indent="0" algn="just" hangingPunct="1">
              <a:buNone/>
            </a:pP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https://martinfowler.com/bliki/CodeSmell.html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91767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 - Code Smell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Code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Smell</a:t>
            </a: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Disponível em: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  <a:hlinkClick r:id="rId3"/>
              </a:rPr>
              <a:t>https://youtu.be/SQqqiC0YpA0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 </a:t>
            </a:r>
            <a:r>
              <a:rPr lang="pt-BR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Code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Smell</a:t>
            </a: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hangingPunct="1">
              <a:buNone/>
            </a:pP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Disponível em: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  <a:hlinkClick r:id="rId4"/>
              </a:rPr>
              <a:t>https://youtu.be/r0CyMrZBYa4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62905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Por</a:t>
            </a:r>
            <a:r>
              <a:rPr lang="en-US" b="1" dirty="0">
                <a:solidFill>
                  <a:srgbClr val="0070C0"/>
                </a:solidFill>
              </a:rPr>
              <a:t> que?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Melhora o projeto do software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Torna o software mais fácil de entender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Ajuda a encontrar falhas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Ajuda a programar mais rapidamente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4" y="300823"/>
            <a:ext cx="3685693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3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Engenharia de Software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2" y="3866662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Por</a:t>
            </a:r>
            <a:r>
              <a:rPr lang="en-US" b="1" dirty="0">
                <a:solidFill>
                  <a:srgbClr val="0070C0"/>
                </a:solidFill>
              </a:rPr>
              <a:t> que?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 a passar do tempo o código vai perdendo a integridade e vai se degradando...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Trechos de códigos duplicados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Novas funcionalidades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 curto de entrega para implementar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padronização (por exemplo: variáveis, objetos, etc)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comunicação</a:t>
            </a:r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Por</a:t>
            </a:r>
            <a:r>
              <a:rPr lang="en-US" b="1" dirty="0">
                <a:solidFill>
                  <a:srgbClr val="0070C0"/>
                </a:solidFill>
              </a:rPr>
              <a:t> que?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 muito longas e pouco reutilizáveis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de subclasses repetidas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muito extensas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parâmetros longas,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identação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Códigos complexos, impossíveis de entender, etc</a:t>
            </a:r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Quando</a:t>
            </a:r>
            <a:r>
              <a:rPr lang="en-US" b="1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Algumas possibilidades: </a:t>
            </a:r>
          </a:p>
          <a:p>
            <a:pPr marL="514350" indent="-514350" algn="just">
              <a:buAutoNum type="arabicPeriod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Melhorar o código existente. </a:t>
            </a:r>
          </a:p>
          <a:p>
            <a:pPr marL="514350" indent="-514350" algn="just"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Jogar fora e começar do </a:t>
            </a:r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responsabilidade do desenvolvedor avaliar a situação e decidir quando é a hora de optar por um ou por outro.</a:t>
            </a:r>
            <a:endParaRPr lang="pt-BR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Quando</a:t>
            </a:r>
            <a:r>
              <a:rPr lang="en-US" b="1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Quando você encontra código antigo que não entende de primeira;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Ao ler código feito por outros programadores, e perceber que ele não está claro (durante revisões por exemplo);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Quando precisa consertar uma falha, ou adicionar funcionalidade;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Se um método é longo demais ou difícil de entender e exige muitos comentários, extraia trechos do método e crie novos métodos.</a:t>
            </a:r>
          </a:p>
          <a:p>
            <a:pPr algn="just"/>
            <a:endParaRPr lang="pt-BR" sz="2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Refatoração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pt-PT" altLang="en-US" b="1" dirty="0" err="1">
                <a:solidFill>
                  <a:srgbClr val="0070C0"/>
                </a:solidFill>
              </a:rPr>
              <a:t>Obrigatório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8572500" cy="3394472"/>
          </a:xfrm>
        </p:spPr>
        <p:txBody>
          <a:bodyPr>
            <a:noAutofit/>
          </a:bodyPr>
          <a:lstStyle/>
          <a:p>
            <a:pPr algn="just"/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Quando incluir uma nova funcionalidade o código precisa ser refatorado;</a:t>
            </a:r>
          </a:p>
          <a:p>
            <a:pPr algn="just"/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Quando corrigir um BUG o código deve ser refatorado;</a:t>
            </a:r>
          </a:p>
          <a:p>
            <a:pPr algn="just"/>
            <a:endParaRPr lang="pt-PT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Quando for realizar uma revisão no código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2101</Words>
  <Application>Microsoft Office PowerPoint</Application>
  <PresentationFormat>Apresentação na tela (16:9)</PresentationFormat>
  <Paragraphs>235</Paragraphs>
  <Slides>40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Wingdings</vt:lpstr>
      <vt:lpstr>Office Theme</vt:lpstr>
      <vt:lpstr>Engenharia de Software</vt:lpstr>
      <vt:lpstr>Aulas 05 e 06 Refatoração e Code Smell</vt:lpstr>
      <vt:lpstr>Refatoração</vt:lpstr>
      <vt:lpstr>Refatoração – Por que?</vt:lpstr>
      <vt:lpstr>Refatoração – Por que?</vt:lpstr>
      <vt:lpstr>Refatoração – Por que?</vt:lpstr>
      <vt:lpstr>Refatoração – Quando?</vt:lpstr>
      <vt:lpstr>Refatoração – Quando?</vt:lpstr>
      <vt:lpstr>Refatoração – Obrigatório</vt:lpstr>
      <vt:lpstr>Refatoração – Testes?</vt:lpstr>
      <vt:lpstr>Refatoração – Benefícios</vt:lpstr>
      <vt:lpstr>Refatoração - Técnicas</vt:lpstr>
      <vt:lpstr>Refatoração - Técnicas</vt:lpstr>
      <vt:lpstr>Refatoração - Técnicas</vt:lpstr>
      <vt:lpstr>Refatoração - Técnicas</vt:lpstr>
      <vt:lpstr>Refatoração - Técnicas</vt:lpstr>
      <vt:lpstr>Refatoração - Técnicas</vt:lpstr>
      <vt:lpstr>Refatoração - Técnicas</vt:lpstr>
      <vt:lpstr>Refatoração - Exemplo</vt:lpstr>
      <vt:lpstr>Refatoração - Resumo</vt:lpstr>
      <vt:lpstr>Code Smell </vt:lpstr>
      <vt:lpstr>Code Smell </vt:lpstr>
      <vt:lpstr>Code Smell </vt:lpstr>
      <vt:lpstr>Code Smell </vt:lpstr>
      <vt:lpstr>Code Smell </vt:lpstr>
      <vt:lpstr>Code Smell </vt:lpstr>
      <vt:lpstr>Code Smell </vt:lpstr>
      <vt:lpstr>Code Smell </vt:lpstr>
      <vt:lpstr>Code Smell </vt:lpstr>
      <vt:lpstr>Code Smell </vt:lpstr>
      <vt:lpstr>Code Smell </vt:lpstr>
      <vt:lpstr>Code Smell - Cheira Bem</vt:lpstr>
      <vt:lpstr>Code Smell - Cheira Bem</vt:lpstr>
      <vt:lpstr>Code Smell - Análise</vt:lpstr>
      <vt:lpstr>Code Smell - Princípios SOLID</vt:lpstr>
      <vt:lpstr>Code Smell - Princípios SOLID</vt:lpstr>
      <vt:lpstr>Tools de Detecção - Code Smell </vt:lpstr>
      <vt:lpstr>Leitura Específica - Code Smell </vt:lpstr>
      <vt:lpstr>Aprenda+ - Code Smell</vt:lpstr>
      <vt:lpstr>Engenharia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326</cp:revision>
  <dcterms:created xsi:type="dcterms:W3CDTF">2020-03-17T20:12:34Z</dcterms:created>
  <dcterms:modified xsi:type="dcterms:W3CDTF">2024-09-19T17:36:25Z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