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7"/>
  </p:notesMasterIdLst>
  <p:handoutMasterIdLst>
    <p:handoutMasterId r:id="rId38"/>
  </p:handoutMasterIdLst>
  <p:sldIdLst>
    <p:sldId id="264" r:id="rId3"/>
    <p:sldId id="261" r:id="rId4"/>
    <p:sldId id="291" r:id="rId5"/>
    <p:sldId id="292" r:id="rId6"/>
    <p:sldId id="266" r:id="rId7"/>
    <p:sldId id="299" r:id="rId8"/>
    <p:sldId id="268" r:id="rId9"/>
    <p:sldId id="269" r:id="rId10"/>
    <p:sldId id="270" r:id="rId11"/>
    <p:sldId id="272" r:id="rId12"/>
    <p:sldId id="273" r:id="rId13"/>
    <p:sldId id="274" r:id="rId14"/>
    <p:sldId id="300" r:id="rId15"/>
    <p:sldId id="297" r:id="rId16"/>
    <p:sldId id="298" r:id="rId17"/>
    <p:sldId id="275" r:id="rId18"/>
    <p:sldId id="276" r:id="rId19"/>
    <p:sldId id="277" r:id="rId20"/>
    <p:sldId id="278" r:id="rId21"/>
    <p:sldId id="296" r:id="rId22"/>
    <p:sldId id="279" r:id="rId23"/>
    <p:sldId id="294" r:id="rId24"/>
    <p:sldId id="295" r:id="rId25"/>
    <p:sldId id="282" r:id="rId26"/>
    <p:sldId id="281" r:id="rId27"/>
    <p:sldId id="283" r:id="rId28"/>
    <p:sldId id="284" r:id="rId29"/>
    <p:sldId id="293" r:id="rId30"/>
    <p:sldId id="285" r:id="rId31"/>
    <p:sldId id="267" r:id="rId32"/>
    <p:sldId id="288" r:id="rId33"/>
    <p:sldId id="289" r:id="rId34"/>
    <p:sldId id="290" r:id="rId35"/>
    <p:sldId id="265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CCEDFC"/>
    <a:srgbClr val="D42F6B"/>
    <a:srgbClr val="FB9B2D"/>
    <a:srgbClr val="8CC63F"/>
    <a:srgbClr val="77C4D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0" autoAdjust="0"/>
    <p:restoredTop sz="97363"/>
  </p:normalViewPr>
  <p:slideViewPr>
    <p:cSldViewPr snapToGrid="0">
      <p:cViewPr varScale="1">
        <p:scale>
          <a:sx n="69" d="100"/>
          <a:sy n="69" d="100"/>
        </p:scale>
        <p:origin x="-64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259F1-1002-427F-9BF7-1FD263714768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D0EC-4CE9-4469-AF0B-2FCB4226D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0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F0929-2A3A-4A84-AEED-731B0D89DB1A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9E920-01D4-45AA-9071-3CA8FDCE3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29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9E920-01D4-45AA-9071-3CA8FDCE381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25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9E920-01D4-45AA-9071-3CA8FDCE381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91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7D6D-1BA3-4EF7-8E37-E6FF2C751B09}" type="datetime1">
              <a:rPr lang="pt-BR" smtClean="0"/>
              <a:t>06/10/2017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34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8A0B-80C9-40CB-BBC9-44F26B62D10D}" type="datetime1">
              <a:rPr lang="pt-BR" smtClean="0"/>
              <a:t>06/10/2017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8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473F-883D-4EA2-8E94-9BD9F5508A30}" type="datetime1">
              <a:rPr lang="pt-BR" smtClean="0"/>
              <a:t>06/10/2017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3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B402-F998-48FE-976C-53E64C528DC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06/10/2017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97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6EC7-39D5-4F5F-86C4-15DD64E62879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06/10/2017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65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7F5D-AF98-4125-B87E-B0F754F34BF6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06/10/2017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43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A4-A373-4DA5-A373-E05D43CC3471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06/10/2017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68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1AA6-B0E1-4949-86E5-AFE743A7273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06/10/2017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25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7C01-33C1-4086-BC43-403347E2D6AF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06/10/2017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93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0825-E657-48EE-B080-193D0B37D0EF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06/10/2017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30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D698-BA09-4206-98D0-3634D799F0A6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06/10/2017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A506-C0F2-4A5E-9AC6-97D17F22DD40}" type="datetime1">
              <a:rPr lang="pt-BR" smtClean="0"/>
              <a:t>06/10/2017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029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3507-2F64-4870-9EE2-77B6D0DD98E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06/10/2017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03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BD7D-C5C9-4510-BDDA-E4317D4E3301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06/10/2017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35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5296-B9A4-49FB-89EB-C38F5E3D8F0B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06/10/2017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2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6351-62B9-4AA8-BC0C-7849B527193C}" type="datetime1">
              <a:rPr lang="pt-BR" smtClean="0"/>
              <a:t>06/10/2017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21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B0DA-1531-41DB-A9A0-91BE2816D149}" type="datetime1">
              <a:rPr lang="pt-BR" smtClean="0"/>
              <a:t>06/10/2017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97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301F-0D17-4D54-9A00-A3F452724AFF}" type="datetime1">
              <a:rPr lang="pt-BR" smtClean="0"/>
              <a:t>06/10/2017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56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16D2-88E0-4F9A-B9CF-C3B863D3C353}" type="datetime1">
              <a:rPr lang="pt-BR" smtClean="0"/>
              <a:t>06/10/2017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54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E264-7CD8-4911-899E-55BC346F1A03}" type="datetime1">
              <a:rPr lang="pt-BR" smtClean="0"/>
              <a:t>06/10/2017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26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10EE-C8B3-4DD7-BAAF-4B770A522FA8}" type="datetime1">
              <a:rPr lang="pt-BR" smtClean="0"/>
              <a:t>06/10/2017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8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FA1-D9CF-4F32-AC17-57ABAAF1ED68}" type="datetime1">
              <a:rPr lang="pt-BR" smtClean="0"/>
              <a:t>06/10/2017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44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FCBF-8363-4A8B-AF87-98BA390C5E9D}" type="datetime1">
              <a:rPr lang="pt-BR" smtClean="0"/>
              <a:t>06/10/2017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33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EB10-60F4-4AE7-BFAA-075DF7C579D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06/10/2017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4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822037" y="2153909"/>
            <a:ext cx="184731" cy="757130"/>
          </a:xfrm>
          <a:noFill/>
        </p:spPr>
        <p:txBody>
          <a:bodyPr wrap="none" rtlCol="0">
            <a:spAutoFit/>
          </a:bodyPr>
          <a:lstStyle/>
          <a:p>
            <a:pPr algn="l" defTabSz="914400"/>
            <a:endParaRPr lang="pt-BR" sz="4800" b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Subtítulo 3"/>
          <p:cNvSpPr>
            <a:spLocks noGrp="1"/>
          </p:cNvSpPr>
          <p:nvPr>
            <p:ph type="subTitle" idx="1"/>
          </p:nvPr>
        </p:nvSpPr>
        <p:spPr>
          <a:xfrm>
            <a:off x="822037" y="2911036"/>
            <a:ext cx="184731" cy="480131"/>
          </a:xfrm>
          <a:noFill/>
        </p:spPr>
        <p:txBody>
          <a:bodyPr wrap="none" rtlCol="0">
            <a:spAutoFit/>
          </a:bodyPr>
          <a:lstStyle/>
          <a:p>
            <a:pPr algn="l" defTabSz="914400"/>
            <a:endParaRPr lang="pt-BR" sz="2800" dirty="0">
              <a:solidFill>
                <a:srgbClr val="CCEDF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-1574800" y="5087985"/>
            <a:ext cx="13766800" cy="1770017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432000" y="1175657"/>
            <a:ext cx="10632960" cy="32173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490320" y="1261337"/>
            <a:ext cx="10280880" cy="30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800" b="1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Uma </a:t>
            </a:r>
            <a:r>
              <a:rPr lang="pt-BR" sz="3800" b="1" strike="noStrike" spc="-1" dirty="0" smtClean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Caracterização do </a:t>
            </a:r>
            <a:r>
              <a:rPr lang="pt-BR" sz="3800" b="1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 de Cenários de Computação em Nuvem em Disciplinas de Graduação em Computação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i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Orientador: Professor Dr. Glauco Carneiro</a:t>
            </a:r>
            <a:endParaRPr lang="pt-BR" sz="2400" strike="noStrike" spc="-1" dirty="0" smtClean="0"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240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Mestrando: Heleno Cardoso</a:t>
            </a:r>
            <a:endParaRPr lang="pt-BR" sz="24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7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 </a:t>
            </a:r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Proposta: Abordagem de Aula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174"/>
          <p:cNvPicPr>
            <a:picLocks/>
          </p:cNvPicPr>
          <p:nvPr/>
        </p:nvPicPr>
        <p:blipFill>
          <a:blip r:embed="rId3"/>
          <a:stretch/>
        </p:blipFill>
        <p:spPr>
          <a:xfrm>
            <a:off x="2369433" y="907732"/>
            <a:ext cx="6802293" cy="4774613"/>
          </a:xfrm>
          <a:prstGeom prst="rect">
            <a:avLst/>
          </a:prstGeom>
          <a:ln>
            <a:noFill/>
          </a:ln>
        </p:spPr>
      </p:pic>
      <p:sp>
        <p:nvSpPr>
          <p:cNvPr id="3" name="Retângulo 2"/>
          <p:cNvSpPr/>
          <p:nvPr/>
        </p:nvSpPr>
        <p:spPr>
          <a:xfrm>
            <a:off x="290943" y="6270173"/>
            <a:ext cx="2964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1 Alcançado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682" y="862442"/>
            <a:ext cx="5784936" cy="12093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Características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 Disciplina Sistema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Operacional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básico. Adotado SO Linux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812800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 </a:t>
            </a:r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Proposta: Disciplinas Selecionadas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026690" y="854366"/>
            <a:ext cx="6068328" cy="1015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Características da Disciplina Análise e Projeto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Foco na análise (problema) e no projeto (solução) no ciclo de vida de desenvolvimento de aplicações.</a:t>
            </a:r>
            <a:endParaRPr lang="pt-BR" sz="20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80" y="2071839"/>
            <a:ext cx="5808556" cy="387237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" y="2023011"/>
            <a:ext cx="6078640" cy="368704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90943" y="6270173"/>
            <a:ext cx="2964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2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Alcançado (1)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545" y="785090"/>
            <a:ext cx="7035665" cy="5740074"/>
          </a:xfrm>
        </p:spPr>
      </p:pic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1"/>
            <a:ext cx="11925300" cy="812800"/>
          </a:xfrm>
        </p:spPr>
        <p:txBody>
          <a:bodyPr anchor="ctr">
            <a:no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+mn-lt"/>
              </a:rPr>
              <a:t>Estratégia </a:t>
            </a:r>
            <a:r>
              <a:rPr lang="pt-BR" sz="4800" dirty="0" smtClean="0">
                <a:solidFill>
                  <a:schemeClr val="bg1"/>
                </a:solidFill>
                <a:latin typeface="+mn-lt"/>
              </a:rPr>
              <a:t>Proposta: Pontos em Comum</a:t>
            </a:r>
            <a:endParaRPr lang="pt-BR" sz="4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12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90943" y="6270173"/>
            <a:ext cx="2964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2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Alcançado (2)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1"/>
            <a:ext cx="11925300" cy="812800"/>
          </a:xfrm>
        </p:spPr>
        <p:txBody>
          <a:bodyPr anchor="ctr">
            <a:no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+mn-lt"/>
              </a:rPr>
              <a:t>Estratégia </a:t>
            </a:r>
            <a:r>
              <a:rPr lang="pt-BR" sz="4800" dirty="0" smtClean="0">
                <a:solidFill>
                  <a:schemeClr val="bg1"/>
                </a:solidFill>
                <a:latin typeface="+mn-lt"/>
              </a:rPr>
              <a:t>Proposta: Cenários de Nuvem</a:t>
            </a:r>
            <a:endParaRPr lang="pt-BR" sz="4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13</a:t>
            </a:fld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5420" y="864576"/>
            <a:ext cx="1208116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Seleção 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Aplicações Web 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24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24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2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detalhamento das instalações e configurações das aplicações web encontram-se no apêndice A</a:t>
            </a:r>
            <a:r>
              <a:rPr lang="pt-BR" sz="12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b="1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pt-BR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Descarte de Aplicações Web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Cenários Selecionados de Nuvem</a:t>
            </a:r>
          </a:p>
          <a:p>
            <a:pPr algn="just"/>
            <a:r>
              <a:rPr lang="pt-BR" sz="24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4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Portal</a:t>
            </a:r>
            <a:r>
              <a:rPr lang="pt-BR" sz="24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endParaRPr lang="pt-BR" sz="20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 algn="just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pt-BR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90943" y="6270173"/>
            <a:ext cx="2964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3 Alcançado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17" y="1651989"/>
            <a:ext cx="11041773" cy="330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 </a:t>
            </a:r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Proposta: Roteiros de Aula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14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68" y="859944"/>
            <a:ext cx="6315142" cy="199299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2" y="859944"/>
            <a:ext cx="5399974" cy="2065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22" y="2975203"/>
            <a:ext cx="5348675" cy="2967001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8" y="2936212"/>
            <a:ext cx="5373147" cy="318967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90943" y="6270173"/>
            <a:ext cx="2964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4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Alcançado (1)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 </a:t>
            </a:r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Proposta: Atividades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>
          <a:xfrm>
            <a:off x="8541325" y="6397919"/>
            <a:ext cx="2743200" cy="365125"/>
          </a:xfrm>
        </p:spPr>
        <p:txBody>
          <a:bodyPr/>
          <a:lstStyle/>
          <a:p>
            <a:fld id="{8A0CC4A9-14CE-4D78-933E-344A801D3FB5}" type="slidenum">
              <a:rPr lang="pt-BR" smtClean="0"/>
              <a:t>15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10834" y="5818729"/>
            <a:ext cx="54448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O detalhamento das </a:t>
            </a:r>
            <a:r>
              <a:rPr lang="pt-BR" sz="12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 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encontram-se no apêndice </a:t>
            </a:r>
            <a:r>
              <a:rPr lang="pt-BR" sz="12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e I.</a:t>
            </a:r>
            <a:endParaRPr lang="pt-BR" sz="1200" b="1" dirty="0"/>
          </a:p>
        </p:txBody>
      </p:sp>
      <p:sp>
        <p:nvSpPr>
          <p:cNvPr id="13" name="Retângulo 12"/>
          <p:cNvSpPr/>
          <p:nvPr/>
        </p:nvSpPr>
        <p:spPr>
          <a:xfrm>
            <a:off x="290943" y="6270173"/>
            <a:ext cx="2964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Alcançado (2)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17553"/>
              </p:ext>
            </p:extLst>
          </p:nvPr>
        </p:nvGraphicFramePr>
        <p:xfrm>
          <a:off x="110836" y="961062"/>
          <a:ext cx="5652655" cy="47628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545"/>
                <a:gridCol w="980461"/>
                <a:gridCol w="3511649"/>
              </a:tblGrid>
              <a:tr h="7587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Conteúdo</a:t>
                      </a:r>
                    </a:p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Cenário de Nuvem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041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Requisitos Funcionais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</a:t>
                      </a:r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Nodecellar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1) Apresente uma lista de até cinco funcionalidades e respectivos requisitos funcionais da </a:t>
                      </a:r>
                      <a:r>
                        <a:rPr lang="pt-BR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aplicação. </a:t>
                      </a:r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2) Escolha uma </a:t>
                      </a:r>
                      <a:r>
                        <a:rPr lang="pt-BR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funcionalidade / requisito </a:t>
                      </a:r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funcional e elabore um caso de uso para este requisito funcional a partir das informações disponíveis na documentação existente na </a:t>
                      </a:r>
                      <a:r>
                        <a:rPr lang="pt-BR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URL. </a:t>
                      </a:r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Cada um de vocês deve fazer no mínimo dois comentários </a:t>
                      </a:r>
                      <a:r>
                        <a:rPr lang="pt-BR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</a:t>
                      </a:r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respostas postadas pelos </a:t>
                      </a:r>
                      <a:r>
                        <a:rPr lang="pt-BR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colegas. </a:t>
                      </a:r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Estes comentários podem incluir sugestões de melhorias e ou ajustes nas respostas dos colegas.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423"/>
              </p:ext>
            </p:extLst>
          </p:nvPr>
        </p:nvGraphicFramePr>
        <p:xfrm>
          <a:off x="6359287" y="961063"/>
          <a:ext cx="5652655" cy="47628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545"/>
                <a:gridCol w="980461"/>
                <a:gridCol w="3511649"/>
              </a:tblGrid>
              <a:tr h="7587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Conteúdo</a:t>
                      </a:r>
                    </a:p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Cenário de Nuvem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041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Gerências de Processos,</a:t>
                      </a:r>
                      <a:r>
                        <a:rPr lang="pt-BR" sz="16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Memória, Entrada/Saída, Arquivos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</a:t>
                      </a:r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Nodecellar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1) </a:t>
                      </a:r>
                      <a:r>
                        <a:rPr lang="pt-BR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Comandos Linux e </a:t>
                      </a:r>
                      <a:r>
                        <a:rPr lang="pt-BR" sz="16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Resursos</a:t>
                      </a:r>
                      <a:r>
                        <a:rPr lang="pt-BR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SO. </a:t>
                      </a:r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BR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Para cada comando lista abaixo do</a:t>
                      </a:r>
                    </a:p>
                    <a:p>
                      <a:r>
                        <a:rPr lang="pt-BR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Ubuntu</a:t>
                      </a:r>
                      <a:r>
                        <a:rPr lang="pt-BR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descreva sua finalidade, apresente os resultados obtidos quando executados em sua estação e indique a quais recursos estão relacionados: gerência de processos, gerencia de memória, gerência de entrada/saída e gerência de arquivos. </a:t>
                      </a:r>
                      <a:r>
                        <a:rPr lang="pt-B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/>
                      </a:r>
                      <a:br>
                        <a:rPr lang="pt-B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pt-B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Cada um de vocês deve fazer no mínimo dois comentários </a:t>
                      </a:r>
                      <a:r>
                        <a:rPr lang="pt-BR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</a:t>
                      </a:r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respostas postadas pelos </a:t>
                      </a:r>
                      <a:r>
                        <a:rPr lang="pt-BR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colegas. </a:t>
                      </a:r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Estes comentários podem incluir sugestões de melhorias e ou ajustes nas respostas dos colegas.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4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024" y="1638303"/>
            <a:ext cx="12049994" cy="4044042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Objetivo do Plano de Ensino das Disciplinas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Estratégia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Alcançar os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Análise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 Efetividade da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 Proposta e Objetivos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Pesquisa-Ação: Fases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168"/>
          <p:cNvPicPr>
            <a:picLocks/>
          </p:cNvPicPr>
          <p:nvPr/>
        </p:nvPicPr>
        <p:blipFill>
          <a:blip r:embed="rId3"/>
          <a:stretch/>
        </p:blipFill>
        <p:spPr>
          <a:xfrm>
            <a:off x="789907" y="1181463"/>
            <a:ext cx="10598535" cy="4500882"/>
          </a:xfrm>
          <a:prstGeom prst="rect">
            <a:avLst/>
          </a:prstGeom>
          <a:ln>
            <a:noFill/>
          </a:ln>
        </p:spPr>
      </p:pic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Pesquisa-Ação: Elementos / Componentes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9" y="900040"/>
            <a:ext cx="5215943" cy="5957962"/>
          </a:xfr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05" y="852929"/>
            <a:ext cx="6747229" cy="4566178"/>
          </a:xfrm>
          <a:prstGeom prst="rect">
            <a:avLst/>
          </a:prstGeom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com Único Canto Arredondado 3"/>
          <p:cNvSpPr/>
          <p:nvPr/>
        </p:nvSpPr>
        <p:spPr>
          <a:xfrm flipV="1">
            <a:off x="-1" y="0"/>
            <a:ext cx="12178145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78144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Pesquisa-Ação: </a:t>
            </a:r>
            <a:r>
              <a:rPr lang="pt-BR" sz="4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Metamodelo</a:t>
            </a:r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Parte 1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" y="841115"/>
            <a:ext cx="12148068" cy="4812202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6270171" y="5609775"/>
            <a:ext cx="14515" cy="4862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19</a:t>
            </a:fld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4632" y="6090159"/>
            <a:ext cx="6490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Ciclo completo da pesquisa-ação para cada conteúdo de cada disciplina.</a:t>
            </a:r>
            <a:endParaRPr lang="pt-B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6700" y="1028703"/>
            <a:ext cx="11607800" cy="4901042"/>
          </a:xfrm>
        </p:spPr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Problema a Ser Abordado</a:t>
            </a:r>
          </a:p>
          <a:p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Motivação</a:t>
            </a:r>
          </a:p>
          <a:p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Objetivos Geral e Específicos</a:t>
            </a:r>
          </a:p>
          <a:p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Definição de Computação em Nuvem</a:t>
            </a:r>
          </a:p>
          <a:p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Computação em Nuvem no Contexto Educacional</a:t>
            </a:r>
          </a:p>
          <a:p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Metodologia de Pesquisa</a:t>
            </a:r>
          </a:p>
          <a:p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Estratégia Proposta</a:t>
            </a:r>
          </a:p>
          <a:p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Pesquisa-Ação</a:t>
            </a:r>
          </a:p>
          <a:p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Contribuições</a:t>
            </a:r>
          </a:p>
          <a:p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Conclusão</a:t>
            </a:r>
          </a:p>
          <a:p>
            <a:endParaRPr lang="pt-BR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com Único Canto Arredondado 3"/>
          <p:cNvSpPr/>
          <p:nvPr/>
        </p:nvSpPr>
        <p:spPr>
          <a:xfrm flipV="1">
            <a:off x="0" y="0"/>
            <a:ext cx="120396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039600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4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com Único Canto Arredondado 3"/>
          <p:cNvSpPr/>
          <p:nvPr/>
        </p:nvSpPr>
        <p:spPr>
          <a:xfrm flipV="1">
            <a:off x="-1" y="0"/>
            <a:ext cx="12178145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78144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Pesquisa-Ação: </a:t>
            </a:r>
            <a:r>
              <a:rPr lang="pt-BR" sz="4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Metamodelo</a:t>
            </a:r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Parte 2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35" y="813457"/>
            <a:ext cx="9239497" cy="5154531"/>
          </a:xfrm>
          <a:prstGeom prst="rect">
            <a:avLst/>
          </a:prstGeom>
        </p:spPr>
      </p:pic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20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632" y="6090159"/>
            <a:ext cx="6490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Ciclo completo da pesquisa-ação para cada conteúdo de cada disciplina.</a:t>
            </a:r>
            <a:endParaRPr lang="pt-B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67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Pesquisa-Ação: Perfil das Turmas SO e APS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66" y="2410690"/>
            <a:ext cx="9906160" cy="35478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" y="840510"/>
            <a:ext cx="12072200" cy="1488725"/>
          </a:xfrm>
          <a:prstGeom prst="rect">
            <a:avLst/>
          </a:prstGeom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2" y="771235"/>
            <a:ext cx="7687328" cy="6007251"/>
          </a:xfrm>
        </p:spPr>
      </p:pic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64" y="1"/>
            <a:ext cx="12113507" cy="812800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Pesquisa-Ação: Análise de Resultados (1)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73" y="1"/>
            <a:ext cx="12144672" cy="812800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Pesquisa-Ação: Análise de Resultados (2)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" y="1219362"/>
            <a:ext cx="11960773" cy="4322456"/>
          </a:xfrm>
          <a:prstGeom prst="rect">
            <a:avLst/>
          </a:prstGeom>
        </p:spPr>
      </p:pic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51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76" y="923636"/>
            <a:ext cx="10375771" cy="5047673"/>
          </a:xfrm>
        </p:spPr>
      </p:pic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Pesquisa-Ação: Análise de Resultados de SO (1)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39" y="1163220"/>
            <a:ext cx="7583056" cy="5711913"/>
          </a:xfrm>
        </p:spPr>
      </p:pic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Pesquisa-Ação: Análise de Resultados de SO (2)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6239" y="846293"/>
            <a:ext cx="113930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Cenários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computação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alinhamento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 os conteúdos da disciplina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Sistemas Operacionais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563" y="0"/>
            <a:ext cx="12150437" cy="812800"/>
          </a:xfrm>
        </p:spPr>
        <p:txBody>
          <a:bodyPr anchor="ctr">
            <a:no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Pesquisa-Ação: Análise de Resultados de SO (3)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714502" y="1063513"/>
            <a:ext cx="338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Escala da Efetividade</a:t>
            </a:r>
            <a:endParaRPr lang="pt-B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Nenhum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Alinhamento (0 - 20)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Pouco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Alinhamento (21 - 40)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Alinhamento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Regular (41 - 60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Bom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Alinhamento (61 - 80)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Alinhamento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Excepcional (81 - 100)</a:t>
            </a:r>
          </a:p>
        </p:txBody>
      </p:sp>
      <p:sp>
        <p:nvSpPr>
          <p:cNvPr id="8" name="Retângulo 7"/>
          <p:cNvSpPr/>
          <p:nvPr/>
        </p:nvSpPr>
        <p:spPr>
          <a:xfrm>
            <a:off x="41563" y="5938059"/>
            <a:ext cx="6913418" cy="830997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Conclui-se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existiu alinhamento regular dos cenários de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computação em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nuvem com os conteúdos da disciplina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média de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57.80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%.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" y="840510"/>
            <a:ext cx="8656267" cy="510740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8784393" y="2486237"/>
            <a:ext cx="2964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5 Alcançado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26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8714502" y="3593606"/>
            <a:ext cx="335404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Dados Coletados</a:t>
            </a:r>
            <a:endParaRPr lang="pt-B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Atividades no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Blackbloard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Questionário de Perfil dos Alunos</a:t>
            </a:r>
          </a:p>
          <a:p>
            <a:pPr marL="342900" indent="-342900" algn="just">
              <a:buAutoNum type="arabicPeriod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Questionário de Pesquisa da Disciplina</a:t>
            </a:r>
          </a:p>
          <a:p>
            <a:pPr marL="342900" indent="-342900" algn="just">
              <a:buAutoNum type="arabicPeriod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Avaliações dos alunos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Frequência dos Alunos</a:t>
            </a:r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438" y="788833"/>
            <a:ext cx="7198871" cy="5178432"/>
          </a:xfrm>
        </p:spPr>
      </p:pic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Pesquisa-Ação: Análise de Resultados de APS (1)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04" y="1270462"/>
            <a:ext cx="7374435" cy="5595515"/>
          </a:xfrm>
        </p:spPr>
      </p:pic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945" y="1"/>
            <a:ext cx="12155056" cy="812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Pesquisa-Ação: Análise de Resultados de APS (2)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6944" y="859565"/>
            <a:ext cx="120580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Cenários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computação em nuvem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alinhamento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 os conteúdos da disciplina Análise e Projetos de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4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12164294" cy="812800"/>
          </a:xfrm>
        </p:spPr>
        <p:txBody>
          <a:bodyPr anchor="ctr">
            <a:no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Pesquisa-Ação: Análise de Resultados de APS (3)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2323" y="5963910"/>
            <a:ext cx="6797963" cy="830997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Conclui-se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existiu alinhamento regular dos cenários de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computação em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nuvem com os conteúdos da disciplina APS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média de 57.60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845593"/>
            <a:ext cx="8588571" cy="5108719"/>
          </a:xfrm>
          <a:prstGeom prst="rect">
            <a:avLst/>
          </a:prstGeom>
        </p:spPr>
      </p:pic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29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714502" y="1063513"/>
            <a:ext cx="338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Escala da Efetividade</a:t>
            </a:r>
            <a:endParaRPr lang="pt-B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Nenhum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Alinhamento (0 - 20)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Pouco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Alinhamento (21 - 40)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Alinhamento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Regular (41 - 60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Bom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Alinhamento (61 - 80)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Alinhamento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Excepcional (81 - 100)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8784393" y="2486237"/>
            <a:ext cx="2964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5 Alcançado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009" y="1008912"/>
            <a:ext cx="11607800" cy="5136570"/>
          </a:xfrm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noAutofit/>
          </a:bodyPr>
          <a:lstStyle/>
          <a:p>
            <a:pPr algn="just"/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Necessidade </a:t>
            </a: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de motivar os alunos em disciplinas na graduação em Computação através de atividades práticas (BEETHAM; SHARPE, 2013);</a:t>
            </a:r>
          </a:p>
          <a:p>
            <a:pPr algn="just">
              <a:lnSpc>
                <a:spcPct val="100000"/>
              </a:lnSpc>
            </a:pPr>
            <a:endParaRPr lang="pt-BR" sz="2000" spc="-1" dirty="0" smtClean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Alunos não </a:t>
            </a: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estão preparados para enfrentar os desafios do novo paradigma computação em nuvem</a:t>
            </a: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;</a:t>
            </a:r>
          </a:p>
          <a:p>
            <a:pPr algn="just">
              <a:lnSpc>
                <a:spcPct val="100000"/>
              </a:lnSpc>
            </a:pPr>
            <a:endParaRPr lang="pt-BR" sz="2000" spc="-1" dirty="0" smtClean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2000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Diﬁculdade</a:t>
            </a: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dos alunos na busca e atuação em </a:t>
            </a: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cenários de computação em nuvem (OLIVEIRA</a:t>
            </a: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; THOMAS; ESPADANAL,2014; SADIKU; MUSA; MOMOH,2014</a:t>
            </a: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).</a:t>
            </a:r>
          </a:p>
          <a:p>
            <a:pPr algn="just">
              <a:lnSpc>
                <a:spcPct val="100000"/>
              </a:lnSpc>
            </a:pPr>
            <a:endParaRPr lang="pt-BR" sz="2000" spc="-1" dirty="0" smtClean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Dificuldade das </a:t>
            </a: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empresas </a:t>
            </a: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em </a:t>
            </a: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analisar a viabilidade para </a:t>
            </a: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migração e uso dos </a:t>
            </a: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seus ativos </a:t>
            </a: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na nuvem e fazer sua gestão na nuvem;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pt-BR" sz="2000" spc="-1" dirty="0" smtClean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Necessidades </a:t>
            </a: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das empresas encontrarem no mercado </a:t>
            </a: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profissionais </a:t>
            </a: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capacitados </a:t>
            </a: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em </a:t>
            </a: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</a:t>
            </a:r>
            <a:r>
              <a:rPr lang="pt-BR" sz="20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ecursos da </a:t>
            </a:r>
            <a:r>
              <a:rPr lang="pt-BR" sz="20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nuvem.</a:t>
            </a: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com Único Canto Arredondado 3"/>
          <p:cNvSpPr/>
          <p:nvPr/>
        </p:nvSpPr>
        <p:spPr>
          <a:xfrm flipV="1">
            <a:off x="-1" y="0"/>
            <a:ext cx="12192001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025744" cy="812800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Problema a Ser Abordado</a:t>
            </a:r>
            <a:endParaRPr lang="pt-BR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2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3554" y="1333504"/>
            <a:ext cx="11607800" cy="3612569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Contribuição -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Perspectiva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Mercadológica</a:t>
            </a: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Contribuição -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Perspectiva da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Disciplina</a:t>
            </a: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Contribuição -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Perspectiva do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Contribuições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767" y="854700"/>
            <a:ext cx="5881833" cy="9741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Disciplina Sistemas Operacionais</a:t>
            </a:r>
          </a:p>
          <a:p>
            <a:pPr marL="0" indent="0" algn="just">
              <a:buNone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 alinhamento dos cenários com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conteúdo da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disciplina foi regular. </a:t>
            </a:r>
            <a:endParaRPr lang="pt-BR" sz="1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com Único Canto Arredondado 3"/>
          <p:cNvSpPr/>
          <p:nvPr/>
        </p:nvSpPr>
        <p:spPr>
          <a:xfrm flipV="1">
            <a:off x="-1" y="0"/>
            <a:ext cx="12192001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Conclusão: Perfil das Disciplinas SO e APS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095999" y="852067"/>
            <a:ext cx="5985165" cy="869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Disciplina Análise de Projeto de Sistemas</a:t>
            </a:r>
          </a:p>
          <a:p>
            <a:pPr marL="0" indent="0" algn="just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alinhamento dos cenários com o conteúdo da disciplina foi regular. </a:t>
            </a:r>
            <a:endParaRPr lang="pt-BR" sz="1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06" y="1735285"/>
            <a:ext cx="9197202" cy="4243701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7117524" y="5613070"/>
            <a:ext cx="8386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ISO</a:t>
            </a:r>
            <a:endParaRPr lang="pt-BR" sz="2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724" y="931719"/>
            <a:ext cx="12008439" cy="49841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Lições Aprendidas</a:t>
            </a: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Necessário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criar ambiente controlado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para executar as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atividades;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Incentivar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alunos com potencial em aprendizagem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ativa;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Quando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possível utilizar cenários de computação em nuvem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reais;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Quando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possível aplicar avaliações práticas utilizando cenários de computação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 nuvem;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Estabelecer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paralelo entre grupo de controle tradicional e grupo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Elaborar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projeto de software integrando as disciplinas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contexto da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nuvem.</a:t>
            </a:r>
          </a:p>
          <a:p>
            <a:pPr algn="just"/>
            <a:endParaRPr lang="pt-BR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Limitações</a:t>
            </a:r>
          </a:p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Falta de um ambiente controlado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para execução das atividades extraclasses para explorar os recursos computacionais da nuvem.</a:t>
            </a:r>
            <a:endParaRPr lang="pt-BR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Conclusão: Lições Aprendidas e Limitações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14427" y="1097960"/>
            <a:ext cx="12163145" cy="3820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Contribuições</a:t>
            </a: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Abordagem para preparar profissionais para enfrentar os desafios de computação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nuvem, incluindo:</a:t>
            </a:r>
          </a:p>
          <a:p>
            <a:pPr lvl="1"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Análise de viabilidade para migrar os ativos da empresa para a nuvem;</a:t>
            </a:r>
          </a:p>
          <a:p>
            <a:pPr lvl="1"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Qualificação para criar soluções inovadoras em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computação em nuvem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endParaRPr lang="pt-BR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pt-BR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pt-BR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Trabalhos Futuros</a:t>
            </a: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Proposta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 avaliação de um ambiente controlado para execução das atividades extraclasse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-1574800" y="5087985"/>
            <a:ext cx="13766800" cy="1770017"/>
          </a:xfrm>
          <a:prstGeom prst="rect">
            <a:avLst/>
          </a:prstGeom>
        </p:spPr>
      </p:pic>
      <p:sp>
        <p:nvSpPr>
          <p:cNvPr id="5" name="Retângulo com Canto Arredondado do Mesmo Lado 4"/>
          <p:cNvSpPr/>
          <p:nvPr/>
        </p:nvSpPr>
        <p:spPr>
          <a:xfrm rot="10800000">
            <a:off x="3659415" y="2322286"/>
            <a:ext cx="4902200" cy="1855460"/>
          </a:xfrm>
          <a:prstGeom prst="round2Same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999920" y="4166847"/>
            <a:ext cx="41921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Mestrando: Heleno Cardoso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775838" y="4563086"/>
            <a:ext cx="2640331" cy="313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dirty="0" smtClean="0">
                <a:solidFill>
                  <a:srgbClr val="CCED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 de Sistemas</a:t>
            </a:r>
            <a:endParaRPr lang="pt-BR" sz="1500" dirty="0">
              <a:solidFill>
                <a:srgbClr val="CCEDF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060434" y="5202855"/>
            <a:ext cx="1980029" cy="313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500" dirty="0">
                <a:solidFill>
                  <a:srgbClr val="CCED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+55 </a:t>
            </a:r>
            <a:r>
              <a:rPr lang="pt-BR" sz="1500" dirty="0" smtClean="0">
                <a:solidFill>
                  <a:srgbClr val="CCED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(71) 98826.4928</a:t>
            </a:r>
            <a:endParaRPr lang="pt-BR" sz="1500" dirty="0">
              <a:solidFill>
                <a:srgbClr val="CCEDF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544139" y="4841457"/>
            <a:ext cx="3103735" cy="313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500" dirty="0" smtClean="0">
                <a:solidFill>
                  <a:srgbClr val="CCED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helenocardosofilho@gmail.com.br</a:t>
            </a:r>
            <a:endParaRPr lang="pt-BR" sz="1500" dirty="0">
              <a:solidFill>
                <a:srgbClr val="CCEDF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538515" y="2524933"/>
            <a:ext cx="9144000" cy="773048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20000"/>
              </a:srgbClr>
            </a:outerShdw>
          </a:effectLst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</a:t>
            </a:r>
            <a:endParaRPr lang="pt-BR" sz="7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stomShape 1"/>
          <p:cNvSpPr/>
          <p:nvPr/>
        </p:nvSpPr>
        <p:spPr>
          <a:xfrm>
            <a:off x="490320" y="185439"/>
            <a:ext cx="10632960" cy="2029132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2"/>
          <p:cNvSpPr/>
          <p:nvPr/>
        </p:nvSpPr>
        <p:spPr>
          <a:xfrm>
            <a:off x="666360" y="351208"/>
            <a:ext cx="10280880" cy="16975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800" b="1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Uma </a:t>
            </a:r>
            <a:r>
              <a:rPr lang="pt-BR" sz="3800" b="1" strike="noStrike" spc="-1" dirty="0" smtClean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Caracterização do </a:t>
            </a:r>
            <a:r>
              <a:rPr lang="pt-BR" sz="3800" b="1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 de Cenários de Computação em Nuvem em Disciplinas de Graduação em </a:t>
            </a:r>
            <a:r>
              <a:rPr lang="pt-BR" sz="3800" b="1" strike="noStrike" spc="-1" dirty="0" smtClean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9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1282" y="1262763"/>
            <a:ext cx="11607800" cy="4653641"/>
          </a:xfrm>
          <a:ln w="38100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461880" indent="-457200" algn="just">
              <a:lnSpc>
                <a:spcPct val="100000"/>
              </a:lnSpc>
              <a:buClr>
                <a:srgbClr val="333F4F"/>
              </a:buClr>
            </a:pPr>
            <a:r>
              <a:rPr lang="pt-BR" sz="24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Tendência crescente do uso </a:t>
            </a:r>
            <a:r>
              <a:rPr lang="pt-BR" sz="24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</a:t>
            </a:r>
            <a:r>
              <a:rPr lang="pt-BR" sz="24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Computação em Nuvem;</a:t>
            </a:r>
          </a:p>
          <a:p>
            <a:pPr marL="461880" indent="-457200" algn="just">
              <a:lnSpc>
                <a:spcPct val="100000"/>
              </a:lnSpc>
              <a:buClr>
                <a:srgbClr val="333F4F"/>
              </a:buClr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1880" indent="-457200" algn="just">
              <a:lnSpc>
                <a:spcPct val="100000"/>
              </a:lnSpc>
              <a:buClr>
                <a:srgbClr val="333F4F"/>
              </a:buClr>
            </a:pP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1880" lvl="1" indent="-457200" algn="just">
              <a:lnSpc>
                <a:spcPct val="100000"/>
              </a:lnSpc>
              <a:buClr>
                <a:srgbClr val="333F4F"/>
              </a:buClr>
            </a:pPr>
            <a:r>
              <a:rPr lang="pt-BR" sz="24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Alta procura de empresas por </a:t>
            </a:r>
            <a:r>
              <a:rPr lang="pt-BR" sz="2400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proﬁssionais</a:t>
            </a:r>
            <a:r>
              <a:rPr lang="pt-BR" sz="24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experientes na </a:t>
            </a:r>
            <a:r>
              <a:rPr lang="pt-BR" sz="2400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conﬁguração</a:t>
            </a:r>
            <a:r>
              <a:rPr lang="pt-BR" sz="24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recursos de computação em nuvem;</a:t>
            </a:r>
          </a:p>
          <a:p>
            <a:pPr marL="461880" lvl="1" indent="-457200" algn="just">
              <a:lnSpc>
                <a:spcPct val="100000"/>
              </a:lnSpc>
              <a:buClr>
                <a:srgbClr val="333F4F"/>
              </a:buClr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1880" lvl="1" indent="-457200" algn="just">
              <a:lnSpc>
                <a:spcPct val="100000"/>
              </a:lnSpc>
              <a:buClr>
                <a:srgbClr val="333F4F"/>
              </a:buClr>
            </a:pP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1880" lvl="1" indent="-457200" algn="just">
              <a:lnSpc>
                <a:spcPct val="100000"/>
              </a:lnSpc>
              <a:buClr>
                <a:srgbClr val="333F4F"/>
              </a:buClr>
            </a:pPr>
            <a:r>
              <a:rPr lang="pt-BR" sz="24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Oportunidade para contribuir na formação de </a:t>
            </a:r>
            <a:r>
              <a:rPr lang="pt-BR" sz="2400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proﬁssionais</a:t>
            </a:r>
            <a:r>
              <a:rPr lang="pt-BR" sz="24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na área de computação em nuvem.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Motivação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2"/>
          <p:cNvPicPr>
            <a:picLocks/>
          </p:cNvPicPr>
          <p:nvPr/>
        </p:nvPicPr>
        <p:blipFill>
          <a:blip r:embed="rId3"/>
          <a:stretch/>
        </p:blipFill>
        <p:spPr>
          <a:xfrm>
            <a:off x="8859864" y="4569691"/>
            <a:ext cx="3110464" cy="1316182"/>
          </a:xfrm>
          <a:prstGeom prst="rect">
            <a:avLst/>
          </a:prstGeom>
          <a:ln>
            <a:noFill/>
          </a:ln>
        </p:spPr>
      </p:pic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6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20" y="2261780"/>
            <a:ext cx="12085798" cy="18669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Analisar</a:t>
            </a:r>
            <a:r>
              <a:rPr lang="pt-BR" sz="24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2400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 uso de cenários de computação em nuvem</a:t>
            </a:r>
            <a:r>
              <a:rPr lang="pt-BR" sz="24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2400" b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com o propósito de </a:t>
            </a:r>
            <a:r>
              <a:rPr lang="pt-BR" sz="2400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caracterizar a sua efetividade</a:t>
            </a:r>
            <a:r>
              <a:rPr lang="pt-BR" sz="24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2400" b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com respeito </a:t>
            </a:r>
            <a:r>
              <a:rPr lang="pt-BR" sz="24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 </a:t>
            </a:r>
            <a:r>
              <a:rPr lang="pt-BR" sz="2400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aderência ao conteúdo das disciplinas "Análise e Projeto de </a:t>
            </a:r>
            <a:r>
              <a:rPr lang="pt-BR" sz="2400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Sistemas“ e </a:t>
            </a:r>
            <a:r>
              <a:rPr lang="pt-BR" sz="2400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"Sistemas Operacionais"</a:t>
            </a:r>
            <a:r>
              <a:rPr lang="pt-BR" sz="24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2400" b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do ponto de vista </a:t>
            </a:r>
            <a:r>
              <a:rPr lang="pt-BR" sz="2400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de alunos</a:t>
            </a:r>
            <a:r>
              <a:rPr lang="pt-BR" sz="24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2400" b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no contexto de </a:t>
            </a:r>
            <a:r>
              <a:rPr lang="pt-BR" sz="24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disciplinas de graduação de </a:t>
            </a:r>
            <a:r>
              <a:rPr lang="pt-BR" sz="24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Computação.</a:t>
            </a:r>
          </a:p>
        </p:txBody>
      </p:sp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164" y="862443"/>
            <a:ext cx="12085798" cy="5241469"/>
          </a:xfrm>
        </p:spPr>
        <p:txBody>
          <a:bodyPr>
            <a:noAutofit/>
          </a:bodyPr>
          <a:lstStyle/>
          <a:p>
            <a:pPr marL="343080" indent="-3384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Propor </a:t>
            </a:r>
            <a:r>
              <a:rPr lang="pt-BR" sz="19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uma estratégia para ministrar disciplinas Introdução aos Sistemas Operacionais e Analise e Projetos de Sistemas de Informação usando os cenários de computação em nuvem que motivem os alunos a se engajarem nas atividades das disciplinas;</a:t>
            </a:r>
          </a:p>
          <a:p>
            <a:pPr marL="343080" indent="-3384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endParaRPr lang="pt-BR" sz="1900" spc="-1" dirty="0" smtClean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343080" indent="-3384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Identificar </a:t>
            </a:r>
            <a:r>
              <a:rPr lang="pt-BR" sz="19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 que deve ser adaptado a partir da estratégia comum para os contextos de cada disciplina </a:t>
            </a: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ministrada;</a:t>
            </a:r>
            <a:endParaRPr lang="pt-BR" sz="1900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343080" indent="-3384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endParaRPr lang="pt-BR" sz="1900" spc="-1" dirty="0" smtClean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343080" indent="-3384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Propor </a:t>
            </a:r>
            <a:r>
              <a:rPr lang="pt-BR" sz="19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cenários e cases de computação em nuvem com os respectivos critérios de seleção que apresentem alinhamento com o conteúdo programático de cada disciplina </a:t>
            </a: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ministrada;</a:t>
            </a:r>
            <a:endParaRPr lang="pt-BR" sz="1900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343080" indent="-3384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endParaRPr lang="pt-BR" sz="1900" spc="-1" dirty="0" smtClean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343080" indent="-3384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Planejar </a:t>
            </a:r>
            <a:r>
              <a:rPr lang="pt-BR" sz="19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as atividades e avaliações das disciplinas no cenário de computação em nuvem alinhada com a estratégia resultante (comum + especifica) para cada </a:t>
            </a: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disciplina;</a:t>
            </a:r>
            <a:endParaRPr lang="pt-BR" sz="1900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343080" indent="-3384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endParaRPr lang="pt-BR" sz="1900" spc="-1" dirty="0" smtClean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343080" indent="-3384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Caracterizar </a:t>
            </a:r>
            <a:r>
              <a:rPr lang="pt-BR" sz="19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 efetividade de aprendizagem nas disciplinas através do feedback dos alunos e dos resultados obtidos nas atividades e avaliações das </a:t>
            </a: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disciplinas.</a:t>
            </a:r>
            <a:endParaRPr lang="pt-BR" sz="19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 Específicos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9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77" y="860448"/>
            <a:ext cx="11858368" cy="69126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sz="24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É</a:t>
            </a:r>
            <a:r>
              <a:rPr lang="pt-BR" sz="24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24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um modelo de serviço </a:t>
            </a:r>
            <a:r>
              <a:rPr lang="pt-BR" sz="2400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sob-demanda</a:t>
            </a:r>
            <a:r>
              <a:rPr lang="pt-BR" sz="24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24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para </a:t>
            </a:r>
            <a:r>
              <a:rPr lang="pt-BR" sz="24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permitir acesso a rede através de um grupo compartilhado de recursos computacionais </a:t>
            </a:r>
            <a:r>
              <a:rPr lang="pt-BR" sz="2400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conﬁguráveis</a:t>
            </a:r>
            <a:r>
              <a:rPr lang="pt-BR" sz="24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24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(MELL; GRANCE et al., 2011). 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Computação em Nuvem: Definição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74" y="2000977"/>
            <a:ext cx="7384041" cy="3936672"/>
          </a:xfrm>
          <a:prstGeom prst="rect">
            <a:avLst/>
          </a:prstGeom>
        </p:spPr>
      </p:pic>
      <p:sp>
        <p:nvSpPr>
          <p:cNvPr id="12" name="CustomShape 6"/>
          <p:cNvSpPr/>
          <p:nvPr/>
        </p:nvSpPr>
        <p:spPr>
          <a:xfrm>
            <a:off x="2275187" y="5721647"/>
            <a:ext cx="3435926" cy="1882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000" b="1" strike="noStrike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Figura Modelo de Computação em Nuvem - NIST </a:t>
            </a:r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com Único Canto Arredondado 3"/>
          <p:cNvSpPr/>
          <p:nvPr/>
        </p:nvSpPr>
        <p:spPr>
          <a:xfrm flipV="1">
            <a:off x="-1" y="0"/>
            <a:ext cx="12192001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Autofit/>
          </a:bodyPr>
          <a:lstStyle/>
          <a:p>
            <a:pPr algn="ctr"/>
            <a:r>
              <a:rPr lang="pt-BR" sz="4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Computação em Nuvem: Contexto Educacional</a:t>
            </a:r>
            <a:endParaRPr lang="pt-BR" sz="4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0836" y="853654"/>
            <a:ext cx="11887206" cy="4524315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paradigma da Educação em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Nuvem (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MANSUR et al., 2010).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Computação em nuvem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tendência inevitável e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transformadora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 instituições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Ensino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Superior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(LYNCH, 2008; BENKLER, 2008; READ, 2008; ALEXANDER, 2008).</a:t>
            </a: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Existem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evidências iniciais de que a adoção da computação em nuvem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melhora a capacidade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dos alunos nas percepções com relação a sua utilidade de uso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(BEHREND et al., 2011; SULTAN, 2010).</a:t>
            </a:r>
          </a:p>
        </p:txBody>
      </p:sp>
      <p:sp>
        <p:nvSpPr>
          <p:cNvPr id="9" name="Retângulo 8"/>
          <p:cNvSpPr/>
          <p:nvPr/>
        </p:nvSpPr>
        <p:spPr>
          <a:xfrm>
            <a:off x="55413" y="3342239"/>
            <a:ext cx="11887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dirty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7"/>
          <a:stretch/>
        </p:blipFill>
        <p:spPr>
          <a:xfrm>
            <a:off x="3048000" y="5682345"/>
            <a:ext cx="9144000" cy="1175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 de Pesquisa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162"/>
          <p:cNvPicPr>
            <a:picLocks noGrp="1"/>
          </p:cNvPicPr>
          <p:nvPr>
            <p:ph idx="1"/>
          </p:nvPr>
        </p:nvPicPr>
        <p:blipFill>
          <a:blip r:embed="rId3"/>
          <a:stretch/>
        </p:blipFill>
        <p:spPr>
          <a:xfrm>
            <a:off x="1879015" y="1126364"/>
            <a:ext cx="7413351" cy="4652963"/>
          </a:xfrm>
          <a:prstGeom prst="rect">
            <a:avLst/>
          </a:prstGeom>
          <a:ln>
            <a:noFill/>
          </a:ln>
        </p:spPr>
      </p:pic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2017-UNIFACS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_2017-UNIFACS [Somente leitura]" id="{8F5F973D-4C81-4B0F-90AF-06F3E81F4364}" vid="{90C0ED0E-3FD7-4FC9-A886-ED69B0FE8309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_2017-UNIFACS [Somente leitura]" id="{8F5F973D-4C81-4B0F-90AF-06F3E81F4364}" vid="{8E56D562-D75F-486D-BB1D-FEBA95397BED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Template_2017-UNIFACS</Template>
  <TotalTime>1880</TotalTime>
  <Words>1376</Words>
  <Application>Microsoft Office PowerPoint</Application>
  <PresentationFormat>Personalizar</PresentationFormat>
  <Paragraphs>262</Paragraphs>
  <Slides>34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34</vt:i4>
      </vt:variant>
    </vt:vector>
  </HeadingPairs>
  <TitlesOfParts>
    <vt:vector size="36" baseType="lpstr">
      <vt:lpstr>Template_2017-UNIFACS</vt:lpstr>
      <vt:lpstr>1_Tema do Office</vt:lpstr>
      <vt:lpstr>Apresentação do PowerPoint</vt:lpstr>
      <vt:lpstr>Agenda</vt:lpstr>
      <vt:lpstr>Problema a Ser Abordado</vt:lpstr>
      <vt:lpstr>Motivação</vt:lpstr>
      <vt:lpstr>Objetivo Geral</vt:lpstr>
      <vt:lpstr>Objetivos  Específicos</vt:lpstr>
      <vt:lpstr>Computação em Nuvem: Definição</vt:lpstr>
      <vt:lpstr>Computação em Nuvem: Contexto Educacional</vt:lpstr>
      <vt:lpstr>Metodologia de Pesquisa</vt:lpstr>
      <vt:lpstr>Estratégia Proposta: Abordagem de Aula</vt:lpstr>
      <vt:lpstr>Estratégia Proposta: Disciplinas Selecionadas</vt:lpstr>
      <vt:lpstr>Estratégia Proposta: Pontos em Comum</vt:lpstr>
      <vt:lpstr>Estratégia Proposta: Cenários de Nuvem</vt:lpstr>
      <vt:lpstr>Estratégia Proposta: Roteiros de Aula</vt:lpstr>
      <vt:lpstr>Estratégia Proposta: Atividades</vt:lpstr>
      <vt:lpstr>Estratégia Proposta e Objetivos</vt:lpstr>
      <vt:lpstr>Pesquisa-Ação: Fases</vt:lpstr>
      <vt:lpstr>Pesquisa-Ação: Elementos / Componentes</vt:lpstr>
      <vt:lpstr>Pesquisa-Ação: Metamodelo Parte 1</vt:lpstr>
      <vt:lpstr>Pesquisa-Ação: Metamodelo Parte 2</vt:lpstr>
      <vt:lpstr>Pesquisa-Ação: Perfil das Turmas SO e APS</vt:lpstr>
      <vt:lpstr>Pesquisa-Ação: Análise de Resultados (1)</vt:lpstr>
      <vt:lpstr>Pesquisa-Ação: Análise de Resultados (2)</vt:lpstr>
      <vt:lpstr>Pesquisa-Ação: Análise de Resultados de SO (1)</vt:lpstr>
      <vt:lpstr>Pesquisa-Ação: Análise de Resultados de SO (2)</vt:lpstr>
      <vt:lpstr>Pesquisa-Ação: Análise de Resultados de SO (3)</vt:lpstr>
      <vt:lpstr>Pesquisa-Ação: Análise de Resultados de APS (1)</vt:lpstr>
      <vt:lpstr>Pesquisa-Ação: Análise de Resultados de APS (2)</vt:lpstr>
      <vt:lpstr>Pesquisa-Ação: Análise de Resultados de APS (3)</vt:lpstr>
      <vt:lpstr>Contribuições</vt:lpstr>
      <vt:lpstr>Conclusão: Perfil das Disciplinas SO e APS</vt:lpstr>
      <vt:lpstr>Conclusão: Lições Aprendidas e Limitações</vt:lpstr>
      <vt:lpstr>Conclusão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Heleno Cardoso</dc:creator>
  <cp:lastModifiedBy>Heleno Cardoso</cp:lastModifiedBy>
  <cp:revision>272</cp:revision>
  <dcterms:created xsi:type="dcterms:W3CDTF">2017-09-30T23:48:32Z</dcterms:created>
  <dcterms:modified xsi:type="dcterms:W3CDTF">2017-10-06T14:50:10Z</dcterms:modified>
</cp:coreProperties>
</file>