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64" r:id="rId3"/>
    <p:sldId id="261" r:id="rId4"/>
    <p:sldId id="291" r:id="rId5"/>
    <p:sldId id="292" r:id="rId6"/>
    <p:sldId id="266" r:id="rId7"/>
    <p:sldId id="293" r:id="rId8"/>
    <p:sldId id="270" r:id="rId9"/>
    <p:sldId id="289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CCEDFC"/>
    <a:srgbClr val="D42F6B"/>
    <a:srgbClr val="FB9B2D"/>
    <a:srgbClr val="8CC63F"/>
    <a:srgbClr val="77C4D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0" autoAdjust="0"/>
    <p:restoredTop sz="97363"/>
  </p:normalViewPr>
  <p:slideViewPr>
    <p:cSldViewPr snapToGrid="0">
      <p:cViewPr>
        <p:scale>
          <a:sx n="74" d="100"/>
          <a:sy n="74" d="100"/>
        </p:scale>
        <p:origin x="-450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259F1-1002-427F-9BF7-1FD263714768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D0EC-4CE9-4469-AF0B-2FCB4226D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0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F0929-2A3A-4A84-AEED-731B0D89DB1A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9E920-01D4-45AA-9071-3CA8FDCE3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29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9E920-01D4-45AA-9071-3CA8FDCE381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25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7D6D-1BA3-4EF7-8E37-E6FF2C751B09}" type="datetime1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34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8A0B-80C9-40CB-BBC9-44F26B62D10D}" type="datetime1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8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473F-883D-4EA2-8E94-9BD9F5508A30}" type="datetime1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3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B402-F998-48FE-976C-53E64C528DC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07/06/2019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97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6EC7-39D5-4F5F-86C4-15DD64E62879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07/06/2019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6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7F5D-AF98-4125-B87E-B0F754F34BF6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07/06/2019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4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A4-A373-4DA5-A373-E05D43CC347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07/06/2019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68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1AA6-B0E1-4949-86E5-AFE743A7273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07/06/2019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25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7C01-33C1-4086-BC43-403347E2D6A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07/06/2019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93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0825-E657-48EE-B080-193D0B37D0E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07/06/2019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30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D698-BA09-4206-98D0-3634D799F0A6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07/06/2019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A506-C0F2-4A5E-9AC6-97D17F22DD40}" type="datetime1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029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3507-2F64-4870-9EE2-77B6D0DD98E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07/06/2019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03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BD7D-C5C9-4510-BDDA-E4317D4E330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07/06/2019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35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5296-B9A4-49FB-89EB-C38F5E3D8F0B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07/06/2019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2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6351-62B9-4AA8-BC0C-7849B527193C}" type="datetime1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21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B0DA-1531-41DB-A9A0-91BE2816D149}" type="datetime1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7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301F-0D17-4D54-9A00-A3F452724AFF}" type="datetime1">
              <a:rPr lang="pt-BR" smtClean="0"/>
              <a:t>07/06/2019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56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16D2-88E0-4F9A-B9CF-C3B863D3C353}" type="datetime1">
              <a:rPr lang="pt-BR" smtClean="0"/>
              <a:t>07/06/2019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54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E264-7CD8-4911-899E-55BC346F1A03}" type="datetime1">
              <a:rPr lang="pt-BR" smtClean="0"/>
              <a:t>07/06/2019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26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10EE-C8B3-4DD7-BAAF-4B770A522FA8}" type="datetime1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8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FA1-D9CF-4F32-AC17-57ABAAF1ED68}" type="datetime1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44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FCBF-8363-4A8B-AF87-98BA390C5E9D}" type="datetime1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33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EB10-60F4-4AE7-BFAA-075DF7C579D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07/06/2019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4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822037" y="2153909"/>
            <a:ext cx="184731" cy="757130"/>
          </a:xfrm>
          <a:noFill/>
        </p:spPr>
        <p:txBody>
          <a:bodyPr wrap="none" rtlCol="0">
            <a:spAutoFit/>
          </a:bodyPr>
          <a:lstStyle/>
          <a:p>
            <a:pPr algn="l" defTabSz="914400"/>
            <a:endParaRPr lang="pt-BR" sz="4800" b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Subtítulo 3"/>
          <p:cNvSpPr>
            <a:spLocks noGrp="1"/>
          </p:cNvSpPr>
          <p:nvPr>
            <p:ph type="subTitle" idx="1"/>
          </p:nvPr>
        </p:nvSpPr>
        <p:spPr>
          <a:xfrm>
            <a:off x="822037" y="2911036"/>
            <a:ext cx="184731" cy="480131"/>
          </a:xfrm>
          <a:noFill/>
        </p:spPr>
        <p:txBody>
          <a:bodyPr wrap="none" rtlCol="0">
            <a:spAutoFit/>
          </a:bodyPr>
          <a:lstStyle/>
          <a:p>
            <a:pPr algn="l" defTabSz="914400"/>
            <a:endParaRPr lang="pt-BR" sz="2800" dirty="0">
              <a:solidFill>
                <a:srgbClr val="CCED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432000" y="1175657"/>
            <a:ext cx="10632960" cy="32173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490320" y="1261337"/>
            <a:ext cx="10280880" cy="30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38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8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8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8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8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4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3600" b="1" strike="noStrike" spc="-1" dirty="0" smtClean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Estrutura de Dados não Lineares como Mecanism</a:t>
            </a:r>
            <a:r>
              <a:rPr lang="pt-BR" sz="3600" b="1" spc="-1" dirty="0" smtClean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de Organização de Dados para Atender aos Diferentes Requisitos de Processamento</a:t>
            </a:r>
            <a:endParaRPr lang="pt-BR" sz="3600" b="0" i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lvl="8"/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Palestrante: 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Raique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Carvalho</a:t>
            </a:r>
            <a:endParaRPr lang="pt-BR" sz="2000" strike="noStrike" spc="-1" dirty="0" smtClean="0"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lvl="8"/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Mediador</a:t>
            </a:r>
            <a:r>
              <a:rPr lang="pt-BR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Professor Heleno Cardoso, </a:t>
            </a:r>
            <a:r>
              <a:rPr lang="pt-BR" sz="200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MSc</a:t>
            </a:r>
            <a:endParaRPr lang="pt-BR" sz="20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504" y="5311888"/>
            <a:ext cx="7652279" cy="14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900" y="1440827"/>
            <a:ext cx="11607800" cy="3659207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Problema a Ser Abordado</a:t>
            </a:r>
          </a:p>
          <a:p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Motivação das Escolhas dos Tipos de Estruturas de Dados Lineares</a:t>
            </a:r>
          </a:p>
          <a:p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  <a:p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Metodologia</a:t>
            </a:r>
          </a:p>
          <a:p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Estratégias </a:t>
            </a: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</a:t>
            </a:r>
          </a:p>
          <a:p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  <a:p>
            <a:endParaRPr lang="pt-BR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0396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0396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06" y="5917192"/>
            <a:ext cx="4447041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130" y="957396"/>
            <a:ext cx="11607800" cy="5136570"/>
          </a:xfrm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altLang="pt-BR" sz="2000" dirty="0"/>
              <a:t>As estruturas de dados definem a organização, métodos de acesso e opções de processamento para coleções de itens de informação manipulados pelo programa. </a:t>
            </a:r>
            <a:endParaRPr lang="pt-BR" sz="2000" spc="-1" dirty="0" smtClean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algn="just"/>
            <a:endParaRPr lang="pt-BR" sz="2000" spc="-1" dirty="0" smtClean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algn="just"/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Implementar </a:t>
            </a: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03 (três) </a:t>
            </a: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aplicações console e/ou web </a:t>
            </a: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utilizando </a:t>
            </a: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estrutura </a:t>
            </a: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de </a:t>
            </a: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dados lineares, tais como: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Garamond" panose="02020404030301010803" pitchFamily="18" charset="0"/>
                <a:ea typeface="DejaVu Sans"/>
                <a:cs typeface="Arial" panose="020B0604020202020204" pitchFamily="34" charset="0"/>
              </a:rPr>
              <a:t>Lista Linear Sequencial Estática (Arranjo)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Garamond" panose="02020404030301010803" pitchFamily="18" charset="0"/>
                <a:ea typeface="DejaVu Sans"/>
                <a:cs typeface="Arial" panose="020B0604020202020204" pitchFamily="34" charset="0"/>
              </a:rPr>
              <a:t>Lista </a:t>
            </a: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Garamond" panose="02020404030301010803" pitchFamily="18" charset="0"/>
                <a:ea typeface="DejaVu Sans"/>
                <a:cs typeface="Arial" panose="020B0604020202020204" pitchFamily="34" charset="0"/>
              </a:rPr>
              <a:t>Linear Encadeada Estática (Arranjo)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Garamond" panose="02020404030301010803" pitchFamily="18" charset="0"/>
                <a:ea typeface="DejaVu Sans"/>
                <a:cs typeface="Arial" panose="020B0604020202020204" pitchFamily="34" charset="0"/>
              </a:rPr>
              <a:t>Lista Linear Encadeada Dinâmica (Alocação de memória)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Garamond" panose="02020404030301010803" pitchFamily="18" charset="0"/>
                <a:ea typeface="DejaVu Sans"/>
                <a:cs typeface="Arial" panose="020B0604020202020204" pitchFamily="34" charset="0"/>
              </a:rPr>
              <a:t>Lista Linear Ligada Circular (com nó cabeça) (Alocação de memória)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Garamond" panose="02020404030301010803" pitchFamily="18" charset="0"/>
                <a:ea typeface="DejaVu Sans"/>
                <a:cs typeface="Arial" panose="020B0604020202020204" pitchFamily="34" charset="0"/>
              </a:rPr>
              <a:t>Lista Linear Duplamente Encadeada (Alocação de memória)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Garamond" panose="02020404030301010803" pitchFamily="18" charset="0"/>
                <a:ea typeface="DejaVu Sans"/>
                <a:cs typeface="Arial" panose="020B0604020202020204" pitchFamily="34" charset="0"/>
              </a:rPr>
              <a:t>Fila Estática (Arranjo)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Garamond" panose="02020404030301010803" pitchFamily="18" charset="0"/>
                <a:ea typeface="DejaVu Sans"/>
                <a:cs typeface="Arial" panose="020B0604020202020204" pitchFamily="34" charset="0"/>
              </a:rPr>
              <a:t>Fila Dinâmica (Alocação de memória)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Garamond" panose="02020404030301010803" pitchFamily="18" charset="0"/>
                <a:ea typeface="DejaVu Sans"/>
                <a:cs typeface="Arial" panose="020B0604020202020204" pitchFamily="34" charset="0"/>
              </a:rPr>
              <a:t>Pilha Estática (Arranjo)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Garamond" panose="02020404030301010803" pitchFamily="18" charset="0"/>
                <a:ea typeface="DejaVu Sans"/>
                <a:cs typeface="Arial" panose="020B0604020202020204" pitchFamily="34" charset="0"/>
              </a:rPr>
              <a:t>Pilha Dinâmica (Alocação de memória)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Garamond" panose="02020404030301010803" pitchFamily="18" charset="0"/>
                <a:ea typeface="DejaVu Sans"/>
                <a:cs typeface="Arial" panose="020B0604020202020204" pitchFamily="34" charset="0"/>
              </a:rPr>
              <a:t>Deque Estático (Fila duplamente encadeada cabeça-cauda) (Arranjo)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Garamond" panose="02020404030301010803" pitchFamily="18" charset="0"/>
                <a:ea typeface="DejaVu Sans"/>
                <a:cs typeface="Arial" panose="020B0604020202020204" pitchFamily="34" charset="0"/>
              </a:rPr>
              <a:t>Deque Dinâmico (Fila duplamente encadeada cabeça-cauda);</a:t>
            </a:r>
          </a:p>
          <a:p>
            <a:pPr algn="just">
              <a:lnSpc>
                <a:spcPct val="100000"/>
              </a:lnSpc>
            </a:pPr>
            <a:endParaRPr lang="pt-BR" sz="2000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2000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2000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endParaRPr lang="pt-BR" sz="2000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-1" y="0"/>
            <a:ext cx="12192001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025744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Problema a Ser Abordado</a:t>
            </a:r>
            <a:endParaRPr lang="pt-BR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06" y="5917192"/>
            <a:ext cx="4447041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282" y="1262763"/>
            <a:ext cx="11607800" cy="4653641"/>
          </a:xfrm>
          <a:ln w="38100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461880" indent="-457200" algn="just">
              <a:lnSpc>
                <a:spcPct val="100000"/>
              </a:lnSpc>
              <a:buClr>
                <a:srgbClr val="333F4F"/>
              </a:buClr>
            </a:pPr>
            <a:r>
              <a:rPr lang="pt-BR" sz="24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Melhor compreensão no uso das estrutura de dados não lineares escolhidas para implementação das </a:t>
            </a:r>
            <a:r>
              <a:rPr lang="pt-BR" sz="2400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Apps</a:t>
            </a:r>
            <a:r>
              <a:rPr lang="pt-BR" sz="24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consoles e/ou web solicitadas;</a:t>
            </a:r>
            <a:endParaRPr lang="pt-BR" sz="2400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61880" indent="-457200" algn="just">
              <a:lnSpc>
                <a:spcPct val="100000"/>
              </a:lnSpc>
              <a:buClr>
                <a:srgbClr val="333F4F"/>
              </a:buClr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1880" indent="-457200" algn="just">
              <a:lnSpc>
                <a:spcPct val="100000"/>
              </a:lnSpc>
              <a:buClr>
                <a:srgbClr val="333F4F"/>
              </a:buClr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1880" lvl="1" indent="-457200" algn="just">
              <a:lnSpc>
                <a:spcPct val="100000"/>
              </a:lnSpc>
              <a:buClr>
                <a:srgbClr val="333F4F"/>
              </a:buClr>
            </a:pPr>
            <a:r>
              <a:rPr lang="pt-BR" sz="24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Desafios nas implementações das </a:t>
            </a:r>
            <a:r>
              <a:rPr lang="pt-BR" sz="2400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Apps</a:t>
            </a:r>
            <a:r>
              <a:rPr lang="pt-BR" sz="24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com a utilização das estruturas de dados não lineares selecionadas;</a:t>
            </a:r>
            <a:endParaRPr lang="pt-BR" sz="2400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61880" lvl="1" indent="-457200" algn="just">
              <a:lnSpc>
                <a:spcPct val="100000"/>
              </a:lnSpc>
              <a:buClr>
                <a:srgbClr val="333F4F"/>
              </a:buClr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1880" lvl="1" indent="-457200" algn="just">
              <a:lnSpc>
                <a:spcPct val="100000"/>
              </a:lnSpc>
              <a:buClr>
                <a:srgbClr val="333F4F"/>
              </a:buClr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1880" lvl="1" indent="-457200" algn="just">
              <a:lnSpc>
                <a:spcPct val="100000"/>
              </a:lnSpc>
              <a:buClr>
                <a:srgbClr val="333F4F"/>
              </a:buClr>
            </a:pP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Oportunidade para contribuir na formação </a:t>
            </a:r>
            <a:r>
              <a:rPr lang="pt-BR" sz="24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utilizando computação </a:t>
            </a: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 nuvem.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Motivação das Escolhas de TED não Lineares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2"/>
          <p:cNvPicPr>
            <a:picLocks/>
          </p:cNvPicPr>
          <p:nvPr/>
        </p:nvPicPr>
        <p:blipFill>
          <a:blip r:embed="rId2"/>
          <a:stretch/>
        </p:blipFill>
        <p:spPr>
          <a:xfrm>
            <a:off x="1995424" y="5180067"/>
            <a:ext cx="2422029" cy="1210616"/>
          </a:xfrm>
          <a:prstGeom prst="rect">
            <a:avLst/>
          </a:prstGeom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4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06" y="5917192"/>
            <a:ext cx="4447041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101" y="973893"/>
            <a:ext cx="12085798" cy="18669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Implementar</a:t>
            </a:r>
            <a:r>
              <a:rPr lang="pt-BR" sz="24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2400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aplicações desktop e/ou web</a:t>
            </a:r>
            <a:r>
              <a:rPr lang="pt-BR" sz="24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2400" b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com o propósito de </a:t>
            </a:r>
            <a:r>
              <a:rPr lang="pt-BR" sz="2400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compreender as diferentes técnicas de organização de dados</a:t>
            </a:r>
            <a:r>
              <a:rPr lang="pt-BR" sz="24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2400" b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com respeito </a:t>
            </a:r>
            <a:r>
              <a:rPr lang="pt-BR" sz="24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</a:t>
            </a:r>
            <a:r>
              <a:rPr lang="pt-BR" sz="2400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aderência ao conteúdo </a:t>
            </a:r>
            <a:r>
              <a:rPr lang="pt-BR" sz="2400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 disciplina “Estrutura de Dados“ </a:t>
            </a:r>
            <a:r>
              <a:rPr lang="pt-BR" sz="2400" b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do </a:t>
            </a:r>
            <a:r>
              <a:rPr lang="pt-BR" sz="2400" b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ponto de vista </a:t>
            </a:r>
            <a:r>
              <a:rPr lang="pt-BR" sz="2400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de alunos</a:t>
            </a: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2400" b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 contexto de </a:t>
            </a:r>
            <a:r>
              <a:rPr lang="pt-BR" sz="24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atender aos diferentes tipos de processamento.</a:t>
            </a: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4496" y="2349841"/>
            <a:ext cx="695888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u="sng" dirty="0">
                <a:latin typeface="Garamond" panose="02020404030301010803" pitchFamily="18" charset="0"/>
              </a:rPr>
              <a:t>Métodos a Serem Implementados nas 03(três) Aplicações</a:t>
            </a:r>
            <a:endParaRPr lang="pt-BR" sz="2200" dirty="0">
              <a:latin typeface="Garamond" panose="02020404030301010803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pt-BR" sz="2200" dirty="0">
                <a:latin typeface="Garamond" panose="02020404030301010803" pitchFamily="18" charset="0"/>
              </a:rPr>
              <a:t>Criar Lista (Inicializar Lista)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200" dirty="0">
                <a:latin typeface="Garamond" panose="02020404030301010803" pitchFamily="18" charset="0"/>
              </a:rPr>
              <a:t>Verificar Tamanho da Lista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200" dirty="0">
                <a:latin typeface="Garamond" panose="02020404030301010803" pitchFamily="18" charset="0"/>
              </a:rPr>
              <a:t>Exibir Elementos da Lista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200" dirty="0">
                <a:latin typeface="Garamond" panose="02020404030301010803" pitchFamily="18" charset="0"/>
              </a:rPr>
              <a:t>Consultar Elementos na Lista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200" dirty="0">
                <a:latin typeface="Garamond" panose="02020404030301010803" pitchFamily="18" charset="0"/>
              </a:rPr>
              <a:t>Inserir Elemento na Lista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200" dirty="0">
                <a:latin typeface="Garamond" panose="02020404030301010803" pitchFamily="18" charset="0"/>
              </a:rPr>
              <a:t>Alterar Elemento da Lista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200" dirty="0">
                <a:latin typeface="Garamond" panose="02020404030301010803" pitchFamily="18" charset="0"/>
              </a:rPr>
              <a:t>Excluir Elemento da Lista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200" dirty="0">
                <a:latin typeface="Garamond" panose="02020404030301010803" pitchFamily="18" charset="0"/>
              </a:rPr>
              <a:t>Salvar Lista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200" dirty="0">
                <a:latin typeface="Garamond" panose="02020404030301010803" pitchFamily="18" charset="0"/>
              </a:rPr>
              <a:t>Carregar Lista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>
                <a:latin typeface="Garamond" panose="02020404030301010803" pitchFamily="18" charset="0"/>
              </a:rPr>
              <a:t>Reinicializar Lista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06" y="5917192"/>
            <a:ext cx="4447041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 de Implementação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6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06" y="5917192"/>
            <a:ext cx="4447041" cy="838202"/>
          </a:xfrm>
          <a:prstGeom prst="rect">
            <a:avLst/>
          </a:prstGeom>
        </p:spPr>
      </p:pic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2" y="859707"/>
            <a:ext cx="6047845" cy="5585169"/>
          </a:xfrm>
        </p:spPr>
      </p:pic>
    </p:spTree>
    <p:extLst>
      <p:ext uri="{BB962C8B-B14F-4D97-AF65-F5344CB8AC3E}">
        <p14:creationId xmlns:p14="http://schemas.microsoft.com/office/powerpoint/2010/main" val="10634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Estratégias para </a:t>
            </a:r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7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06" y="5917192"/>
            <a:ext cx="4447041" cy="83820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1524" y="1040006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spcBef>
                <a:spcPct val="20000"/>
              </a:spcBef>
              <a:buNone/>
            </a:pPr>
            <a:r>
              <a:rPr lang="pt-BR" altLang="pt-BR" sz="2600" noProof="1" smtClean="0">
                <a:sym typeface="+mn-ea"/>
              </a:rPr>
              <a:t>Uso da linguagem C para implementação das aplicações console e/ou web, no qual a maioria </a:t>
            </a:r>
            <a:r>
              <a:rPr lang="pt-BR" altLang="pt-BR" sz="2600" noProof="1">
                <a:sym typeface="+mn-ea"/>
              </a:rPr>
              <a:t>dos sistemas </a:t>
            </a:r>
            <a:r>
              <a:rPr lang="pt-BR" altLang="pt-BR" sz="2600" noProof="1" smtClean="0">
                <a:sym typeface="+mn-ea"/>
              </a:rPr>
              <a:t>operacionais possuem compilador. O </a:t>
            </a:r>
            <a:r>
              <a:rPr lang="pt-BR" altLang="pt-BR" sz="2600" dirty="0" smtClean="0"/>
              <a:t>GCC </a:t>
            </a:r>
            <a:r>
              <a:rPr lang="pt-BR" altLang="pt-BR" sz="2600" dirty="0"/>
              <a:t>é </a:t>
            </a:r>
            <a:r>
              <a:rPr lang="pt-BR" altLang="pt-BR" sz="2600" dirty="0" smtClean="0"/>
              <a:t>o compilador </a:t>
            </a:r>
            <a:r>
              <a:rPr lang="pt-BR" altLang="pt-BR" sz="2600" dirty="0"/>
              <a:t>mais utilizado </a:t>
            </a:r>
            <a:r>
              <a:rPr lang="pt-BR" altLang="pt-BR" sz="2600" dirty="0" smtClean="0"/>
              <a:t>nos </a:t>
            </a:r>
            <a:r>
              <a:rPr lang="pt-BR" altLang="pt-BR" sz="2600" dirty="0" err="1"/>
              <a:t>SOs</a:t>
            </a:r>
            <a:r>
              <a:rPr lang="pt-BR" altLang="pt-BR" sz="2600" dirty="0"/>
              <a:t> Unix/Linux/Mac (https://gcc.gnu.org/) e costuma já </a:t>
            </a:r>
            <a:r>
              <a:rPr lang="pt-BR" altLang="pt-BR" sz="2600" dirty="0" smtClean="0"/>
              <a:t>vim </a:t>
            </a:r>
            <a:r>
              <a:rPr lang="pt-BR" altLang="pt-BR" sz="2600" dirty="0"/>
              <a:t>instalado nas máquinas que utilizam esses </a:t>
            </a:r>
            <a:r>
              <a:rPr lang="pt-BR" altLang="pt-BR" sz="2600" dirty="0" err="1" smtClean="0"/>
              <a:t>SO’s</a:t>
            </a:r>
            <a:r>
              <a:rPr lang="pt-BR" altLang="pt-BR" sz="2600" dirty="0" smtClean="0"/>
              <a:t>.</a:t>
            </a:r>
          </a:p>
          <a:p>
            <a:pPr marL="0" indent="0" algn="just">
              <a:spcBef>
                <a:spcPct val="20000"/>
              </a:spcBef>
              <a:buNone/>
            </a:pPr>
            <a:endParaRPr lang="pt-BR" altLang="pt-BR" sz="2600" noProof="1">
              <a:sym typeface="+mn-ea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lang="pt-BR" altLang="pt-BR" sz="2600" noProof="1" smtClean="0">
                <a:sym typeface="+mn-ea"/>
              </a:rPr>
              <a:t>Utilização da IDE CodeBlocks /Dev C++ para implementações, depurações e testes unitários.</a:t>
            </a:r>
          </a:p>
          <a:p>
            <a:pPr marL="0" indent="0" algn="just">
              <a:spcBef>
                <a:spcPct val="20000"/>
              </a:spcBef>
              <a:buNone/>
            </a:pPr>
            <a:endParaRPr lang="pt-BR" altLang="pt-BR" sz="2600" noProof="1">
              <a:sym typeface="+mn-ea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lang="pt-BR" altLang="pt-BR" sz="2600" noProof="1" smtClean="0">
                <a:sym typeface="+mn-ea"/>
              </a:rPr>
              <a:t>Modelagem da Estrutura de Dados de cada aplicação a ser desenvolvida e as definições das regras de negócio.</a:t>
            </a:r>
          </a:p>
          <a:p>
            <a:pPr marL="0" indent="0" algn="just">
              <a:spcBef>
                <a:spcPct val="20000"/>
              </a:spcBef>
              <a:buNone/>
            </a:pPr>
            <a:endParaRPr lang="pt-BR" altLang="pt-BR" sz="2600" noProof="1">
              <a:sym typeface="+mn-ea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lang="pt-BR" altLang="pt-BR" sz="2600" noProof="1" smtClean="0">
                <a:sym typeface="+mn-ea"/>
              </a:rPr>
              <a:t>Especificações de requisitos funcionais e não funcionais de cada aplicação.</a:t>
            </a:r>
            <a:endParaRPr lang="pt-BR" altLang="pt-BR" sz="2600" noProof="1">
              <a:sym typeface="+mn-ea"/>
            </a:endParaRP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724" y="931719"/>
            <a:ext cx="12008439" cy="49841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Lições Aprendidas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Importância de aplicativos para troca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mensagens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promovendo um fórum de discussão sobre o objeto de estudo;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Utilização de aprendizagem ativa como método de aprendizagem;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Maximização da capacidade de abstração do Conhecimento prático x teórico como estímulo do raciocínio lógico;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Definição de Estratégias de implementação como soluções de estrutura de dados não lineares (Modelagem da estrutura de dados); </a:t>
            </a:r>
          </a:p>
          <a:p>
            <a:pPr marL="0" indent="0" algn="just">
              <a:buNone/>
            </a:pP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Limitações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Dificuldades nas implementações utilizando API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integrado na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nuvem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1" indent="0" algn="just">
              <a:buNone/>
            </a:pPr>
            <a:endParaRPr lang="pt-BR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Trabalhos Futuros</a:t>
            </a:r>
          </a:p>
          <a:p>
            <a:pPr marL="0" indent="0" algn="just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Implementar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Web no ambiente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Conclusão: Lições Aprendidas e Limitações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8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06" y="5917192"/>
            <a:ext cx="4447041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Canto Arredondado do Mesmo Lado 4"/>
          <p:cNvSpPr/>
          <p:nvPr/>
        </p:nvSpPr>
        <p:spPr>
          <a:xfrm rot="10800000">
            <a:off x="3659415" y="2322286"/>
            <a:ext cx="4902200" cy="1855460"/>
          </a:xfrm>
          <a:prstGeom prst="round2Same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991107" y="4166847"/>
            <a:ext cx="4209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Palestrante: </a:t>
            </a:r>
            <a:r>
              <a:rPr lang="pt-BR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Raique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Carvalho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75838" y="4563086"/>
            <a:ext cx="36598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dirty="0" smtClean="0">
                <a:solidFill>
                  <a:srgbClr val="CCED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 de Engenharia da Computação</a:t>
            </a:r>
            <a:endParaRPr lang="pt-BR" sz="1500" dirty="0">
              <a:solidFill>
                <a:srgbClr val="CCED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198165" y="4841457"/>
            <a:ext cx="17956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500" dirty="0" smtClean="0">
                <a:solidFill>
                  <a:srgbClr val="CCED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euqiar@gmail.com</a:t>
            </a:r>
            <a:endParaRPr lang="pt-BR" sz="1500" dirty="0">
              <a:solidFill>
                <a:srgbClr val="CCED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538515" y="2524933"/>
            <a:ext cx="9144000" cy="773048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20000"/>
              </a:srgbClr>
            </a:outerShdw>
          </a:effectLst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  <a:endParaRPr lang="pt-BR" sz="7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stomShape 1"/>
          <p:cNvSpPr/>
          <p:nvPr/>
        </p:nvSpPr>
        <p:spPr>
          <a:xfrm>
            <a:off x="490320" y="185439"/>
            <a:ext cx="10632960" cy="202913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2"/>
          <p:cNvSpPr/>
          <p:nvPr/>
        </p:nvSpPr>
        <p:spPr>
          <a:xfrm>
            <a:off x="666360" y="351208"/>
            <a:ext cx="10280880" cy="18633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400" b="1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Estrutura de Dados </a:t>
            </a:r>
            <a:r>
              <a:rPr lang="pt-BR" sz="3400" b="1" spc="-1" dirty="0" smtClean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não Lineares como </a:t>
            </a:r>
            <a:r>
              <a:rPr lang="pt-BR" sz="3400" b="1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Mecanismo de Organização de Dados para Atender aos Diferentes Requisitos de Processamento</a:t>
            </a:r>
            <a:endParaRPr lang="pt-BR" sz="3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504" y="5311888"/>
            <a:ext cx="7652279" cy="14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2017-UNIFACS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_2017-UNIFACS [Somente leitura]" id="{8F5F973D-4C81-4B0F-90AF-06F3E81F4364}" vid="{90C0ED0E-3FD7-4FC9-A886-ED69B0FE8309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_2017-UNIFACS [Somente leitura]" id="{8F5F973D-4C81-4B0F-90AF-06F3E81F4364}" vid="{8E56D562-D75F-486D-BB1D-FEBA95397BED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Template_2017-UNIFACS</Template>
  <TotalTime>2057</TotalTime>
  <Words>579</Words>
  <Application>Microsoft Office PowerPoint</Application>
  <PresentationFormat>Personalizar</PresentationFormat>
  <Paragraphs>222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Template_2017-UNIFACS</vt:lpstr>
      <vt:lpstr>1_Tema do Office</vt:lpstr>
      <vt:lpstr>Apresentação do PowerPoint</vt:lpstr>
      <vt:lpstr>Agenda</vt:lpstr>
      <vt:lpstr>Problema a Ser Abordado</vt:lpstr>
      <vt:lpstr>Motivação das Escolhas de TED não Lineares</vt:lpstr>
      <vt:lpstr>Objetivo Geral</vt:lpstr>
      <vt:lpstr>Metodologia de Implementação</vt:lpstr>
      <vt:lpstr>Estratégias para Implementação</vt:lpstr>
      <vt:lpstr>Conclusão: Lições Aprendidas e Limitações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Heleno Cardoso</dc:creator>
  <cp:lastModifiedBy>Heleno Cardoso</cp:lastModifiedBy>
  <cp:revision>301</cp:revision>
  <dcterms:created xsi:type="dcterms:W3CDTF">2017-09-30T23:48:32Z</dcterms:created>
  <dcterms:modified xsi:type="dcterms:W3CDTF">2019-06-07T06:09:39Z</dcterms:modified>
</cp:coreProperties>
</file>