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88" y="2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Plan1!$F$19</c:f>
              <c:strCache>
                <c:ptCount val="1"/>
                <c:pt idx="0">
                  <c:v>Preço Total R$ (y)</c:v>
                </c:pt>
              </c:strCache>
            </c:strRef>
          </c:tx>
          <c:spPr>
            <a:ln w="28575">
              <a:noFill/>
            </a:ln>
          </c:spPr>
          <c:xVal>
            <c:numRef>
              <c:f>Plan1!$E$20:$E$24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xVal>
          <c:yVal>
            <c:numRef>
              <c:f>Plan1!$F$20:$F$24</c:f>
              <c:numCache>
                <c:formatCode>_(* #,##0.00_);_(* \(#,##0.00\);_(* "-"??_);_(@_)</c:formatCode>
                <c:ptCount val="5"/>
                <c:pt idx="0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558400"/>
        <c:axId val="41559936"/>
      </c:scatterChart>
      <c:valAx>
        <c:axId val="4155840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crossAx val="41559936"/>
        <c:crosses val="autoZero"/>
        <c:crossBetween val="midCat"/>
      </c:valAx>
      <c:valAx>
        <c:axId val="4155993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_(* #,##0.00_);_(* \(#,##0.00\);_(* &quot;-&quot;??_);_(@_)" sourceLinked="1"/>
        <c:majorTickMark val="out"/>
        <c:minorTickMark val="none"/>
        <c:tickLblPos val="nextTo"/>
        <c:crossAx val="41558400"/>
        <c:crosses val="autoZero"/>
        <c:crossBetween val="midCat"/>
        <c:majorUnit val="1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31999-4E2A-41F1-BA38-EC99E0A0D0BD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SOLVER, Gráficos, Equações, Funções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Heleno Cardoso da Silva </a:t>
            </a:r>
            <a:r>
              <a:rPr lang="pt-BR" dirty="0" err="1" smtClean="0"/>
              <a:t>FIlho</a:t>
            </a:r>
            <a:endParaRPr lang="pt-BR" dirty="0"/>
          </a:p>
          <a:p>
            <a:r>
              <a:rPr lang="pt-BR" dirty="0"/>
              <a:t>Eng. Da Computação – Area1</a:t>
            </a:r>
          </a:p>
          <a:p>
            <a:r>
              <a:rPr lang="pt-BR" dirty="0" err="1" smtClean="0"/>
              <a:t>MSc</a:t>
            </a:r>
            <a:r>
              <a:rPr lang="pt-BR" dirty="0" smtClean="0"/>
              <a:t> Ciência da Computação </a:t>
            </a:r>
            <a:r>
              <a:rPr lang="pt-BR" dirty="0"/>
              <a:t>- </a:t>
            </a:r>
            <a:r>
              <a:rPr lang="pt-BR" dirty="0" smtClean="0"/>
              <a:t>UNIFACS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Exercício – Tabela, Função e Gráfico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dirty="0" smtClean="0"/>
              <a:t>Agora </a:t>
            </a:r>
            <a:r>
              <a:rPr lang="pt-BR" dirty="0"/>
              <a:t>vamos dar a você a oportunidade de criar uma tabela, uma equação e um gráfico para representar uma relação</a:t>
            </a:r>
            <a:r>
              <a:rPr lang="pt-BR" dirty="0" smtClean="0"/>
              <a:t>.</a:t>
            </a:r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r>
              <a:rPr lang="pt-BR" dirty="0"/>
              <a:t>Uma sorveteria vende </a:t>
            </a:r>
            <a:r>
              <a:rPr lang="pt-BR" dirty="0" smtClean="0"/>
              <a:t>2</a:t>
            </a:r>
            <a:r>
              <a:rPr lang="pt-BR" dirty="0"/>
              <a:t> bolas de sorvete </a:t>
            </a:r>
            <a:r>
              <a:rPr lang="pt-BR" dirty="0" smtClean="0"/>
              <a:t>por R$3,00. </a:t>
            </a:r>
            <a:r>
              <a:rPr lang="pt-BR" dirty="0"/>
              <a:t>Cada bola extra custa </a:t>
            </a:r>
            <a:r>
              <a:rPr lang="pt-BR" dirty="0" smtClean="0"/>
              <a:t>R$1,00.</a:t>
            </a:r>
            <a:endParaRPr lang="pt-BR" dirty="0"/>
          </a:p>
          <a:p>
            <a:pPr marL="0" indent="0" fontAlgn="base">
              <a:buNone/>
            </a:pPr>
            <a:endParaRPr lang="pt-BR" b="1" dirty="0" smtClean="0"/>
          </a:p>
          <a:p>
            <a:pPr marL="0" indent="0" fontAlgn="base">
              <a:buNone/>
            </a:pPr>
            <a:r>
              <a:rPr lang="pt-BR" b="1" dirty="0" smtClean="0"/>
              <a:t>Complete </a:t>
            </a:r>
            <a:r>
              <a:rPr lang="pt-BR" b="1" dirty="0"/>
              <a:t>a tabela para representar a relação.</a:t>
            </a:r>
            <a:endParaRPr lang="pt-BR" dirty="0"/>
          </a:p>
          <a:p>
            <a:pPr marL="0" indent="0" fontAlgn="base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401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Exercício – Tabela, Função e Gráfico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b="1" dirty="0" smtClean="0"/>
              <a:t>Complete </a:t>
            </a:r>
            <a:r>
              <a:rPr lang="pt-BR" b="1" dirty="0"/>
              <a:t>a tabela para representar a relação.</a:t>
            </a:r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525165"/>
              </p:ext>
            </p:extLst>
          </p:nvPr>
        </p:nvGraphicFramePr>
        <p:xfrm>
          <a:off x="1398466" y="2159977"/>
          <a:ext cx="7194550" cy="37367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0085"/>
                <a:gridCol w="1954425"/>
                <a:gridCol w="2130040"/>
              </a:tblGrid>
              <a:tr h="54871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Bolas de Sorvete (x)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Preço Total R$ (y)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Par Ordenado (</a:t>
                      </a:r>
                      <a:r>
                        <a:rPr lang="pt-BR" sz="2000" b="1" u="none" strike="noStrike" dirty="0" err="1">
                          <a:effectLst/>
                        </a:rPr>
                        <a:t>x,y</a:t>
                      </a:r>
                      <a:r>
                        <a:rPr lang="pt-BR" sz="2000" b="1" u="none" strike="noStrike" dirty="0">
                          <a:effectLst/>
                        </a:rPr>
                        <a:t>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99316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                           3,00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 (2;3)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4871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4871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4871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4871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91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Exercício – Tabela, Função e Gráfico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b="1" dirty="0" smtClean="0"/>
              <a:t>Escreva </a:t>
            </a:r>
            <a:r>
              <a:rPr lang="pt-BR" b="1" dirty="0"/>
              <a:t>uma equação para representar a relação.</a:t>
            </a: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  <a:p>
            <a:pPr marL="0" indent="0" fontAlgn="base">
              <a:buNone/>
            </a:pPr>
            <a:r>
              <a:rPr lang="pt-BR" i="1" dirty="0" smtClean="0"/>
              <a:t>Lembre </a:t>
            </a:r>
            <a:r>
              <a:rPr lang="pt-BR" i="1" dirty="0"/>
              <a:t>de usar </a:t>
            </a:r>
            <a:r>
              <a:rPr lang="pt-BR" b="1" i="1" dirty="0" smtClean="0"/>
              <a:t>x</a:t>
            </a:r>
            <a:r>
              <a:rPr lang="pt-BR" i="1" dirty="0"/>
              <a:t> para bolas de sorvete, e </a:t>
            </a:r>
            <a:r>
              <a:rPr lang="pt-BR" b="1" i="1" dirty="0" smtClean="0"/>
              <a:t>y</a:t>
            </a:r>
            <a:r>
              <a:rPr lang="pt-BR" i="1" dirty="0"/>
              <a:t> para o preço total.</a:t>
            </a:r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r>
              <a:rPr lang="pt-BR" b="1" dirty="0"/>
              <a:t>Plote os pontos da tabela no gráfico para representar a relação</a:t>
            </a:r>
            <a:r>
              <a:rPr lang="pt-BR" b="1" dirty="0" smtClean="0"/>
              <a:t>.</a:t>
            </a:r>
          </a:p>
          <a:p>
            <a:pPr marL="0" indent="0" fontAlgn="base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i="1" dirty="0"/>
              <a:t>Não se esqueça de plotar os pontos exatos na tabela acima!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2596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b="1" dirty="0"/>
              <a:t>Três maneiras diferentes de comparação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dirty="0" smtClean="0"/>
              <a:t>Aprendemos </a:t>
            </a:r>
            <a:r>
              <a:rPr lang="pt-BR" dirty="0"/>
              <a:t>que as três maneiras diferentes de representar uma relação são com uma tabela, uma equação ou um gráfico.</a:t>
            </a:r>
          </a:p>
          <a:p>
            <a:pPr marL="0" indent="0" fontAlgn="base">
              <a:buNone/>
            </a:pPr>
            <a:endParaRPr lang="pt-BR" b="1" dirty="0" smtClean="0"/>
          </a:p>
          <a:p>
            <a:pPr marL="0" indent="0" fontAlgn="base">
              <a:buNone/>
            </a:pPr>
            <a:r>
              <a:rPr lang="pt-BR" b="1" dirty="0" smtClean="0"/>
              <a:t>Quais </a:t>
            </a:r>
            <a:r>
              <a:rPr lang="pt-BR" b="1" dirty="0"/>
              <a:t>você acha que são as vantagens e desvantagens de cada representação?</a:t>
            </a:r>
            <a:endParaRPr lang="pt-BR" dirty="0"/>
          </a:p>
          <a:p>
            <a:pPr marL="0" indent="0" fontAlgn="base">
              <a:buNone/>
            </a:pPr>
            <a:endParaRPr lang="pt-BR" b="1" dirty="0" smtClean="0"/>
          </a:p>
          <a:p>
            <a:pPr marL="0" indent="0" fontAlgn="base">
              <a:buNone/>
            </a:pPr>
            <a:r>
              <a:rPr lang="pt-BR" b="1" dirty="0" smtClean="0"/>
              <a:t>Por </a:t>
            </a:r>
            <a:r>
              <a:rPr lang="pt-BR" b="1" dirty="0"/>
              <a:t>exemplo, por que alguém usaria um gráfico em vez de uma tabela? Por que alguém usaria uma equação em vez de um gráfico?</a:t>
            </a:r>
            <a:endParaRPr lang="pt-BR" dirty="0"/>
          </a:p>
          <a:p>
            <a:pPr marL="0" indent="0" fontAlgn="base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39404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SOLVER, Gráficos, Equações, Funções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Heleno Cardoso da Silva </a:t>
            </a:r>
            <a:r>
              <a:rPr lang="pt-BR" dirty="0" err="1" smtClean="0"/>
              <a:t>FIlho</a:t>
            </a:r>
            <a:endParaRPr lang="pt-BR" dirty="0"/>
          </a:p>
          <a:p>
            <a:r>
              <a:rPr lang="pt-BR" dirty="0"/>
              <a:t>Eng. Da Computação – Area1</a:t>
            </a:r>
          </a:p>
          <a:p>
            <a:r>
              <a:rPr lang="pt-BR" dirty="0" err="1" smtClean="0"/>
              <a:t>MSc</a:t>
            </a:r>
            <a:r>
              <a:rPr lang="pt-BR" dirty="0" smtClean="0"/>
              <a:t> Ciência da Computação </a:t>
            </a:r>
            <a:r>
              <a:rPr lang="pt-BR" dirty="0"/>
              <a:t>- </a:t>
            </a:r>
            <a:r>
              <a:rPr lang="pt-BR" dirty="0" smtClean="0"/>
              <a:t>UNIFACS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171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Interpretar a Direção de um Gráfico Linear que Representa uma Relação entre Duas Quantidades Reais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09" y="2362201"/>
            <a:ext cx="4529138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614" y="2332892"/>
            <a:ext cx="4426549" cy="3157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com Tabelas, Equações e Gráficos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dirty="0"/>
              <a:t>Matemática tem tudo a ver com relações. Por exemplo, como podemos descrever a relação entre a altura e o peso de uma pessoa? Ou, como podemos descrever a relação entre quanto dinheiro você ganha e quantas horas trabalha?</a:t>
            </a:r>
          </a:p>
          <a:p>
            <a:pPr marL="0" indent="0" fontAlgn="base">
              <a:buNone/>
            </a:pPr>
            <a:r>
              <a:rPr lang="pt-BR" b="1" dirty="0"/>
              <a:t>As três maneiras diferentes de representar uma relação na matemática são: uma tabela, um gráfico ou uma equação.</a:t>
            </a:r>
            <a:r>
              <a:rPr lang="pt-BR" dirty="0"/>
              <a:t> </a:t>
            </a:r>
            <a:endParaRPr lang="pt-BR" dirty="0" smtClean="0"/>
          </a:p>
          <a:p>
            <a:pPr marL="0" indent="0" fontAlgn="base">
              <a:buNone/>
            </a:pPr>
            <a:r>
              <a:rPr lang="pt-BR" dirty="0" smtClean="0"/>
              <a:t>Representaremos </a:t>
            </a:r>
            <a:r>
              <a:rPr lang="pt-BR" dirty="0"/>
              <a:t>a mesma relação com uma tabela, um gráfico e uma equação para ver como isso funciona.</a:t>
            </a:r>
          </a:p>
          <a:p>
            <a:pPr fontAlgn="base"/>
            <a:r>
              <a:rPr lang="pt-BR" b="1" dirty="0"/>
              <a:t>Relação de exemplo:</a:t>
            </a:r>
            <a:r>
              <a:rPr lang="pt-BR" dirty="0"/>
              <a:t> uma pizzaria vende uma pizza brotinho por </a:t>
            </a:r>
            <a:r>
              <a:rPr lang="pt-BR" dirty="0" smtClean="0"/>
              <a:t>R$6,00. </a:t>
            </a:r>
            <a:r>
              <a:rPr lang="pt-BR" dirty="0"/>
              <a:t>Cada opção de recheio custa </a:t>
            </a:r>
            <a:r>
              <a:rPr lang="pt-BR" dirty="0" smtClean="0"/>
              <a:t>R$2,00.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134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Representação Tabela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dirty="0" smtClean="0"/>
              <a:t>Sabemos </a:t>
            </a:r>
            <a:r>
              <a:rPr lang="pt-BR" dirty="0"/>
              <a:t>que o preço de uma pizza com </a:t>
            </a:r>
            <a:r>
              <a:rPr lang="pt-BR" dirty="0" smtClean="0"/>
              <a:t>0</a:t>
            </a:r>
            <a:r>
              <a:rPr lang="pt-BR" dirty="0"/>
              <a:t> opção de recheio é </a:t>
            </a:r>
            <a:r>
              <a:rPr lang="pt-BR" dirty="0" smtClean="0"/>
              <a:t>R$6,00, </a:t>
            </a:r>
            <a:r>
              <a:rPr lang="pt-BR" dirty="0"/>
              <a:t>e o preço de uma pizza com </a:t>
            </a:r>
            <a:r>
              <a:rPr lang="pt-BR" dirty="0" smtClean="0"/>
              <a:t>1</a:t>
            </a:r>
            <a:r>
              <a:rPr lang="pt-BR" dirty="0"/>
              <a:t> opção de recheio é </a:t>
            </a:r>
            <a:r>
              <a:rPr lang="pt-BR" dirty="0" smtClean="0"/>
              <a:t>R$2,00</a:t>
            </a:r>
            <a:r>
              <a:rPr lang="pt-BR" dirty="0"/>
              <a:t> a mais, ou seja, </a:t>
            </a:r>
            <a:r>
              <a:rPr lang="pt-BR" dirty="0" smtClean="0"/>
              <a:t>R$8,00, </a:t>
            </a:r>
            <a:r>
              <a:rPr lang="pt-BR" dirty="0"/>
              <a:t>e assim por diante. Veja uma tabela que mostra isso</a:t>
            </a:r>
            <a:r>
              <a:rPr lang="pt-BR" dirty="0" smtClean="0"/>
              <a:t>:</a:t>
            </a:r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10292"/>
              </p:ext>
            </p:extLst>
          </p:nvPr>
        </p:nvGraphicFramePr>
        <p:xfrm>
          <a:off x="2663581" y="3268907"/>
          <a:ext cx="5284666" cy="2881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5282"/>
                <a:gridCol w="2039384"/>
              </a:tblGrid>
              <a:tr h="283636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Opções Recheio de Pizza (x)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Preço Total R$ (y)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133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                           6,00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133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                           8,00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133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                         10,00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133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                         12,00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133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                         14,00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07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Representação Tabela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dirty="0"/>
              <a:t>É claro, esta tabela mostra apenas o preço total de algumas das combinações possíveis de recheio. Por exemplo, nada impede que tenhamos </a:t>
            </a:r>
            <a:r>
              <a:rPr lang="pt-BR" dirty="0" smtClean="0"/>
              <a:t>7</a:t>
            </a:r>
            <a:r>
              <a:rPr lang="pt-BR" dirty="0"/>
              <a:t> opções de recheio na pizza</a:t>
            </a:r>
            <a:r>
              <a:rPr lang="pt-BR" dirty="0" smtClean="0"/>
              <a:t>.</a:t>
            </a:r>
            <a:endParaRPr lang="pt-BR" dirty="0"/>
          </a:p>
          <a:p>
            <a:pPr marL="0" indent="0" algn="just" fontAlgn="base">
              <a:buNone/>
            </a:pPr>
            <a:r>
              <a:rPr lang="pt-BR" dirty="0"/>
              <a:t>Vamos ver como esta tabela é útil para uma pizza </a:t>
            </a:r>
            <a:r>
              <a:rPr lang="pt-BR" dirty="0" smtClean="0"/>
              <a:t>brotinho com</a:t>
            </a:r>
            <a:r>
              <a:rPr lang="pt-BR" dirty="0"/>
              <a:t> </a:t>
            </a:r>
            <a:r>
              <a:rPr lang="pt-BR" dirty="0" smtClean="0"/>
              <a:t>4</a:t>
            </a:r>
            <a:r>
              <a:rPr lang="pt-BR" dirty="0"/>
              <a:t> opções de recheio</a:t>
            </a:r>
            <a:r>
              <a:rPr lang="pt-BR" dirty="0" smtClean="0"/>
              <a:t>. Veja </a:t>
            </a:r>
            <a:r>
              <a:rPr lang="pt-BR" dirty="0"/>
              <a:t>o preço apenas da </a:t>
            </a:r>
            <a:r>
              <a:rPr lang="pt-BR" dirty="0" smtClean="0"/>
              <a:t>pizza: R$6,00</a:t>
            </a:r>
            <a:endParaRPr lang="pt-BR" dirty="0"/>
          </a:p>
          <a:p>
            <a:pPr marL="0" indent="0" algn="just" fontAlgn="base">
              <a:buNone/>
            </a:pPr>
            <a:r>
              <a:rPr lang="pt-BR" dirty="0" smtClean="0"/>
              <a:t>Veja o preço das 4</a:t>
            </a:r>
            <a:r>
              <a:rPr lang="pt-BR" dirty="0"/>
              <a:t> opções de recheio</a:t>
            </a:r>
            <a:r>
              <a:rPr lang="pt-BR" dirty="0" smtClean="0"/>
              <a:t>: 4</a:t>
            </a:r>
            <a:r>
              <a:rPr lang="pt-BR" dirty="0"/>
              <a:t> opções de recheio </a:t>
            </a:r>
            <a:r>
              <a:rPr lang="pt-BR" dirty="0" smtClean="0"/>
              <a:t>* R$2,00</a:t>
            </a:r>
            <a:r>
              <a:rPr lang="pt-BR" dirty="0"/>
              <a:t> por opção de recheio </a:t>
            </a:r>
            <a:r>
              <a:rPr lang="pt-BR" dirty="0" smtClean="0"/>
              <a:t>= R$8,00. Isso </a:t>
            </a:r>
            <a:r>
              <a:rPr lang="pt-BR" dirty="0"/>
              <a:t>resulta no preço total </a:t>
            </a:r>
            <a:r>
              <a:rPr lang="pt-BR" dirty="0" smtClean="0"/>
              <a:t>de R$14,00.</a:t>
            </a:r>
            <a:endParaRPr lang="pt-BR" dirty="0"/>
          </a:p>
          <a:p>
            <a:pPr marL="0" indent="0" algn="just" fontAlgn="base">
              <a:buNone/>
            </a:pPr>
            <a:endParaRPr lang="pt-BR" b="1" dirty="0" smtClean="0"/>
          </a:p>
          <a:p>
            <a:pPr marL="0" indent="0" algn="just" fontAlgn="base">
              <a:buNone/>
            </a:pPr>
            <a:r>
              <a:rPr lang="pt-BR" b="1" dirty="0" smtClean="0"/>
              <a:t>Quanto </a:t>
            </a:r>
            <a:r>
              <a:rPr lang="pt-BR" b="1" dirty="0"/>
              <a:t>custaria uma pizza brotinho com </a:t>
            </a:r>
            <a:r>
              <a:rPr lang="pt-BR" b="1" dirty="0" smtClean="0"/>
              <a:t>5</a:t>
            </a:r>
            <a:r>
              <a:rPr lang="pt-BR" b="1" dirty="0"/>
              <a:t> opções de recheio?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67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Representação com Equação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 lnSpcReduction="10000"/>
          </a:bodyPr>
          <a:lstStyle/>
          <a:p>
            <a:pPr marL="0" indent="0" algn="just" fontAlgn="base">
              <a:buNone/>
            </a:pPr>
            <a:r>
              <a:rPr lang="pt-BR" dirty="0"/>
              <a:t>Vamos escrever uma equação para o preço total </a:t>
            </a:r>
            <a:r>
              <a:rPr lang="pt-BR" dirty="0" smtClean="0"/>
              <a:t>y</a:t>
            </a:r>
            <a:r>
              <a:rPr lang="pt-BR" dirty="0"/>
              <a:t> de uma pizza com </a:t>
            </a:r>
            <a:r>
              <a:rPr lang="pt-BR" dirty="0" smtClean="0"/>
              <a:t>x</a:t>
            </a:r>
            <a:r>
              <a:rPr lang="pt-BR" dirty="0"/>
              <a:t> opções de recheio.</a:t>
            </a:r>
          </a:p>
          <a:p>
            <a:pPr marL="0" indent="0" algn="just" fontAlgn="base">
              <a:buNone/>
            </a:pPr>
            <a:r>
              <a:rPr lang="pt-BR" dirty="0" smtClean="0"/>
              <a:t>Veja </a:t>
            </a:r>
            <a:r>
              <a:rPr lang="pt-BR" dirty="0"/>
              <a:t>o preço apenas da pizza</a:t>
            </a:r>
            <a:r>
              <a:rPr lang="pt-BR" dirty="0" smtClean="0"/>
              <a:t>: R$6,00. </a:t>
            </a:r>
          </a:p>
          <a:p>
            <a:pPr marL="0" indent="0" algn="just" fontAlgn="base">
              <a:buNone/>
            </a:pPr>
            <a:r>
              <a:rPr lang="pt-BR" dirty="0" smtClean="0"/>
              <a:t>Este </a:t>
            </a:r>
            <a:r>
              <a:rPr lang="pt-BR" dirty="0"/>
              <a:t>é o preço de </a:t>
            </a:r>
            <a:r>
              <a:rPr lang="pt-BR" dirty="0" smtClean="0"/>
              <a:t>x</a:t>
            </a:r>
            <a:r>
              <a:rPr lang="pt-BR" dirty="0"/>
              <a:t> opções de recheio</a:t>
            </a:r>
            <a:r>
              <a:rPr lang="pt-BR" dirty="0" smtClean="0"/>
              <a:t>: x</a:t>
            </a:r>
            <a:r>
              <a:rPr lang="pt-BR" dirty="0"/>
              <a:t> opções de recheio </a:t>
            </a:r>
            <a:r>
              <a:rPr lang="pt-BR" dirty="0" smtClean="0"/>
              <a:t>* R$2,00 por </a:t>
            </a:r>
            <a:r>
              <a:rPr lang="pt-BR" dirty="0"/>
              <a:t>opção de recheio </a:t>
            </a:r>
            <a:r>
              <a:rPr lang="pt-BR" dirty="0" smtClean="0"/>
              <a:t>= x * 2 =&gt;  2x.</a:t>
            </a:r>
            <a:r>
              <a:rPr lang="pt-BR" dirty="0"/>
              <a:t> </a:t>
            </a:r>
            <a:r>
              <a:rPr lang="pt-BR" dirty="0" smtClean="0"/>
              <a:t>Logo</a:t>
            </a:r>
            <a:r>
              <a:rPr lang="pt-BR" dirty="0"/>
              <a:t>, esta é a equação do preço total </a:t>
            </a:r>
            <a:r>
              <a:rPr lang="pt-BR" dirty="0" smtClean="0"/>
              <a:t>y</a:t>
            </a:r>
            <a:r>
              <a:rPr lang="pt-BR" dirty="0"/>
              <a:t> de uma pizza brotinho</a:t>
            </a:r>
            <a:r>
              <a:rPr lang="pt-BR" dirty="0" smtClean="0"/>
              <a:t>: y </a:t>
            </a:r>
            <a:r>
              <a:rPr lang="pt-BR" dirty="0"/>
              <a:t>= </a:t>
            </a:r>
            <a:r>
              <a:rPr lang="pt-BR" dirty="0" smtClean="0"/>
              <a:t>6+2</a:t>
            </a:r>
            <a:r>
              <a:rPr lang="pt-BR" i="1" dirty="0" smtClean="0"/>
              <a:t>x.</a:t>
            </a:r>
          </a:p>
          <a:p>
            <a:pPr marL="0" indent="0" algn="just" fontAlgn="base">
              <a:buNone/>
            </a:pPr>
            <a:r>
              <a:rPr lang="pt-BR" dirty="0" smtClean="0"/>
              <a:t>Vamos </a:t>
            </a:r>
            <a:r>
              <a:rPr lang="pt-BR" dirty="0"/>
              <a:t>ver como isso é útil para uma pizza brotinho com </a:t>
            </a:r>
            <a:r>
              <a:rPr lang="pt-BR" dirty="0" smtClean="0"/>
              <a:t>3</a:t>
            </a:r>
            <a:r>
              <a:rPr lang="pt-BR" dirty="0"/>
              <a:t> opções de </a:t>
            </a:r>
            <a:r>
              <a:rPr lang="pt-BR" dirty="0" smtClean="0"/>
              <a:t>recheio: x = 3</a:t>
            </a:r>
            <a:r>
              <a:rPr lang="pt-BR" dirty="0"/>
              <a:t> porque há </a:t>
            </a:r>
            <a:r>
              <a:rPr lang="pt-BR" dirty="0" smtClean="0"/>
              <a:t>3 opções </a:t>
            </a:r>
            <a:r>
              <a:rPr lang="pt-BR" dirty="0"/>
              <a:t>de </a:t>
            </a:r>
            <a:r>
              <a:rPr lang="pt-BR" dirty="0" smtClean="0"/>
              <a:t>recheio. O </a:t>
            </a:r>
            <a:r>
              <a:rPr lang="pt-BR" dirty="0"/>
              <a:t>preço total é 6 + </a:t>
            </a:r>
            <a:r>
              <a:rPr lang="pt-BR" dirty="0" smtClean="0"/>
              <a:t>2 * 3 </a:t>
            </a:r>
            <a:r>
              <a:rPr lang="pt-BR" dirty="0"/>
              <a:t>= 6 + 6 </a:t>
            </a:r>
            <a:r>
              <a:rPr lang="pt-BR" dirty="0" smtClean="0"/>
              <a:t>= R$12,00.</a:t>
            </a:r>
          </a:p>
          <a:p>
            <a:pPr marL="0" indent="0" algn="just" fontAlgn="base">
              <a:buNone/>
            </a:pPr>
            <a:r>
              <a:rPr lang="pt-BR" b="1" dirty="0"/>
              <a:t>Use a equação para saber qual é o preço de uma pizza brotinho com </a:t>
            </a:r>
            <a:r>
              <a:rPr lang="pt-BR" b="1" dirty="0" smtClean="0"/>
              <a:t>100</a:t>
            </a:r>
            <a:r>
              <a:rPr lang="pt-BR" b="1" dirty="0"/>
              <a:t> opções de </a:t>
            </a:r>
            <a:r>
              <a:rPr lang="pt-BR" b="1" dirty="0" smtClean="0"/>
              <a:t>recheio. R$ ?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388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Representação Gráfica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Podemos criar pares ordenados a partir dos valores de </a:t>
            </a:r>
            <a:r>
              <a:rPr lang="pt-BR" dirty="0" smtClean="0"/>
              <a:t>x</a:t>
            </a:r>
            <a:r>
              <a:rPr lang="pt-BR" dirty="0"/>
              <a:t> e </a:t>
            </a:r>
            <a:r>
              <a:rPr lang="pt-BR" dirty="0" smtClean="0"/>
              <a:t>y</a:t>
            </a:r>
            <a:r>
              <a:rPr lang="pt-BR" dirty="0"/>
              <a:t>:</a:t>
            </a:r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466982"/>
              </p:ext>
            </p:extLst>
          </p:nvPr>
        </p:nvGraphicFramePr>
        <p:xfrm>
          <a:off x="1441939" y="2249000"/>
          <a:ext cx="7432431" cy="3847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1514"/>
                <a:gridCol w="2014933"/>
                <a:gridCol w="2195984"/>
              </a:tblGrid>
              <a:tr h="3827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Opções Recheio de Pizza (x)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Preço Total R$ (y)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Par Ordenado (</a:t>
                      </a:r>
                      <a:r>
                        <a:rPr lang="pt-BR" sz="2000" b="1" u="none" strike="noStrike" dirty="0" err="1">
                          <a:effectLst/>
                        </a:rPr>
                        <a:t>x,y</a:t>
                      </a:r>
                      <a:r>
                        <a:rPr lang="pt-BR" sz="2000" b="1" u="none" strike="noStrike" dirty="0">
                          <a:effectLst/>
                        </a:rPr>
                        <a:t>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928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6,00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 (0;6) 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928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8,00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 (1,8) 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928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                         10,00 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 (2,10) 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928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                         12,00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 (3,12) 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928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                         14,00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 (4,14)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57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Representação Gráfica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pt-BR" dirty="0"/>
              <a:t>Podemos usar esses pares ordenados para criar um gráfico: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Observe </a:t>
            </a:r>
            <a:r>
              <a:rPr lang="pt-BR" dirty="0"/>
              <a:t>como o gráfico ajuda a ver, facilmente, que o preço total da pizza brotinho aumenta à medida que acrescentamos mais opções de recheio.</a:t>
            </a:r>
            <a:endParaRPr lang="pt-BR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013144"/>
              </p:ext>
            </p:extLst>
          </p:nvPr>
        </p:nvGraphicFramePr>
        <p:xfrm>
          <a:off x="2450122" y="1978635"/>
          <a:ext cx="4572000" cy="3228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712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Conclusão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 fontAlgn="base">
              <a:buNone/>
            </a:pPr>
            <a:r>
              <a:rPr lang="pt-BR" dirty="0"/>
              <a:t>Representamos a situação em que uma pizzaria vende uma pizza brotinho por </a:t>
            </a:r>
            <a:r>
              <a:rPr lang="pt-BR" dirty="0" smtClean="0"/>
              <a:t>R$6,00</a:t>
            </a:r>
            <a:r>
              <a:rPr lang="pt-BR" dirty="0"/>
              <a:t> e cada opção de recheio custa </a:t>
            </a:r>
            <a:r>
              <a:rPr lang="pt-BR" dirty="0" smtClean="0"/>
              <a:t>R$2,00</a:t>
            </a:r>
            <a:r>
              <a:rPr lang="pt-BR" dirty="0"/>
              <a:t> por meio de uma tabela, de uma equação, e de um gráfico.</a:t>
            </a:r>
          </a:p>
          <a:p>
            <a:pPr marL="0" indent="0" fontAlgn="base">
              <a:buNone/>
            </a:pPr>
            <a:r>
              <a:rPr lang="pt-BR" dirty="0"/>
              <a:t>O que é realmente interessante é que usamos esses três métodos para representar a mesma relação. A tabela nos permitiu ver exatamente quanto uma pizza com diferentes números de opções de recheio custa, a equação mostrou uma maneira de descobrir o preço de uma pizza com qualquer número de opções de recheio, e o gráfico ajudou a visualizar a relação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3703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463</Words>
  <Application>Microsoft Office PowerPoint</Application>
  <PresentationFormat>Personalizar</PresentationFormat>
  <Paragraphs>115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SOLVER, Gráficos, Equações, Funções</vt:lpstr>
      <vt:lpstr>Interpretar a Direção de um Gráfico Linear que Representa uma Relação entre Duas Quantidades Reais</vt:lpstr>
      <vt:lpstr>Modelagem com Tabelas, Equações e Gráficos</vt:lpstr>
      <vt:lpstr>Representação Tabela</vt:lpstr>
      <vt:lpstr>Representação Tabela</vt:lpstr>
      <vt:lpstr>Representação com Equação</vt:lpstr>
      <vt:lpstr>Representação Gráfica</vt:lpstr>
      <vt:lpstr>Representação Gráfica</vt:lpstr>
      <vt:lpstr>Conclusão</vt:lpstr>
      <vt:lpstr>Exercício – Tabela, Função e Gráfico</vt:lpstr>
      <vt:lpstr>Exercício – Tabela, Função e Gráfico</vt:lpstr>
      <vt:lpstr>Exercício – Tabela, Função e Gráfico</vt:lpstr>
      <vt:lpstr>Três maneiras diferentes de comparação</vt:lpstr>
      <vt:lpstr>SOLVER, Gráficos, Equações, Funções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Numeração</dc:title>
  <dc:creator>Eduardo Tanajura</dc:creator>
  <cp:lastModifiedBy>Heleno Cardoso</cp:lastModifiedBy>
  <cp:revision>96</cp:revision>
  <dcterms:created xsi:type="dcterms:W3CDTF">2019-08-21T19:33:32Z</dcterms:created>
  <dcterms:modified xsi:type="dcterms:W3CDTF">2019-09-10T05:04:12Z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