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1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288" y="-3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31999-4E2A-41F1-BA38-EC99E0A0D0BD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3293-C6A5-487F-A022-A637122325D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Tabelas, Equações, Gráficos e SOLVER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Heleno Cardoso da Silva </a:t>
            </a:r>
            <a:r>
              <a:rPr lang="pt-BR" dirty="0" err="1" smtClean="0"/>
              <a:t>FIlho</a:t>
            </a:r>
            <a:endParaRPr lang="pt-BR" dirty="0"/>
          </a:p>
          <a:p>
            <a:r>
              <a:rPr lang="pt-BR" dirty="0"/>
              <a:t>Eng. Da Computação – </a:t>
            </a:r>
            <a:r>
              <a:rPr lang="pt-BR" dirty="0" err="1" smtClean="0"/>
              <a:t>Wyden</a:t>
            </a:r>
            <a:r>
              <a:rPr lang="pt-BR" dirty="0" smtClean="0"/>
              <a:t> Área 1 | </a:t>
            </a:r>
            <a:r>
              <a:rPr lang="pt-BR" dirty="0" err="1" smtClean="0"/>
              <a:t>UniRuy</a:t>
            </a:r>
            <a:endParaRPr lang="pt-BR" dirty="0"/>
          </a:p>
          <a:p>
            <a:r>
              <a:rPr lang="pt-BR" dirty="0" err="1" smtClean="0"/>
              <a:t>MSc</a:t>
            </a:r>
            <a:r>
              <a:rPr lang="pt-BR" dirty="0" smtClean="0"/>
              <a:t> Ciência da Computação </a:t>
            </a:r>
            <a:r>
              <a:rPr lang="pt-BR" dirty="0"/>
              <a:t>- </a:t>
            </a:r>
            <a:r>
              <a:rPr lang="pt-BR" dirty="0" smtClean="0"/>
              <a:t>UNIFACS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Exercício – Tabela, </a:t>
            </a:r>
            <a:r>
              <a:rPr lang="pt-BR" b="1" dirty="0" smtClean="0"/>
              <a:t>Equação e </a:t>
            </a:r>
            <a:r>
              <a:rPr lang="pt-BR" b="1" dirty="0" smtClean="0"/>
              <a:t>Gráfico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24000"/>
            <a:ext cx="10814538" cy="4652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dirty="0" smtClean="0"/>
              <a:t>Agora </a:t>
            </a:r>
            <a:r>
              <a:rPr lang="pt-BR" dirty="0"/>
              <a:t>vamos dar a você a oportunidade de criar uma tabela, uma equação e um gráfico para representar uma relação</a:t>
            </a:r>
            <a:r>
              <a:rPr lang="pt-BR" dirty="0" smtClean="0"/>
              <a:t>.</a:t>
            </a:r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r>
              <a:rPr lang="pt-BR" dirty="0"/>
              <a:t>Uma sorveteria vende </a:t>
            </a:r>
            <a:r>
              <a:rPr lang="pt-BR" dirty="0" smtClean="0"/>
              <a:t>2</a:t>
            </a:r>
            <a:r>
              <a:rPr lang="pt-BR" dirty="0"/>
              <a:t> bolas de sorvete </a:t>
            </a:r>
            <a:r>
              <a:rPr lang="pt-BR" dirty="0" smtClean="0"/>
              <a:t>por R$3,00. </a:t>
            </a:r>
            <a:r>
              <a:rPr lang="pt-BR" dirty="0"/>
              <a:t>Cada bola extra custa </a:t>
            </a:r>
            <a:r>
              <a:rPr lang="pt-BR" dirty="0" smtClean="0"/>
              <a:t>R$1,00.</a:t>
            </a:r>
            <a:endParaRPr lang="pt-BR" dirty="0"/>
          </a:p>
          <a:p>
            <a:pPr marL="0" indent="0" fontAlgn="base">
              <a:buNone/>
            </a:pPr>
            <a:endParaRPr lang="pt-BR" b="1" dirty="0" smtClean="0"/>
          </a:p>
          <a:p>
            <a:pPr marL="0" indent="0" fontAlgn="base">
              <a:buNone/>
            </a:pPr>
            <a:r>
              <a:rPr lang="pt-BR" b="1" dirty="0" smtClean="0"/>
              <a:t>Complete </a:t>
            </a:r>
            <a:r>
              <a:rPr lang="pt-BR" b="1" dirty="0"/>
              <a:t>a tabela para representar a relação.</a:t>
            </a:r>
            <a:endParaRPr lang="pt-BR" dirty="0"/>
          </a:p>
          <a:p>
            <a:pPr marL="0" indent="0" fontAlgn="base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401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Exercício – Tabela, </a:t>
            </a:r>
            <a:r>
              <a:rPr lang="pt-BR" b="1" dirty="0" smtClean="0"/>
              <a:t>Equação e </a:t>
            </a:r>
            <a:r>
              <a:rPr lang="pt-BR" b="1" dirty="0" smtClean="0"/>
              <a:t>Gráfico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24000"/>
            <a:ext cx="10814538" cy="4652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b="1" dirty="0" smtClean="0"/>
              <a:t>Complete </a:t>
            </a:r>
            <a:r>
              <a:rPr lang="pt-BR" b="1" dirty="0"/>
              <a:t>a tabela para representar a relação.</a:t>
            </a:r>
            <a:endParaRPr lang="pt-BR" dirty="0"/>
          </a:p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525165"/>
              </p:ext>
            </p:extLst>
          </p:nvPr>
        </p:nvGraphicFramePr>
        <p:xfrm>
          <a:off x="1398466" y="2159977"/>
          <a:ext cx="7194550" cy="37367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10085"/>
                <a:gridCol w="1954425"/>
                <a:gridCol w="2130040"/>
              </a:tblGrid>
              <a:tr h="548712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Bolas de Sorvete (x)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 dirty="0">
                          <a:effectLst/>
                        </a:rPr>
                        <a:t>Preço Total R$ (y)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 dirty="0">
                          <a:effectLst/>
                        </a:rPr>
                        <a:t>Par Ordenado (</a:t>
                      </a:r>
                      <a:r>
                        <a:rPr lang="pt-BR" sz="2000" b="1" u="none" strike="noStrike" dirty="0" err="1">
                          <a:effectLst/>
                        </a:rPr>
                        <a:t>x,y</a:t>
                      </a:r>
                      <a:r>
                        <a:rPr lang="pt-BR" sz="2000" b="1" u="none" strike="noStrike" dirty="0">
                          <a:effectLst/>
                        </a:rPr>
                        <a:t>)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99316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                           3,00 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 (2;3) 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48712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48712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4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48712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48712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6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914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Exercício – Tabela, </a:t>
            </a:r>
            <a:r>
              <a:rPr lang="pt-BR" b="1" dirty="0" smtClean="0"/>
              <a:t>Equação e </a:t>
            </a:r>
            <a:r>
              <a:rPr lang="pt-BR" b="1" dirty="0" smtClean="0"/>
              <a:t>Gráfico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24000"/>
            <a:ext cx="10814538" cy="4652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b="1" dirty="0" smtClean="0"/>
              <a:t>Escreva </a:t>
            </a:r>
            <a:r>
              <a:rPr lang="pt-BR" b="1" dirty="0"/>
              <a:t>uma equação para representar a relação.</a:t>
            </a:r>
            <a:r>
              <a:rPr lang="pt-BR" dirty="0"/>
              <a:t/>
            </a:r>
            <a:br>
              <a:rPr lang="pt-BR" dirty="0"/>
            </a:br>
            <a:endParaRPr lang="pt-BR" dirty="0" smtClean="0"/>
          </a:p>
          <a:p>
            <a:pPr marL="0" indent="0" fontAlgn="base">
              <a:buNone/>
            </a:pPr>
            <a:r>
              <a:rPr lang="pt-BR" i="1" dirty="0" smtClean="0"/>
              <a:t>Lembre </a:t>
            </a:r>
            <a:r>
              <a:rPr lang="pt-BR" i="1" dirty="0"/>
              <a:t>de usar </a:t>
            </a:r>
            <a:r>
              <a:rPr lang="pt-BR" b="1" i="1" dirty="0" smtClean="0"/>
              <a:t>x</a:t>
            </a:r>
            <a:r>
              <a:rPr lang="pt-BR" i="1" dirty="0"/>
              <a:t> para bolas de sorvete, e </a:t>
            </a:r>
            <a:r>
              <a:rPr lang="pt-BR" b="1" i="1" dirty="0" smtClean="0"/>
              <a:t>y</a:t>
            </a:r>
            <a:r>
              <a:rPr lang="pt-BR" i="1" dirty="0"/>
              <a:t> para o preço total.</a:t>
            </a:r>
            <a:endParaRPr lang="pt-BR" dirty="0"/>
          </a:p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r>
              <a:rPr lang="pt-BR" b="1" dirty="0"/>
              <a:t>Plote os pontos da tabela no gráfico para representar a relação</a:t>
            </a:r>
            <a:r>
              <a:rPr lang="pt-BR" b="1" dirty="0" smtClean="0"/>
              <a:t>.</a:t>
            </a:r>
          </a:p>
          <a:p>
            <a:pPr marL="0" indent="0" fontAlgn="base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i="1" dirty="0"/>
              <a:t>Não se esqueça de plotar os pontos exatos na tabela acima!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2596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t-BR" b="1" dirty="0"/>
              <a:t>Três maneiras diferentes de comparação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24000"/>
            <a:ext cx="10814538" cy="4652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dirty="0" smtClean="0"/>
              <a:t>Aprendemos </a:t>
            </a:r>
            <a:r>
              <a:rPr lang="pt-BR" dirty="0"/>
              <a:t>que as três maneiras diferentes de representar uma relação são com uma tabela, uma equação ou um gráfico.</a:t>
            </a:r>
          </a:p>
          <a:p>
            <a:pPr marL="0" indent="0" fontAlgn="base">
              <a:buNone/>
            </a:pPr>
            <a:endParaRPr lang="pt-BR" b="1" dirty="0" smtClean="0"/>
          </a:p>
          <a:p>
            <a:pPr marL="0" indent="0" fontAlgn="base">
              <a:buNone/>
            </a:pPr>
            <a:r>
              <a:rPr lang="pt-BR" b="1" dirty="0" smtClean="0"/>
              <a:t>Quais </a:t>
            </a:r>
            <a:r>
              <a:rPr lang="pt-BR" b="1" dirty="0"/>
              <a:t>você acha que são as vantagens e desvantagens de cada representação?</a:t>
            </a:r>
            <a:endParaRPr lang="pt-BR" dirty="0"/>
          </a:p>
          <a:p>
            <a:pPr marL="0" indent="0" fontAlgn="base">
              <a:buNone/>
            </a:pPr>
            <a:endParaRPr lang="pt-BR" b="1" dirty="0" smtClean="0"/>
          </a:p>
          <a:p>
            <a:pPr marL="0" indent="0" fontAlgn="base">
              <a:buNone/>
            </a:pPr>
            <a:r>
              <a:rPr lang="pt-BR" b="1" dirty="0" smtClean="0"/>
              <a:t>Por </a:t>
            </a:r>
            <a:r>
              <a:rPr lang="pt-BR" b="1" dirty="0"/>
              <a:t>exemplo, por que alguém usaria um gráfico em vez de uma tabela? Por que alguém usaria uma equação em vez de um gráfico?</a:t>
            </a:r>
            <a:endParaRPr lang="pt-BR" dirty="0"/>
          </a:p>
          <a:p>
            <a:pPr marL="0" indent="0" fontAlgn="base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39404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t-BR" b="1" dirty="0" smtClean="0">
                <a:solidFill>
                  <a:srgbClr val="FF0000"/>
                </a:solidFill>
              </a:rPr>
              <a:t>SOLVER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24000"/>
            <a:ext cx="10814538" cy="4652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dirty="0"/>
              <a:t>O Solver é uma ferramenta poderosa do Excel que permite fazer vários tipos de simulações na sua planilha, </a:t>
            </a:r>
            <a:r>
              <a:rPr lang="pt-BR" dirty="0" smtClean="0"/>
              <a:t>sendo </a:t>
            </a:r>
            <a:r>
              <a:rPr lang="pt-BR" dirty="0"/>
              <a:t>utilizado principalmente para análise de sensibilidade com mais de uma variável e com restrições de parâmetros</a:t>
            </a:r>
            <a:r>
              <a:rPr lang="pt-BR" dirty="0" smtClean="0"/>
              <a:t>. Auxilia </a:t>
            </a:r>
            <a:r>
              <a:rPr lang="pt-BR" dirty="0"/>
              <a:t>a resolver problemas complexos</a:t>
            </a:r>
            <a:r>
              <a:rPr lang="pt-BR" dirty="0" smtClean="0"/>
              <a:t>.</a:t>
            </a:r>
          </a:p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r>
              <a:rPr lang="pt-BR" dirty="0" smtClean="0"/>
              <a:t>Para ativar: No EXCEL=&gt;Menu(Arquivos-&gt;Opções-&gt;Suplementos) em Gerenciar Suplementos do Excel, habilite a opção SOLVER.</a:t>
            </a:r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r>
              <a:rPr lang="pt-BR" b="1" dirty="0"/>
              <a:t>Passos:</a:t>
            </a:r>
            <a:r>
              <a:rPr lang="pt-BR" dirty="0"/>
              <a:t> Definir objetivo, </a:t>
            </a:r>
            <a:r>
              <a:rPr lang="pt-BR" dirty="0" smtClean="0"/>
              <a:t>o </a:t>
            </a:r>
            <a:r>
              <a:rPr lang="pt-BR" dirty="0"/>
              <a:t>valor que queremos </a:t>
            </a:r>
            <a:r>
              <a:rPr lang="pt-BR" dirty="0" smtClean="0"/>
              <a:t>analisar, </a:t>
            </a:r>
            <a:r>
              <a:rPr lang="pt-BR" dirty="0"/>
              <a:t>as </a:t>
            </a:r>
            <a:r>
              <a:rPr lang="pt-BR" dirty="0" smtClean="0"/>
              <a:t>células </a:t>
            </a:r>
            <a:r>
              <a:rPr lang="pt-BR" dirty="0"/>
              <a:t>variáveis(o range) e as restrições</a:t>
            </a:r>
            <a:r>
              <a:rPr lang="pt-BR" dirty="0" smtClean="0"/>
              <a:t>. Clicar </a:t>
            </a:r>
            <a:r>
              <a:rPr lang="pt-BR" dirty="0"/>
              <a:t>em resolver.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05693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t-BR" b="1" dirty="0" smtClean="0">
                <a:solidFill>
                  <a:srgbClr val="FF0000"/>
                </a:solidFill>
              </a:rPr>
              <a:t>SOLVER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24000"/>
            <a:ext cx="10814538" cy="4652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dirty="0" smtClean="0"/>
              <a:t>Questões </a:t>
            </a:r>
            <a:r>
              <a:rPr lang="pt-BR" dirty="0"/>
              <a:t>Operacionais: Problemas de Álgebra </a:t>
            </a:r>
            <a:r>
              <a:rPr lang="pt-BR" dirty="0" smtClean="0"/>
              <a:t>Linear</a:t>
            </a:r>
          </a:p>
          <a:p>
            <a:pPr marL="0" indent="0" fontAlgn="base">
              <a:buNone/>
            </a:pPr>
            <a:r>
              <a:rPr lang="pt-BR" dirty="0" smtClean="0"/>
              <a:t>Restrições: LHC </a:t>
            </a:r>
            <a:r>
              <a:rPr lang="pt-BR" smtClean="0"/>
              <a:t>(Funções/Variáveis); </a:t>
            </a:r>
            <a:r>
              <a:rPr lang="pt-BR" dirty="0" smtClean="0"/>
              <a:t>RHC </a:t>
            </a:r>
            <a:r>
              <a:rPr lang="pt-BR" smtClean="0"/>
              <a:t>(Constantes).</a:t>
            </a:r>
            <a:endParaRPr lang="pt-BR" dirty="0" smtClean="0"/>
          </a:p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r>
              <a:rPr lang="pt-BR" dirty="0" smtClean="0"/>
              <a:t>Soluções do Tipo:</a:t>
            </a:r>
          </a:p>
          <a:p>
            <a:pPr marL="0" indent="0" fontAlgn="base">
              <a:buNone/>
            </a:pPr>
            <a:endParaRPr lang="pt-BR" dirty="0" smtClean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pt-BR" dirty="0" smtClean="0"/>
              <a:t>Maximizar Lucro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pt-BR" dirty="0"/>
              <a:t>Minimizar </a:t>
            </a:r>
            <a:r>
              <a:rPr lang="pt-BR" dirty="0" smtClean="0"/>
              <a:t>Custos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pt-BR" dirty="0"/>
              <a:t>Encontrar Ponto de Equilíbrio de um Produto na Produção: </a:t>
            </a:r>
            <a:r>
              <a:rPr lang="pt-BR" dirty="0" smtClean="0"/>
              <a:t>Receita=Custo; Custo </a:t>
            </a:r>
            <a:r>
              <a:rPr lang="pt-BR" dirty="0"/>
              <a:t>Fixo; Custo Variado (Produção)</a:t>
            </a:r>
          </a:p>
          <a:p>
            <a:pPr marL="0" indent="0" fontAlgn="base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22498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t-BR" b="1" dirty="0" smtClean="0">
                <a:solidFill>
                  <a:srgbClr val="FF0000"/>
                </a:solidFill>
              </a:rPr>
              <a:t>SOLVER - EXEMPLO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24000"/>
            <a:ext cx="10814538" cy="4652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b="1" dirty="0"/>
              <a:t>Objetivo:</a:t>
            </a:r>
            <a:r>
              <a:rPr lang="pt-BR" dirty="0"/>
              <a:t> Facilitar o troco do cliente.</a:t>
            </a:r>
            <a:endParaRPr lang="pt-BR" dirty="0" smtClean="0"/>
          </a:p>
          <a:p>
            <a:pPr marL="0" indent="0" fontAlgn="base">
              <a:buNone/>
            </a:pPr>
            <a:r>
              <a:rPr lang="pt-BR" b="1" dirty="0" smtClean="0"/>
              <a:t>Problema</a:t>
            </a:r>
            <a:r>
              <a:rPr lang="pt-BR" b="1" dirty="0"/>
              <a:t>:</a:t>
            </a:r>
            <a:r>
              <a:rPr lang="pt-BR" dirty="0"/>
              <a:t> Qual a quantidade mínima de notas para determinar uma quantidade de dinheiro?</a:t>
            </a:r>
            <a:endParaRPr lang="pt-BR" dirty="0" smtClean="0"/>
          </a:p>
          <a:p>
            <a:pPr marL="0" indent="0" fontAlgn="base">
              <a:buNone/>
            </a:pPr>
            <a:r>
              <a:rPr lang="pt-BR" b="1" dirty="0" smtClean="0"/>
              <a:t>Testar Valores</a:t>
            </a:r>
            <a:r>
              <a:rPr lang="pt-BR" dirty="0" smtClean="0"/>
              <a:t>: 51; 73; 95.</a:t>
            </a:r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endParaRPr lang="pt-BR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211940"/>
              </p:ext>
            </p:extLst>
          </p:nvPr>
        </p:nvGraphicFramePr>
        <p:xfrm>
          <a:off x="4747846" y="3294185"/>
          <a:ext cx="4212493" cy="26061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2609"/>
                <a:gridCol w="1430460"/>
                <a:gridCol w="1409424"/>
              </a:tblGrid>
              <a:tr h="3786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Notas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Qtd Notas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Valor R$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5962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5962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5962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5962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5962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1761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5962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Total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0,00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228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t-BR" b="1" dirty="0" smtClean="0">
                <a:solidFill>
                  <a:srgbClr val="FF0000"/>
                </a:solidFill>
              </a:rPr>
              <a:t>SOLVER - EXEMPLO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24001"/>
            <a:ext cx="10814538" cy="4652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b="1" dirty="0"/>
              <a:t>Objetivo:</a:t>
            </a:r>
            <a:r>
              <a:rPr lang="pt-BR" dirty="0"/>
              <a:t> </a:t>
            </a:r>
            <a:r>
              <a:rPr lang="pt-BR" dirty="0" smtClean="0"/>
              <a:t>Minimizar </a:t>
            </a:r>
            <a:r>
              <a:rPr lang="pt-BR" dirty="0"/>
              <a:t>o custo.</a:t>
            </a:r>
            <a:endParaRPr lang="pt-BR" dirty="0" smtClean="0"/>
          </a:p>
          <a:p>
            <a:pPr marL="0" indent="0" fontAlgn="base">
              <a:buNone/>
            </a:pPr>
            <a:r>
              <a:rPr lang="pt-BR" b="1" dirty="0" smtClean="0"/>
              <a:t>Problema</a:t>
            </a:r>
            <a:r>
              <a:rPr lang="pt-BR" b="1" dirty="0"/>
              <a:t>:</a:t>
            </a:r>
            <a:r>
              <a:rPr lang="pt-BR" dirty="0"/>
              <a:t> Como minimizar o custo de </a:t>
            </a:r>
            <a:r>
              <a:rPr lang="pt-BR" dirty="0" smtClean="0"/>
              <a:t>produção</a:t>
            </a:r>
            <a:r>
              <a:rPr lang="pt-BR" dirty="0"/>
              <a:t>, da produção de 100kg de ração?</a:t>
            </a:r>
            <a:endParaRPr lang="pt-BR" dirty="0" smtClean="0"/>
          </a:p>
          <a:p>
            <a:pPr marL="0" indent="0" fontAlgn="base">
              <a:buNone/>
            </a:pPr>
            <a:r>
              <a:rPr lang="pt-BR" b="1" dirty="0" smtClean="0"/>
              <a:t>Custo de Produção</a:t>
            </a:r>
            <a:r>
              <a:rPr lang="pt-BR" dirty="0"/>
              <a:t>: R$320,00. </a:t>
            </a:r>
            <a:r>
              <a:rPr lang="pt-BR" dirty="0" smtClean="0"/>
              <a:t>Resposta: Minimizou </a:t>
            </a:r>
            <a:r>
              <a:rPr lang="pt-BR" dirty="0"/>
              <a:t>o </a:t>
            </a:r>
            <a:r>
              <a:rPr lang="pt-BR" dirty="0" smtClean="0"/>
              <a:t>custo p/: R$309,00  </a:t>
            </a:r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endParaRPr lang="pt-BR" dirty="0" smtClean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32260"/>
              </p:ext>
            </p:extLst>
          </p:nvPr>
        </p:nvGraphicFramePr>
        <p:xfrm>
          <a:off x="2732942" y="3434374"/>
          <a:ext cx="6411059" cy="3153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2895"/>
                <a:gridCol w="1180642"/>
                <a:gridCol w="1163280"/>
                <a:gridCol w="833394"/>
                <a:gridCol w="833394"/>
                <a:gridCol w="1267454"/>
              </a:tblGrid>
              <a:tr h="3424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Ingredientes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Qtd Kg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Preço Kg (R$)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Qtd Min</a:t>
                      </a:r>
                      <a:endParaRPr lang="pt-B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Qtd Max</a:t>
                      </a:r>
                      <a:endParaRPr lang="pt-B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Valor Custo R$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9035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Farelo de Trigo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25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                 2,00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616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Cevada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                 3,30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82,50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616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Milho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                 5,00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125,00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616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Arroz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                 2,50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62,50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616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Total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               12,80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118,00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               320,00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6163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9035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Custo de Produção R$: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    320,00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minimizar o custo: R$309,00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699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Tabelas, Equações, Gráficos e SOLVER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Heleno Cardoso da Silva </a:t>
            </a:r>
            <a:r>
              <a:rPr lang="pt-BR" dirty="0" err="1" smtClean="0"/>
              <a:t>FIlho</a:t>
            </a:r>
            <a:endParaRPr lang="pt-BR" dirty="0"/>
          </a:p>
          <a:p>
            <a:r>
              <a:rPr lang="pt-BR" dirty="0"/>
              <a:t>Eng. Da Computação – </a:t>
            </a:r>
            <a:r>
              <a:rPr lang="pt-BR" dirty="0" err="1" smtClean="0"/>
              <a:t>Wyden</a:t>
            </a:r>
            <a:r>
              <a:rPr lang="pt-BR" dirty="0" smtClean="0"/>
              <a:t> Área 1 | </a:t>
            </a:r>
            <a:r>
              <a:rPr lang="pt-BR" dirty="0" err="1" smtClean="0"/>
              <a:t>UniRuy</a:t>
            </a:r>
            <a:endParaRPr lang="pt-BR" dirty="0"/>
          </a:p>
          <a:p>
            <a:r>
              <a:rPr lang="pt-BR" dirty="0" err="1" smtClean="0"/>
              <a:t>MSc</a:t>
            </a:r>
            <a:r>
              <a:rPr lang="pt-BR" dirty="0" smtClean="0"/>
              <a:t> Ciência da Computação </a:t>
            </a:r>
            <a:r>
              <a:rPr lang="pt-BR" dirty="0"/>
              <a:t>- </a:t>
            </a:r>
            <a:r>
              <a:rPr lang="pt-BR" dirty="0" smtClean="0"/>
              <a:t>UNIFACS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171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Interpretar a Direção de um Gráfico Linear que Representa uma Relação entre Duas Quantidades Reais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09" y="2362201"/>
            <a:ext cx="4529138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614" y="2332892"/>
            <a:ext cx="4426549" cy="3157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com Tabelas, Equações e Gráficos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dirty="0"/>
              <a:t>Matemática tem tudo a ver com relações. Por exemplo, como podemos descrever a relação entre a altura e o peso de uma pessoa? Ou, como podemos descrever a relação entre quanto dinheiro você ganha e quantas horas trabalha?</a:t>
            </a:r>
          </a:p>
          <a:p>
            <a:pPr marL="0" indent="0" fontAlgn="base">
              <a:buNone/>
            </a:pPr>
            <a:r>
              <a:rPr lang="pt-BR" b="1" dirty="0"/>
              <a:t>As três maneiras diferentes de representar uma relação na matemática são: uma tabela, uma equação ou um </a:t>
            </a:r>
            <a:r>
              <a:rPr lang="pt-BR" b="1" dirty="0" smtClean="0"/>
              <a:t>gráfico.</a:t>
            </a:r>
            <a:r>
              <a:rPr lang="pt-BR" dirty="0"/>
              <a:t> </a:t>
            </a:r>
            <a:endParaRPr lang="pt-BR" dirty="0" smtClean="0"/>
          </a:p>
          <a:p>
            <a:pPr marL="0" indent="0" fontAlgn="base">
              <a:buNone/>
            </a:pPr>
            <a:r>
              <a:rPr lang="pt-BR" dirty="0" smtClean="0"/>
              <a:t>Representaremos </a:t>
            </a:r>
            <a:r>
              <a:rPr lang="pt-BR" dirty="0"/>
              <a:t>a mesma relação com uma tabela, </a:t>
            </a:r>
            <a:r>
              <a:rPr lang="pt-BR" dirty="0" smtClean="0"/>
              <a:t>uma </a:t>
            </a:r>
            <a:r>
              <a:rPr lang="pt-BR" dirty="0"/>
              <a:t>equação e um gráfico </a:t>
            </a:r>
            <a:r>
              <a:rPr lang="pt-BR" dirty="0" smtClean="0"/>
              <a:t>para </a:t>
            </a:r>
            <a:r>
              <a:rPr lang="pt-BR" dirty="0"/>
              <a:t>ver como isso funciona.</a:t>
            </a:r>
          </a:p>
          <a:p>
            <a:pPr fontAlgn="base"/>
            <a:r>
              <a:rPr lang="pt-BR" b="1" dirty="0"/>
              <a:t>Relação de exemplo:</a:t>
            </a:r>
            <a:r>
              <a:rPr lang="pt-BR" dirty="0"/>
              <a:t> uma pizzaria vende uma pizza brotinho por </a:t>
            </a:r>
            <a:r>
              <a:rPr lang="pt-BR" dirty="0" smtClean="0"/>
              <a:t>R$6,00. </a:t>
            </a:r>
            <a:r>
              <a:rPr lang="pt-BR" dirty="0"/>
              <a:t>Cada opção de recheio custa </a:t>
            </a:r>
            <a:r>
              <a:rPr lang="pt-BR" dirty="0" smtClean="0"/>
              <a:t>R$2,00.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134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Representação Tabela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dirty="0" smtClean="0"/>
              <a:t>Sabemos </a:t>
            </a:r>
            <a:r>
              <a:rPr lang="pt-BR" dirty="0"/>
              <a:t>que o preço de uma pizza com </a:t>
            </a:r>
            <a:r>
              <a:rPr lang="pt-BR" dirty="0" smtClean="0"/>
              <a:t>0</a:t>
            </a:r>
            <a:r>
              <a:rPr lang="pt-BR" dirty="0"/>
              <a:t> opção de recheio é </a:t>
            </a:r>
            <a:r>
              <a:rPr lang="pt-BR" dirty="0" smtClean="0"/>
              <a:t>R$6,00, </a:t>
            </a:r>
            <a:r>
              <a:rPr lang="pt-BR" dirty="0"/>
              <a:t>e o preço de uma pizza com </a:t>
            </a:r>
            <a:r>
              <a:rPr lang="pt-BR" dirty="0" smtClean="0"/>
              <a:t>1</a:t>
            </a:r>
            <a:r>
              <a:rPr lang="pt-BR" dirty="0"/>
              <a:t> opção de recheio é </a:t>
            </a:r>
            <a:r>
              <a:rPr lang="pt-BR" dirty="0" smtClean="0"/>
              <a:t>R$2,00</a:t>
            </a:r>
            <a:r>
              <a:rPr lang="pt-BR" dirty="0"/>
              <a:t> a mais, ou seja, </a:t>
            </a:r>
            <a:r>
              <a:rPr lang="pt-BR" dirty="0" smtClean="0"/>
              <a:t>R$8,00, </a:t>
            </a:r>
            <a:r>
              <a:rPr lang="pt-BR" dirty="0"/>
              <a:t>e assim por diante. Veja uma tabela que mostra isso</a:t>
            </a:r>
            <a:r>
              <a:rPr lang="pt-BR" dirty="0" smtClean="0"/>
              <a:t>:</a:t>
            </a:r>
            <a:endParaRPr lang="pt-BR" dirty="0"/>
          </a:p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110292"/>
              </p:ext>
            </p:extLst>
          </p:nvPr>
        </p:nvGraphicFramePr>
        <p:xfrm>
          <a:off x="2663581" y="3268907"/>
          <a:ext cx="5284666" cy="28812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5282"/>
                <a:gridCol w="2039384"/>
              </a:tblGrid>
              <a:tr h="283636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 dirty="0">
                          <a:effectLst/>
                        </a:rPr>
                        <a:t>Opções Recheio de Pizza (x)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 dirty="0">
                          <a:effectLst/>
                        </a:rPr>
                        <a:t>Preço Total R$ (y)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133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                           6,00 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133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                           8,00 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133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                         10,00 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133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                         12,00 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133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4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                         14,00 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07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Representação Tabela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pt-BR" dirty="0"/>
              <a:t>É claro, esta tabela mostra apenas o preço total de algumas das combinações possíveis de recheio. Por exemplo, nada impede que tenhamos </a:t>
            </a:r>
            <a:r>
              <a:rPr lang="pt-BR" dirty="0" smtClean="0"/>
              <a:t>7</a:t>
            </a:r>
            <a:r>
              <a:rPr lang="pt-BR" dirty="0"/>
              <a:t> opções de recheio na pizza</a:t>
            </a:r>
            <a:r>
              <a:rPr lang="pt-BR" dirty="0" smtClean="0"/>
              <a:t>.</a:t>
            </a:r>
            <a:endParaRPr lang="pt-BR" dirty="0"/>
          </a:p>
          <a:p>
            <a:pPr marL="0" indent="0" algn="just" fontAlgn="base">
              <a:buNone/>
            </a:pPr>
            <a:r>
              <a:rPr lang="pt-BR" dirty="0"/>
              <a:t>Vamos ver como esta tabela é útil para uma pizza </a:t>
            </a:r>
            <a:r>
              <a:rPr lang="pt-BR" dirty="0" smtClean="0"/>
              <a:t>brotinho com</a:t>
            </a:r>
            <a:r>
              <a:rPr lang="pt-BR" dirty="0"/>
              <a:t> </a:t>
            </a:r>
            <a:r>
              <a:rPr lang="pt-BR" dirty="0" smtClean="0"/>
              <a:t>4</a:t>
            </a:r>
            <a:r>
              <a:rPr lang="pt-BR" dirty="0"/>
              <a:t> opções de recheio</a:t>
            </a:r>
            <a:r>
              <a:rPr lang="pt-BR" dirty="0" smtClean="0"/>
              <a:t>. Veja </a:t>
            </a:r>
            <a:r>
              <a:rPr lang="pt-BR" dirty="0"/>
              <a:t>o preço apenas da </a:t>
            </a:r>
            <a:r>
              <a:rPr lang="pt-BR" dirty="0" smtClean="0"/>
              <a:t>pizza: R$6,00</a:t>
            </a:r>
            <a:endParaRPr lang="pt-BR" dirty="0"/>
          </a:p>
          <a:p>
            <a:pPr marL="0" indent="0" algn="just" fontAlgn="base">
              <a:buNone/>
            </a:pPr>
            <a:r>
              <a:rPr lang="pt-BR" dirty="0" smtClean="0"/>
              <a:t>Veja o preço das 4</a:t>
            </a:r>
            <a:r>
              <a:rPr lang="pt-BR" dirty="0"/>
              <a:t> opções de recheio</a:t>
            </a:r>
            <a:r>
              <a:rPr lang="pt-BR" dirty="0" smtClean="0"/>
              <a:t>: 4</a:t>
            </a:r>
            <a:r>
              <a:rPr lang="pt-BR" dirty="0"/>
              <a:t> opções de recheio </a:t>
            </a:r>
            <a:r>
              <a:rPr lang="pt-BR" dirty="0" smtClean="0"/>
              <a:t>* R$2,00</a:t>
            </a:r>
            <a:r>
              <a:rPr lang="pt-BR" dirty="0"/>
              <a:t> por opção de recheio </a:t>
            </a:r>
            <a:r>
              <a:rPr lang="pt-BR" dirty="0" smtClean="0"/>
              <a:t>= R$8,00. Isso </a:t>
            </a:r>
            <a:r>
              <a:rPr lang="pt-BR" dirty="0"/>
              <a:t>resulta no preço total </a:t>
            </a:r>
            <a:r>
              <a:rPr lang="pt-BR" dirty="0" smtClean="0"/>
              <a:t>de R$14,00.</a:t>
            </a:r>
            <a:endParaRPr lang="pt-BR" dirty="0"/>
          </a:p>
          <a:p>
            <a:pPr marL="0" indent="0" algn="just" fontAlgn="base">
              <a:buNone/>
            </a:pPr>
            <a:endParaRPr lang="pt-BR" b="1" dirty="0" smtClean="0"/>
          </a:p>
          <a:p>
            <a:pPr marL="0" indent="0" algn="just" fontAlgn="base">
              <a:buNone/>
            </a:pPr>
            <a:r>
              <a:rPr lang="pt-BR" b="1" dirty="0" smtClean="0"/>
              <a:t>Quanto </a:t>
            </a:r>
            <a:r>
              <a:rPr lang="pt-BR" b="1" dirty="0"/>
              <a:t>custaria uma pizza brotinho com </a:t>
            </a:r>
            <a:r>
              <a:rPr lang="pt-BR" b="1" dirty="0" smtClean="0"/>
              <a:t>5</a:t>
            </a:r>
            <a:r>
              <a:rPr lang="pt-BR" b="1" dirty="0"/>
              <a:t> opções de recheio?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67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Representação com Equação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24000"/>
            <a:ext cx="10814538" cy="4652963"/>
          </a:xfrm>
        </p:spPr>
        <p:txBody>
          <a:bodyPr>
            <a:normAutofit lnSpcReduction="10000"/>
          </a:bodyPr>
          <a:lstStyle/>
          <a:p>
            <a:pPr marL="0" indent="0" algn="just" fontAlgn="base">
              <a:buNone/>
            </a:pPr>
            <a:r>
              <a:rPr lang="pt-BR" dirty="0"/>
              <a:t>Vamos escrever uma equação para o preço total </a:t>
            </a:r>
            <a:r>
              <a:rPr lang="pt-BR" dirty="0" smtClean="0"/>
              <a:t>y</a:t>
            </a:r>
            <a:r>
              <a:rPr lang="pt-BR" dirty="0"/>
              <a:t> de uma pizza com </a:t>
            </a:r>
            <a:r>
              <a:rPr lang="pt-BR" dirty="0" smtClean="0"/>
              <a:t>x</a:t>
            </a:r>
            <a:r>
              <a:rPr lang="pt-BR" dirty="0"/>
              <a:t> opções de recheio.</a:t>
            </a:r>
          </a:p>
          <a:p>
            <a:pPr marL="0" indent="0" algn="just" fontAlgn="base">
              <a:buNone/>
            </a:pPr>
            <a:r>
              <a:rPr lang="pt-BR" dirty="0" smtClean="0"/>
              <a:t>Veja </a:t>
            </a:r>
            <a:r>
              <a:rPr lang="pt-BR" dirty="0"/>
              <a:t>o preço apenas da pizza</a:t>
            </a:r>
            <a:r>
              <a:rPr lang="pt-BR" dirty="0" smtClean="0"/>
              <a:t>: R$6,00. </a:t>
            </a:r>
          </a:p>
          <a:p>
            <a:pPr marL="0" indent="0" algn="just" fontAlgn="base">
              <a:buNone/>
            </a:pPr>
            <a:r>
              <a:rPr lang="pt-BR" dirty="0" smtClean="0"/>
              <a:t>Este </a:t>
            </a:r>
            <a:r>
              <a:rPr lang="pt-BR" dirty="0"/>
              <a:t>é o preço de </a:t>
            </a:r>
            <a:r>
              <a:rPr lang="pt-BR" dirty="0" smtClean="0"/>
              <a:t>x</a:t>
            </a:r>
            <a:r>
              <a:rPr lang="pt-BR" dirty="0"/>
              <a:t> opções de recheio</a:t>
            </a:r>
            <a:r>
              <a:rPr lang="pt-BR" dirty="0" smtClean="0"/>
              <a:t>: x</a:t>
            </a:r>
            <a:r>
              <a:rPr lang="pt-BR" dirty="0"/>
              <a:t> opções de recheio </a:t>
            </a:r>
            <a:r>
              <a:rPr lang="pt-BR" dirty="0" smtClean="0"/>
              <a:t>* R$2,00 por </a:t>
            </a:r>
            <a:r>
              <a:rPr lang="pt-BR" dirty="0"/>
              <a:t>opção de recheio </a:t>
            </a:r>
            <a:r>
              <a:rPr lang="pt-BR" dirty="0" smtClean="0"/>
              <a:t>= x * 2 =&gt;  2x.</a:t>
            </a:r>
            <a:r>
              <a:rPr lang="pt-BR" dirty="0"/>
              <a:t> </a:t>
            </a:r>
            <a:r>
              <a:rPr lang="pt-BR" dirty="0" smtClean="0"/>
              <a:t>Logo</a:t>
            </a:r>
            <a:r>
              <a:rPr lang="pt-BR" dirty="0"/>
              <a:t>, esta é a equação do preço total </a:t>
            </a:r>
            <a:r>
              <a:rPr lang="pt-BR" dirty="0" smtClean="0"/>
              <a:t>y</a:t>
            </a:r>
            <a:r>
              <a:rPr lang="pt-BR" dirty="0"/>
              <a:t> de uma pizza brotinho</a:t>
            </a:r>
            <a:r>
              <a:rPr lang="pt-BR" dirty="0" smtClean="0"/>
              <a:t>: y </a:t>
            </a:r>
            <a:r>
              <a:rPr lang="pt-BR" dirty="0"/>
              <a:t>= </a:t>
            </a:r>
            <a:r>
              <a:rPr lang="pt-BR" dirty="0" smtClean="0"/>
              <a:t>6+2</a:t>
            </a:r>
            <a:r>
              <a:rPr lang="pt-BR" i="1" dirty="0" smtClean="0"/>
              <a:t>x.</a:t>
            </a:r>
          </a:p>
          <a:p>
            <a:pPr marL="0" indent="0" algn="just" fontAlgn="base">
              <a:buNone/>
            </a:pPr>
            <a:r>
              <a:rPr lang="pt-BR" dirty="0" smtClean="0"/>
              <a:t>Vamos </a:t>
            </a:r>
            <a:r>
              <a:rPr lang="pt-BR" dirty="0"/>
              <a:t>ver como isso é útil para uma pizza brotinho com </a:t>
            </a:r>
            <a:r>
              <a:rPr lang="pt-BR" dirty="0" smtClean="0"/>
              <a:t>3</a:t>
            </a:r>
            <a:r>
              <a:rPr lang="pt-BR" dirty="0"/>
              <a:t> opções de </a:t>
            </a:r>
            <a:r>
              <a:rPr lang="pt-BR" dirty="0" smtClean="0"/>
              <a:t>recheio: x = 3</a:t>
            </a:r>
            <a:r>
              <a:rPr lang="pt-BR" dirty="0"/>
              <a:t> porque há </a:t>
            </a:r>
            <a:r>
              <a:rPr lang="pt-BR" dirty="0" smtClean="0"/>
              <a:t>3 opções </a:t>
            </a:r>
            <a:r>
              <a:rPr lang="pt-BR" dirty="0"/>
              <a:t>de </a:t>
            </a:r>
            <a:r>
              <a:rPr lang="pt-BR" dirty="0" smtClean="0"/>
              <a:t>recheio. O </a:t>
            </a:r>
            <a:r>
              <a:rPr lang="pt-BR" dirty="0"/>
              <a:t>preço total é 6 + </a:t>
            </a:r>
            <a:r>
              <a:rPr lang="pt-BR" dirty="0" smtClean="0"/>
              <a:t>2 * 3 </a:t>
            </a:r>
            <a:r>
              <a:rPr lang="pt-BR" dirty="0"/>
              <a:t>= 6 + 6 </a:t>
            </a:r>
            <a:r>
              <a:rPr lang="pt-BR" dirty="0" smtClean="0"/>
              <a:t>= R$12,00.</a:t>
            </a:r>
          </a:p>
          <a:p>
            <a:pPr marL="0" indent="0" algn="just" fontAlgn="base">
              <a:buNone/>
            </a:pPr>
            <a:r>
              <a:rPr lang="pt-BR" b="1" dirty="0"/>
              <a:t>Use a equação para saber qual é o preço de uma pizza brotinho com </a:t>
            </a:r>
            <a:r>
              <a:rPr lang="pt-BR" b="1" dirty="0" smtClean="0"/>
              <a:t>100</a:t>
            </a:r>
            <a:r>
              <a:rPr lang="pt-BR" b="1" dirty="0"/>
              <a:t> opções de </a:t>
            </a:r>
            <a:r>
              <a:rPr lang="pt-BR" b="1" dirty="0" smtClean="0"/>
              <a:t>recheio. R$ ?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388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Representação Gráfica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24000"/>
            <a:ext cx="10814538" cy="4652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Podemos criar pares ordenados a partir dos valores de </a:t>
            </a:r>
            <a:r>
              <a:rPr lang="pt-BR" dirty="0" smtClean="0"/>
              <a:t>x</a:t>
            </a:r>
            <a:r>
              <a:rPr lang="pt-BR" dirty="0"/>
              <a:t> e </a:t>
            </a:r>
            <a:r>
              <a:rPr lang="pt-BR" dirty="0" smtClean="0"/>
              <a:t>y</a:t>
            </a:r>
            <a:r>
              <a:rPr lang="pt-BR" dirty="0"/>
              <a:t>:</a:t>
            </a:r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466982"/>
              </p:ext>
            </p:extLst>
          </p:nvPr>
        </p:nvGraphicFramePr>
        <p:xfrm>
          <a:off x="1441939" y="2249000"/>
          <a:ext cx="7432431" cy="3847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21514"/>
                <a:gridCol w="2014933"/>
                <a:gridCol w="2195984"/>
              </a:tblGrid>
              <a:tr h="382786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Opções Recheio de Pizza (x)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Preço Total R$ (y)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Par Ordenado (</a:t>
                      </a:r>
                      <a:r>
                        <a:rPr lang="pt-BR" sz="2000" b="1" u="none" strike="noStrike" dirty="0" err="1">
                          <a:effectLst/>
                        </a:rPr>
                        <a:t>x,y</a:t>
                      </a:r>
                      <a:r>
                        <a:rPr lang="pt-BR" sz="2000" b="1" u="none" strike="noStrike" dirty="0">
                          <a:effectLst/>
                        </a:rPr>
                        <a:t>)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928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6,00 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 (0;6) 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928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8,00 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 (1,8) 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928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                         10,00 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 (2,10) 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928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                         12,00 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 (3,12) 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928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4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                         14,00 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 (4,14) 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579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Representação Gráfica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24000"/>
            <a:ext cx="10814538" cy="4652963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pt-BR" dirty="0"/>
              <a:t>Podemos usar esses pares ordenados para criar um gráfico: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Observe </a:t>
            </a:r>
            <a:r>
              <a:rPr lang="pt-BR" dirty="0"/>
              <a:t>como o gráfico ajuda a ver, facilmente, que o preço total da pizza brotinho aumenta à medida que acrescentamos mais opções de recheio.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023" y="1922586"/>
            <a:ext cx="2293408" cy="329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127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Conclusão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24000"/>
            <a:ext cx="10814538" cy="4652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 fontAlgn="base">
              <a:buNone/>
            </a:pPr>
            <a:r>
              <a:rPr lang="pt-BR" dirty="0"/>
              <a:t>Representamos a situação em que uma pizzaria vende uma pizza brotinho por </a:t>
            </a:r>
            <a:r>
              <a:rPr lang="pt-BR" dirty="0" smtClean="0"/>
              <a:t>R$6,00</a:t>
            </a:r>
            <a:r>
              <a:rPr lang="pt-BR" dirty="0"/>
              <a:t> e cada opção de recheio custa </a:t>
            </a:r>
            <a:r>
              <a:rPr lang="pt-BR" dirty="0" smtClean="0"/>
              <a:t>R$2,00</a:t>
            </a:r>
            <a:r>
              <a:rPr lang="pt-BR" dirty="0"/>
              <a:t> por meio de uma tabela, de uma equação, e de um gráfico.</a:t>
            </a:r>
          </a:p>
          <a:p>
            <a:pPr marL="0" indent="0" fontAlgn="base">
              <a:buNone/>
            </a:pPr>
            <a:r>
              <a:rPr lang="pt-BR" dirty="0"/>
              <a:t>O que é realmente interessante é que usamos esses três métodos para representar a mesma relação. A tabela nos permitiu ver exatamente quanto uma pizza com diferentes números de opções de recheio custa, a equação mostrou uma maneira de descobrir o preço de uma pizza com qualquer número de opções de recheio, e o gráfico ajudou a visualizar a relação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37033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679</Words>
  <Application>Microsoft Office PowerPoint</Application>
  <PresentationFormat>Personalizar</PresentationFormat>
  <Paragraphs>200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Tabelas, Equações, Gráficos e SOLVER</vt:lpstr>
      <vt:lpstr>Interpretar a Direção de um Gráfico Linear que Representa uma Relação entre Duas Quantidades Reais</vt:lpstr>
      <vt:lpstr>Modelagem com Tabelas, Equações e Gráficos</vt:lpstr>
      <vt:lpstr>Representação Tabela</vt:lpstr>
      <vt:lpstr>Representação Tabela</vt:lpstr>
      <vt:lpstr>Representação com Equação</vt:lpstr>
      <vt:lpstr>Representação Gráfica</vt:lpstr>
      <vt:lpstr>Representação Gráfica</vt:lpstr>
      <vt:lpstr>Conclusão</vt:lpstr>
      <vt:lpstr>Exercício – Tabela, Equação e Gráfico</vt:lpstr>
      <vt:lpstr>Exercício – Tabela, Equação e Gráfico</vt:lpstr>
      <vt:lpstr>Exercício – Tabela, Equação e Gráfico</vt:lpstr>
      <vt:lpstr>Três maneiras diferentes de comparação</vt:lpstr>
      <vt:lpstr>SOLVER</vt:lpstr>
      <vt:lpstr>SOLVER</vt:lpstr>
      <vt:lpstr>SOLVER - EXEMPLO</vt:lpstr>
      <vt:lpstr>SOLVER - EXEMPLO</vt:lpstr>
      <vt:lpstr>Tabelas, Equações, Gráficos e SOLVER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Numeração</dc:title>
  <dc:creator>Eduardo Tanajura</dc:creator>
  <cp:lastModifiedBy>Heleno Cardoso</cp:lastModifiedBy>
  <cp:revision>109</cp:revision>
  <dcterms:created xsi:type="dcterms:W3CDTF">2019-08-21T19:33:32Z</dcterms:created>
  <dcterms:modified xsi:type="dcterms:W3CDTF">2019-09-17T19:16:33Z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