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78" r:id="rId4"/>
    <p:sldId id="289" r:id="rId5"/>
    <p:sldId id="292" r:id="rId6"/>
    <p:sldId id="288" r:id="rId7"/>
    <p:sldId id="297" r:id="rId8"/>
    <p:sldId id="287" r:id="rId9"/>
    <p:sldId id="291" r:id="rId10"/>
    <p:sldId id="290" r:id="rId11"/>
    <p:sldId id="280" r:id="rId12"/>
    <p:sldId id="293" r:id="rId13"/>
    <p:sldId id="299" r:id="rId14"/>
    <p:sldId id="298" r:id="rId15"/>
    <p:sldId id="300" r:id="rId16"/>
    <p:sldId id="301" r:id="rId17"/>
    <p:sldId id="302" r:id="rId18"/>
    <p:sldId id="304" r:id="rId19"/>
    <p:sldId id="306" r:id="rId20"/>
    <p:sldId id="305" r:id="rId21"/>
    <p:sldId id="307" r:id="rId22"/>
    <p:sldId id="308" r:id="rId23"/>
    <p:sldId id="309" r:id="rId24"/>
    <p:sldId id="296" r:id="rId25"/>
    <p:sldId id="303" r:id="rId26"/>
    <p:sldId id="276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88" y="2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5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31999-4E2A-41F1-BA38-EC99E0A0D0B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3293-C6A5-487F-A022-A637122325D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omazrossito.com.br/select-transact-sq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vmedia.com.br/guias/linguagem-sql-dml/11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19138" cy="2387600"/>
          </a:xfrm>
        </p:spPr>
        <p:txBody>
          <a:bodyPr>
            <a:normAutofit/>
          </a:bodyPr>
          <a:lstStyle/>
          <a:p>
            <a:r>
              <a:rPr lang="pt-BR" dirty="0" smtClean="0"/>
              <a:t>DDL, DML, DCL e TCL </a:t>
            </a:r>
            <a:r>
              <a:rPr lang="pt-BR" dirty="0" err="1" smtClean="0"/>
              <a:t>Database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Heleno Cardoso da Silva </a:t>
            </a:r>
            <a:r>
              <a:rPr lang="pt-BR" dirty="0" err="1" smtClean="0"/>
              <a:t>FIlho</a:t>
            </a:r>
            <a:endParaRPr lang="pt-BR" dirty="0"/>
          </a:p>
          <a:p>
            <a:r>
              <a:rPr lang="pt-BR" dirty="0" smtClean="0"/>
              <a:t>Engenharia Produção </a:t>
            </a:r>
            <a:r>
              <a:rPr lang="pt-BR" dirty="0"/>
              <a:t>– </a:t>
            </a:r>
            <a:r>
              <a:rPr lang="pt-BR" dirty="0" err="1" smtClean="0"/>
              <a:t>Wyden</a:t>
            </a:r>
            <a:r>
              <a:rPr lang="pt-BR" dirty="0" smtClean="0"/>
              <a:t> Área 1 | </a:t>
            </a:r>
            <a:r>
              <a:rPr lang="pt-BR" dirty="0" err="1" smtClean="0"/>
              <a:t>UniRuy</a:t>
            </a:r>
            <a:endParaRPr lang="pt-BR" dirty="0"/>
          </a:p>
          <a:p>
            <a:r>
              <a:rPr lang="pt-BR" dirty="0" err="1" smtClean="0"/>
              <a:t>MSc</a:t>
            </a:r>
            <a:r>
              <a:rPr lang="pt-BR" dirty="0" smtClean="0"/>
              <a:t> Ciência da Computação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7 - DDL </a:t>
            </a:r>
            <a:r>
              <a:rPr lang="pt-BR" b="1" dirty="0" err="1">
                <a:solidFill>
                  <a:srgbClr val="FF0000"/>
                </a:solidFill>
              </a:rPr>
              <a:t>Database</a:t>
            </a:r>
            <a:r>
              <a:rPr lang="pt-BR" b="1" dirty="0">
                <a:solidFill>
                  <a:srgbClr val="FF0000"/>
                </a:solidFill>
              </a:rPr>
              <a:t> – </a:t>
            </a:r>
            <a:r>
              <a:rPr lang="pt-BR" b="1" dirty="0" err="1" smtClean="0">
                <a:solidFill>
                  <a:srgbClr val="FF0000"/>
                </a:solidFill>
              </a:rPr>
              <a:t>Foreign</a:t>
            </a:r>
            <a:r>
              <a:rPr lang="pt-BR" b="1" dirty="0" smtClean="0">
                <a:solidFill>
                  <a:srgbClr val="FF0000"/>
                </a:solidFill>
              </a:rPr>
              <a:t> Key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Chave Estrangeira (</a:t>
            </a:r>
            <a:r>
              <a:rPr lang="pt-BR" b="1" dirty="0" err="1" smtClean="0"/>
              <a:t>Foreign</a:t>
            </a:r>
            <a:r>
              <a:rPr lang="pt-BR" b="1" dirty="0" smtClean="0"/>
              <a:t> Key – FK)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A chave estrangeira, ela não diz respeito, especificamente, a uma tabela, mas sim a um relacionamento entre tabelas. De forma sucinta, a FK é uma referência, em uma tabela, a uma chave primária de outra tabela. Como exemplo duas tabelas: </a:t>
            </a:r>
            <a:r>
              <a:rPr lang="pt-BR" b="1" dirty="0" smtClean="0"/>
              <a:t>Pessoa </a:t>
            </a:r>
            <a:r>
              <a:rPr lang="pt-BR" dirty="0" smtClean="0"/>
              <a:t>e </a:t>
            </a:r>
            <a:r>
              <a:rPr lang="pt-BR" b="1" dirty="0" smtClean="0"/>
              <a:t>Carro</a:t>
            </a:r>
            <a:r>
              <a:rPr lang="pt-BR" dirty="0" smtClean="0"/>
              <a:t>. Para montarmos um relacionamento entre elas, na tabela </a:t>
            </a:r>
            <a:r>
              <a:rPr lang="pt-BR" b="1" dirty="0" smtClean="0"/>
              <a:t>Carro</a:t>
            </a:r>
            <a:r>
              <a:rPr lang="pt-BR" dirty="0" smtClean="0"/>
              <a:t>, o campo </a:t>
            </a:r>
            <a:r>
              <a:rPr lang="pt-BR" b="1" dirty="0" err="1" smtClean="0"/>
              <a:t>ID_Pessoa</a:t>
            </a:r>
            <a:r>
              <a:rPr lang="pt-BR" dirty="0" smtClean="0"/>
              <a:t> fazendo referência à chave primária da tabela </a:t>
            </a:r>
            <a:r>
              <a:rPr lang="pt-BR" b="1" dirty="0" smtClean="0"/>
              <a:t>Pessoa</a:t>
            </a:r>
            <a:r>
              <a:rPr lang="pt-BR" dirty="0" smtClean="0"/>
              <a:t>. A </a:t>
            </a:r>
            <a:r>
              <a:rPr lang="pt-BR" dirty="0"/>
              <a:t>chave </a:t>
            </a:r>
            <a:r>
              <a:rPr lang="pt-BR" dirty="0" smtClean="0"/>
              <a:t>estrangeira: Pode </a:t>
            </a:r>
            <a:r>
              <a:rPr lang="pt-BR" dirty="0"/>
              <a:t>ser nula </a:t>
            </a:r>
            <a:r>
              <a:rPr lang="pt-BR" dirty="0" smtClean="0"/>
              <a:t>(</a:t>
            </a:r>
            <a:r>
              <a:rPr lang="pt-BR" i="1" dirty="0" smtClean="0"/>
              <a:t>NULL</a:t>
            </a:r>
            <a:r>
              <a:rPr lang="pt-BR" dirty="0" smtClean="0"/>
              <a:t>); E é </a:t>
            </a:r>
            <a:r>
              <a:rPr lang="pt-BR" dirty="0"/>
              <a:t>possível ter mais de uma (ou nenhuma) em uma tabela.</a:t>
            </a:r>
          </a:p>
          <a:p>
            <a:pPr marL="0" indent="0" algn="just">
              <a:buNone/>
            </a:pPr>
            <a:endParaRPr lang="pt-BR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Exercício – DDL </a:t>
            </a:r>
            <a:r>
              <a:rPr lang="pt-BR" b="1" dirty="0" err="1" smtClean="0">
                <a:solidFill>
                  <a:srgbClr val="FF0000"/>
                </a:solidFill>
              </a:rPr>
              <a:t>Database</a:t>
            </a:r>
            <a:r>
              <a:rPr lang="pt-BR" b="1" dirty="0" smtClean="0">
                <a:solidFill>
                  <a:srgbClr val="FF0000"/>
                </a:solidFill>
              </a:rPr>
              <a:t> (</a:t>
            </a:r>
            <a:r>
              <a:rPr lang="pt-BR" b="1" dirty="0" smtClean="0">
                <a:solidFill>
                  <a:srgbClr val="FF0000"/>
                </a:solidFill>
              </a:rPr>
              <a:t>Prática)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115" y="1524000"/>
            <a:ext cx="11151870" cy="5116195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dirty="0" smtClean="0"/>
              <a:t>Crie </a:t>
            </a:r>
            <a:r>
              <a:rPr lang="pt-BR" dirty="0"/>
              <a:t>um banco de dados no MS Access, para registrar os atendimentos de crianças recém-nascidas. O objetivo é acompanhar a evolução do peso dos recém-nascidos nos 6 primeiros meses de vida. </a:t>
            </a:r>
            <a:endParaRPr lang="pt-BR" dirty="0" smtClean="0"/>
          </a:p>
          <a:p>
            <a:pPr marL="0" indent="0" fontAlgn="base">
              <a:buNone/>
            </a:pPr>
            <a:r>
              <a:rPr lang="pt-BR" dirty="0" smtClean="0"/>
              <a:t>1</a:t>
            </a:r>
            <a:r>
              <a:rPr lang="pt-BR" dirty="0"/>
              <a:t>. Crie uma tabela para cadastrar os dados das </a:t>
            </a:r>
            <a:r>
              <a:rPr lang="pt-BR" dirty="0" smtClean="0"/>
              <a:t>Crianças</a:t>
            </a:r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5" y="3645535"/>
            <a:ext cx="5565775" cy="297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Exercício – DDL </a:t>
            </a:r>
            <a:r>
              <a:rPr lang="pt-BR" b="1" dirty="0" err="1" smtClean="0">
                <a:solidFill>
                  <a:srgbClr val="FF0000"/>
                </a:solidFill>
              </a:rPr>
              <a:t>Database</a:t>
            </a:r>
            <a:r>
              <a:rPr lang="pt-BR" b="1" dirty="0" smtClean="0">
                <a:solidFill>
                  <a:srgbClr val="FF0000"/>
                </a:solidFill>
              </a:rPr>
              <a:t> (</a:t>
            </a:r>
            <a:r>
              <a:rPr lang="pt-BR" b="1" dirty="0" smtClean="0">
                <a:solidFill>
                  <a:srgbClr val="FF0000"/>
                </a:solidFill>
              </a:rPr>
              <a:t>Prática)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 fontScale="85000" lnSpcReduction="20000"/>
          </a:bodyPr>
          <a:lstStyle/>
          <a:p>
            <a:pPr marL="0" indent="0" algn="just" fontAlgn="base">
              <a:buNone/>
            </a:pPr>
            <a:r>
              <a:rPr lang="pt-BR" dirty="0" smtClean="0"/>
              <a:t>1</a:t>
            </a:r>
            <a:r>
              <a:rPr lang="pt-BR" dirty="0"/>
              <a:t>. </a:t>
            </a:r>
            <a:r>
              <a:rPr lang="pt-BR" dirty="0" smtClean="0"/>
              <a:t>Crie tabela </a:t>
            </a:r>
            <a:r>
              <a:rPr lang="pt-BR" dirty="0"/>
              <a:t>para registrar </a:t>
            </a:r>
            <a:r>
              <a:rPr lang="pt-BR" dirty="0" smtClean="0"/>
              <a:t>os </a:t>
            </a:r>
            <a:r>
              <a:rPr lang="pt-BR" dirty="0"/>
              <a:t>atendimentos realizados para determinada Criança.</a:t>
            </a: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dirty="0" smtClean="0"/>
              <a:t>2</a:t>
            </a:r>
            <a:r>
              <a:rPr lang="pt-BR" dirty="0"/>
              <a:t>. </a:t>
            </a:r>
            <a:r>
              <a:rPr lang="pt-BR" dirty="0" smtClean="0"/>
              <a:t>Crie </a:t>
            </a:r>
            <a:r>
              <a:rPr lang="pt-BR" dirty="0"/>
              <a:t>um formulário para alimentar os dados das tabelas. </a:t>
            </a: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algn="just" fontAlgn="base">
              <a:buNone/>
            </a:pPr>
            <a:r>
              <a:rPr lang="pt-BR" dirty="0" smtClean="0"/>
              <a:t>3</a:t>
            </a:r>
            <a:r>
              <a:rPr lang="pt-BR" dirty="0"/>
              <a:t>. Personalize os formulários</a:t>
            </a:r>
            <a:r>
              <a:rPr lang="pt-BR" dirty="0" smtClean="0"/>
              <a:t>: Faça alterações, </a:t>
            </a:r>
            <a:r>
              <a:rPr lang="pt-BR" dirty="0"/>
              <a:t>alterando a disposição dos </a:t>
            </a:r>
            <a:r>
              <a:rPr lang="pt-BR" dirty="0" smtClean="0"/>
              <a:t>campos. </a:t>
            </a:r>
          </a:p>
          <a:p>
            <a:pPr marL="0" indent="0" fontAlgn="base">
              <a:buNone/>
            </a:pPr>
            <a:endParaRPr lang="pt-BR" dirty="0" smtClean="0"/>
          </a:p>
          <a:p>
            <a:pPr marL="0" indent="0" algn="just" fontAlgn="base">
              <a:buNone/>
            </a:pPr>
            <a:r>
              <a:rPr lang="pt-BR" dirty="0" smtClean="0"/>
              <a:t>4</a:t>
            </a:r>
            <a:r>
              <a:rPr lang="pt-BR" dirty="0"/>
              <a:t>. Simule os </a:t>
            </a:r>
            <a:r>
              <a:rPr lang="pt-BR" dirty="0" smtClean="0"/>
              <a:t>dados: </a:t>
            </a:r>
            <a:r>
              <a:rPr lang="pt-BR" dirty="0"/>
              <a:t>Preencha os formulários </a:t>
            </a:r>
            <a:r>
              <a:rPr lang="pt-BR" dirty="0" smtClean="0"/>
              <a:t>de </a:t>
            </a:r>
            <a:r>
              <a:rPr lang="pt-BR" dirty="0"/>
              <a:t>cadastro de Crianças e </a:t>
            </a:r>
            <a:r>
              <a:rPr lang="pt-BR" dirty="0" smtClean="0"/>
              <a:t>Atendimentos.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86" y="1920385"/>
            <a:ext cx="7392906" cy="214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8 - DML </a:t>
            </a:r>
            <a:r>
              <a:rPr lang="pt-BR" b="1" dirty="0" err="1" smtClean="0">
                <a:solidFill>
                  <a:srgbClr val="FF0000"/>
                </a:solidFill>
              </a:rPr>
              <a:t>Database</a:t>
            </a:r>
            <a:r>
              <a:rPr lang="pt-BR" b="1" dirty="0" smtClean="0">
                <a:solidFill>
                  <a:srgbClr val="FF0000"/>
                </a:solidFill>
              </a:rPr>
              <a:t> (SQL)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12277"/>
            <a:ext cx="10814538" cy="4652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/>
              <a:t>DML (Linguagem de Manipulação de Dados) –</a:t>
            </a:r>
            <a:r>
              <a:rPr lang="pt-BR" dirty="0"/>
              <a:t> É um conjunto de instruções usada nas consultas e modificações dos dados armazenados nas tabelas do banco de dados.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/>
              <a:t>Alguns Exemplos:</a:t>
            </a:r>
          </a:p>
          <a:p>
            <a:r>
              <a:rPr lang="pt-BR" b="1" dirty="0">
                <a:hlinkClick r:id="rId2"/>
              </a:rPr>
              <a:t>SELECT </a:t>
            </a:r>
            <a:r>
              <a:rPr lang="pt-BR" b="1" dirty="0"/>
              <a:t>-&gt; Recupera linhas do banco de dados e permite a seleção de uma ou várias linhas ou colunas de uma ou várias tabelas </a:t>
            </a:r>
            <a:endParaRPr lang="pt-BR" dirty="0"/>
          </a:p>
          <a:p>
            <a:r>
              <a:rPr lang="pt-BR" b="1" dirty="0"/>
              <a:t>INSERT -&gt; Instrução utilizada para inserir dados a uma ou mais tabelas no banco de dados </a:t>
            </a:r>
            <a:endParaRPr lang="pt-BR" dirty="0"/>
          </a:p>
          <a:p>
            <a:r>
              <a:rPr lang="pt-BR" b="1" dirty="0"/>
              <a:t>UPDATE -&gt; Instrução utilizada para atualizar dados de uma ou mais tabelas no banco de dados</a:t>
            </a:r>
            <a:endParaRPr lang="pt-BR" dirty="0"/>
          </a:p>
          <a:p>
            <a:r>
              <a:rPr lang="pt-BR" b="1" dirty="0"/>
              <a:t>DELETE -&gt; Instrução utilizada para excluir dados de uma ou mais tabelas no banco de dados</a:t>
            </a:r>
            <a:endParaRPr lang="pt-BR" dirty="0"/>
          </a:p>
          <a:p>
            <a:r>
              <a:rPr lang="pt-BR" b="1" dirty="0"/>
              <a:t>MERGE -&gt; Realiza operações de inserção, atualização ou exclusão em uma tabela de destino com base nos resultados da junção com a tabela de origem</a:t>
            </a:r>
            <a:endParaRPr lang="pt-BR" dirty="0"/>
          </a:p>
          <a:p>
            <a:r>
              <a:rPr lang="pt-BR" b="1" dirty="0"/>
              <a:t>BULK INSET -&gt; Importa um arquivo de dados em uma tabela ou exibição do banco de dados em um formato especificado pelo 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721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8 - DCL </a:t>
            </a:r>
            <a:r>
              <a:rPr lang="pt-BR" b="1" dirty="0" err="1" smtClean="0">
                <a:solidFill>
                  <a:srgbClr val="FF0000"/>
                </a:solidFill>
              </a:rPr>
              <a:t>Database</a:t>
            </a:r>
            <a:r>
              <a:rPr lang="pt-BR" b="1" dirty="0" smtClean="0">
                <a:solidFill>
                  <a:srgbClr val="FF0000"/>
                </a:solidFill>
              </a:rPr>
              <a:t> (SQL)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12277"/>
            <a:ext cx="10814538" cy="4652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/>
              <a:t>DCL (Linguagem de Controle de Dados) –</a:t>
            </a:r>
            <a:r>
              <a:rPr lang="pt-BR" dirty="0"/>
              <a:t> São usados para controle de acesso e gerenciamento de permissões para usuários em no banco de dados. Com eles, pode facilmente permitir ou negar algumas ações para usuários nas tabelas ou registros (segurança de nível de linha).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/>
              <a:t>Alguns Exemplos:</a:t>
            </a:r>
          </a:p>
          <a:p>
            <a:r>
              <a:rPr lang="pt-BR" b="1" dirty="0"/>
              <a:t>GRANT -&gt; Atribui privilégios de acesso do usuário a objetos do banco de dados.</a:t>
            </a:r>
            <a:endParaRPr lang="pt-BR" dirty="0"/>
          </a:p>
          <a:p>
            <a:r>
              <a:rPr lang="pt-BR" b="1" dirty="0"/>
              <a:t>REVOKE -&gt; Remove os privilégios de acesso aos objetos obtidos com o comando GRANT.</a:t>
            </a:r>
            <a:endParaRPr lang="pt-BR" dirty="0"/>
          </a:p>
          <a:p>
            <a:r>
              <a:rPr lang="pt-BR" b="1" dirty="0"/>
              <a:t>DENY -&gt; O comando é usado para impedir explicitamente que um usuário receba uma permissão específica</a:t>
            </a:r>
            <a:r>
              <a:rPr lang="pt-BR" b="1" dirty="0" smtClean="0"/>
              <a:t>.</a:t>
            </a:r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412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8 - TCL </a:t>
            </a:r>
            <a:r>
              <a:rPr lang="pt-BR" b="1" dirty="0" err="1" smtClean="0">
                <a:solidFill>
                  <a:srgbClr val="FF0000"/>
                </a:solidFill>
              </a:rPr>
              <a:t>Database</a:t>
            </a:r>
            <a:r>
              <a:rPr lang="pt-BR" b="1" dirty="0" smtClean="0">
                <a:solidFill>
                  <a:srgbClr val="FF0000"/>
                </a:solidFill>
              </a:rPr>
              <a:t> (SQL)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12277"/>
            <a:ext cx="10814538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/>
              <a:t>TCL (Linguagem de Controle de Transações) –</a:t>
            </a:r>
            <a:r>
              <a:rPr lang="pt-BR" dirty="0"/>
              <a:t> São usados ​​para gerenciar as mudanças feitas por instruções DML . Ele permite que as declarações a serem agrupadas em transações lógicas.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Alguns Exemplos:</a:t>
            </a:r>
          </a:p>
          <a:p>
            <a:r>
              <a:rPr lang="pt-BR" b="1" dirty="0"/>
              <a:t>COMMIT -&gt; É usado para salvar permanentemente qualquer transação no banco de dados.</a:t>
            </a:r>
            <a:endParaRPr lang="pt-BR" dirty="0"/>
          </a:p>
          <a:p>
            <a:r>
              <a:rPr lang="pt-BR" b="1" dirty="0"/>
              <a:t>ROLLBACK -&gt; Este comando restaura o banco de dados para o último estado </a:t>
            </a:r>
            <a:r>
              <a:rPr lang="pt-BR" b="1" dirty="0" err="1"/>
              <a:t>commited</a:t>
            </a:r>
            <a:r>
              <a:rPr lang="pt-BR" b="1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8231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8 - Cardinalidade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12277"/>
            <a:ext cx="10814538" cy="50409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Em </a:t>
            </a:r>
            <a:r>
              <a:rPr lang="pt-BR" dirty="0"/>
              <a:t>modelagem de </a:t>
            </a:r>
            <a:r>
              <a:rPr lang="pt-BR" b="1" dirty="0"/>
              <a:t>dados</a:t>
            </a:r>
            <a:r>
              <a:rPr lang="pt-BR" dirty="0"/>
              <a:t> a </a:t>
            </a:r>
            <a:r>
              <a:rPr lang="pt-BR" b="1" dirty="0"/>
              <a:t>cardinalidade</a:t>
            </a:r>
            <a:r>
              <a:rPr lang="pt-BR" dirty="0"/>
              <a:t> é um dos princípios fundamentais sobre relacionamento de um </a:t>
            </a:r>
            <a:r>
              <a:rPr lang="pt-BR" b="1" dirty="0" smtClean="0"/>
              <a:t>BDR</a:t>
            </a:r>
            <a:r>
              <a:rPr lang="pt-BR" dirty="0" smtClean="0"/>
              <a:t>. </a:t>
            </a:r>
            <a:r>
              <a:rPr lang="pt-BR" dirty="0"/>
              <a:t>Nela são definidos o graus de relação entre duas entidades ou tabelas. No modelo relacional, podemos ter os seguintes níveis de relacionamento: 1:N, N:N, </a:t>
            </a:r>
            <a:r>
              <a:rPr lang="pt-BR" dirty="0" smtClean="0"/>
              <a:t>1:1.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342" y="3036277"/>
            <a:ext cx="6833089" cy="345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27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8 - Normalização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12277"/>
            <a:ext cx="10814538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As regras de normalização são projetadas para prevenir anomalias e inconsistência de dados. </a:t>
            </a:r>
            <a:r>
              <a:rPr lang="pt-BR" dirty="0" smtClean="0"/>
              <a:t>São 5 </a:t>
            </a:r>
            <a:r>
              <a:rPr lang="pt-BR" dirty="0"/>
              <a:t>formas normais que podem ser aplicadas na estrutura de um banco de dados a fim de reduzir, principalmente, redundância nos dados e prover uma melhor estrutura para recuperação das informações em um banco de dados relacional.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As </a:t>
            </a:r>
            <a:r>
              <a:rPr lang="pt-BR" dirty="0"/>
              <a:t>formas normais definidas na teoria de banco de dados relacional representam diretrizes para projeto de como as informações ficarão organizadas no banco</a:t>
            </a:r>
            <a:r>
              <a:rPr lang="pt-BR" dirty="0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77272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8 - Normalização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12277"/>
            <a:ext cx="10814538" cy="5122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A primeira forma normal</a:t>
            </a: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Na </a:t>
            </a:r>
            <a:r>
              <a:rPr lang="pt-BR" dirty="0"/>
              <a:t>primeira forma normal, todas as ocorrências de um tipo de registro devem conter os mesmos números de </a:t>
            </a:r>
            <a:r>
              <a:rPr lang="pt-BR" dirty="0" smtClean="0"/>
              <a:t>campos, exclui </a:t>
            </a:r>
            <a:r>
              <a:rPr lang="pt-BR" dirty="0"/>
              <a:t>variáveis repetindo campos e grupos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384" y="3058256"/>
            <a:ext cx="7920770" cy="33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201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8 - Normalização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12277"/>
            <a:ext cx="10814538" cy="5169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A </a:t>
            </a:r>
            <a:r>
              <a:rPr lang="pt-BR" b="1" dirty="0"/>
              <a:t>segunda forma </a:t>
            </a:r>
            <a:r>
              <a:rPr lang="pt-BR" b="1" dirty="0" smtClean="0"/>
              <a:t>normal</a:t>
            </a:r>
          </a:p>
          <a:p>
            <a:pPr marL="0" indent="0" algn="just">
              <a:buNone/>
            </a:pPr>
            <a:r>
              <a:rPr lang="pt-BR" dirty="0" smtClean="0"/>
              <a:t>quando </a:t>
            </a:r>
            <a:r>
              <a:rPr lang="pt-BR" dirty="0"/>
              <a:t>estiver na primeira forma normal e todos os atributos que não participam da chave primária são dependentes </a:t>
            </a:r>
            <a:r>
              <a:rPr lang="pt-BR" dirty="0" smtClean="0"/>
              <a:t>desta. Desta </a:t>
            </a:r>
            <a:r>
              <a:rPr lang="pt-BR" dirty="0"/>
              <a:t>maneira, na segunda forma normal evita inconsistências devido a duplicidades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97" y="3220182"/>
            <a:ext cx="5835895" cy="32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1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Diferentes tipos: Categorias de instruções (</a:t>
            </a:r>
            <a:r>
              <a:rPr lang="pt-BR" dirty="0" err="1"/>
              <a:t>Transact</a:t>
            </a:r>
            <a:r>
              <a:rPr lang="pt-BR" dirty="0"/>
              <a:t>-SQL)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12277"/>
            <a:ext cx="10814538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sz="4800" dirty="0">
                <a:solidFill>
                  <a:srgbClr val="FF0000"/>
                </a:solidFill>
              </a:rPr>
              <a:t>Data </a:t>
            </a:r>
            <a:r>
              <a:rPr lang="pt-BR" sz="4800" dirty="0" err="1">
                <a:solidFill>
                  <a:srgbClr val="FF0000"/>
                </a:solidFill>
              </a:rPr>
              <a:t>Manipulation</a:t>
            </a:r>
            <a:r>
              <a:rPr lang="pt-BR" sz="4800" dirty="0">
                <a:solidFill>
                  <a:srgbClr val="FF0000"/>
                </a:solidFill>
              </a:rPr>
              <a:t> </a:t>
            </a:r>
            <a:r>
              <a:rPr lang="pt-BR" sz="4800" dirty="0" err="1">
                <a:solidFill>
                  <a:srgbClr val="FF0000"/>
                </a:solidFill>
              </a:rPr>
              <a:t>Language</a:t>
            </a:r>
            <a:r>
              <a:rPr lang="pt-BR" sz="4800" dirty="0">
                <a:solidFill>
                  <a:srgbClr val="FF0000"/>
                </a:solidFill>
              </a:rPr>
              <a:t> (DML)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4800" dirty="0">
                <a:solidFill>
                  <a:srgbClr val="FF0000"/>
                </a:solidFill>
              </a:rPr>
              <a:t>Data </a:t>
            </a:r>
            <a:r>
              <a:rPr lang="pt-BR" sz="4800" dirty="0" err="1">
                <a:solidFill>
                  <a:srgbClr val="FF0000"/>
                </a:solidFill>
              </a:rPr>
              <a:t>Definition</a:t>
            </a:r>
            <a:r>
              <a:rPr lang="pt-BR" sz="4800" dirty="0">
                <a:solidFill>
                  <a:srgbClr val="FF0000"/>
                </a:solidFill>
              </a:rPr>
              <a:t> </a:t>
            </a:r>
            <a:r>
              <a:rPr lang="pt-BR" sz="4800" dirty="0" err="1">
                <a:solidFill>
                  <a:srgbClr val="FF0000"/>
                </a:solidFill>
              </a:rPr>
              <a:t>Language</a:t>
            </a:r>
            <a:r>
              <a:rPr lang="pt-BR" sz="4800" dirty="0">
                <a:solidFill>
                  <a:srgbClr val="FF0000"/>
                </a:solidFill>
              </a:rPr>
              <a:t> (DDL)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4800" dirty="0">
                <a:solidFill>
                  <a:srgbClr val="FF0000"/>
                </a:solidFill>
              </a:rPr>
              <a:t>Data </a:t>
            </a:r>
            <a:r>
              <a:rPr lang="pt-BR" sz="4800" dirty="0" err="1">
                <a:solidFill>
                  <a:srgbClr val="FF0000"/>
                </a:solidFill>
              </a:rPr>
              <a:t>Control</a:t>
            </a:r>
            <a:r>
              <a:rPr lang="pt-BR" sz="4800" dirty="0">
                <a:solidFill>
                  <a:srgbClr val="FF0000"/>
                </a:solidFill>
              </a:rPr>
              <a:t> </a:t>
            </a:r>
            <a:r>
              <a:rPr lang="pt-BR" sz="4800" dirty="0" err="1">
                <a:solidFill>
                  <a:srgbClr val="FF0000"/>
                </a:solidFill>
              </a:rPr>
              <a:t>Language</a:t>
            </a:r>
            <a:r>
              <a:rPr lang="pt-BR" sz="4800" dirty="0">
                <a:solidFill>
                  <a:srgbClr val="FF0000"/>
                </a:solidFill>
              </a:rPr>
              <a:t> (DCL)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4800" dirty="0" err="1">
                <a:solidFill>
                  <a:srgbClr val="FF0000"/>
                </a:solidFill>
              </a:rPr>
              <a:t>Transactional</a:t>
            </a:r>
            <a:r>
              <a:rPr lang="pt-BR" sz="4800" dirty="0">
                <a:solidFill>
                  <a:srgbClr val="FF0000"/>
                </a:solidFill>
              </a:rPr>
              <a:t> </a:t>
            </a:r>
            <a:r>
              <a:rPr lang="pt-BR" sz="4800" dirty="0" err="1">
                <a:solidFill>
                  <a:srgbClr val="FF0000"/>
                </a:solidFill>
              </a:rPr>
              <a:t>Control</a:t>
            </a:r>
            <a:r>
              <a:rPr lang="pt-BR" sz="4800" dirty="0">
                <a:solidFill>
                  <a:srgbClr val="FF0000"/>
                </a:solidFill>
              </a:rPr>
              <a:t> </a:t>
            </a:r>
            <a:r>
              <a:rPr lang="pt-BR" sz="4800" dirty="0" err="1">
                <a:solidFill>
                  <a:srgbClr val="FF0000"/>
                </a:solidFill>
              </a:rPr>
              <a:t>Language</a:t>
            </a:r>
            <a:r>
              <a:rPr lang="pt-BR" sz="4800" dirty="0">
                <a:solidFill>
                  <a:srgbClr val="FF0000"/>
                </a:solidFill>
              </a:rPr>
              <a:t> (TCL)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8 - Normalização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12277"/>
            <a:ext cx="10814538" cy="5111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A </a:t>
            </a:r>
            <a:r>
              <a:rPr lang="pt-BR" b="1" dirty="0" smtClean="0"/>
              <a:t>terceira </a:t>
            </a:r>
            <a:r>
              <a:rPr lang="pt-BR" b="1" dirty="0"/>
              <a:t>forma normal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A </a:t>
            </a:r>
            <a:r>
              <a:rPr lang="pt-BR" dirty="0"/>
              <a:t>tabela não pode ter atributos não-chave se referindo a outros atributos não-chave. 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37" y="2496283"/>
            <a:ext cx="6441244" cy="409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60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8 - Normalização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12277"/>
            <a:ext cx="10814538" cy="5111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A </a:t>
            </a:r>
            <a:r>
              <a:rPr lang="pt-BR" b="1" dirty="0" smtClean="0"/>
              <a:t>quarta forma </a:t>
            </a:r>
            <a:r>
              <a:rPr lang="pt-BR" b="1" dirty="0"/>
              <a:t>normal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Uma entidade está na quarta forma normal quando ela estiver na terceira forma normal e não existir dependências multivaloradas entre seus atributos, ou seja, campos que se repetem em relação a chave primária, gerando redundância nas </a:t>
            </a:r>
            <a:r>
              <a:rPr lang="pt-BR" dirty="0" err="1"/>
              <a:t>tuplas</a:t>
            </a:r>
            <a:r>
              <a:rPr lang="pt-BR" dirty="0"/>
              <a:t> da entidade. 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003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8 - Normalização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12277"/>
            <a:ext cx="10814538" cy="5111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A </a:t>
            </a:r>
            <a:r>
              <a:rPr lang="pt-BR" b="1" dirty="0" smtClean="0"/>
              <a:t>quarta forma </a:t>
            </a:r>
            <a:r>
              <a:rPr lang="pt-BR" b="1" dirty="0"/>
              <a:t>normal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Devemos </a:t>
            </a:r>
            <a:r>
              <a:rPr lang="pt-BR" dirty="0"/>
              <a:t>fragmentar essa relação com o objetivo de não termos mais essas dependências funcionais do gênero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524" y="2972165"/>
            <a:ext cx="7708660" cy="325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69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8 - Normalização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12277"/>
            <a:ext cx="10814538" cy="5111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A </a:t>
            </a:r>
            <a:r>
              <a:rPr lang="pt-BR" b="1" dirty="0" smtClean="0"/>
              <a:t>quarta forma </a:t>
            </a:r>
            <a:r>
              <a:rPr lang="pt-BR" b="1" dirty="0"/>
              <a:t>normal</a:t>
            </a: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Uma </a:t>
            </a:r>
            <a:r>
              <a:rPr lang="pt-BR" dirty="0"/>
              <a:t>música pode ser interpretada por um artista e esta pode estar em um ou mais álbuns ou ser interpretada por outro artista. Para evitarmos a repetição de informações, devemos dividir a tabela.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65" y="3492129"/>
            <a:ext cx="5375396" cy="222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80" y="3568078"/>
            <a:ext cx="5223397" cy="215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616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Conclusão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12277"/>
            <a:ext cx="10814538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 algn="just" fontAlgn="base">
              <a:buNone/>
            </a:pPr>
            <a:r>
              <a:rPr lang="pt-BR" dirty="0"/>
              <a:t>O conceito de bancos de dados relacionais está na forma em que eles são implementados, que estabelece uma relação lógica entre os dados, para que a repetição de dados (redundância) seja a menor possível, economizando espaço em disco e aumentando a velocidade de consulta dos </a:t>
            </a:r>
            <a:r>
              <a:rPr lang="pt-BR" dirty="0" smtClean="0"/>
              <a:t>dados.</a:t>
            </a:r>
          </a:p>
          <a:p>
            <a:pPr marL="0" indent="0" algn="just" fontAlgn="base">
              <a:buNone/>
            </a:pPr>
            <a:r>
              <a:rPr lang="pt-BR" b="1" dirty="0">
                <a:solidFill>
                  <a:srgbClr val="FF0000"/>
                </a:solidFill>
              </a:rPr>
              <a:t>Segundo Alvares (2006)</a:t>
            </a:r>
            <a:r>
              <a:rPr lang="pt-BR" dirty="0"/>
              <a:t>, “a cardinalidade é um número que expressa o comportamento (número de ocorrências) de determinada entidade associada a uma ocorrência da entidade em questão através do relacionamento”, e entender-se por entidade o campo-chave a ser usado no relacionamento que será </a:t>
            </a:r>
            <a:r>
              <a:rPr lang="pt-BR" dirty="0" smtClean="0"/>
              <a:t>estabelecido.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9268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Conclusão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12277"/>
            <a:ext cx="10814538" cy="4652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A </a:t>
            </a:r>
            <a:r>
              <a:rPr lang="pt-BR" b="1" dirty="0"/>
              <a:t>normalização</a:t>
            </a:r>
            <a:r>
              <a:rPr lang="pt-BR" dirty="0"/>
              <a:t> é o processo de organizar os </a:t>
            </a:r>
            <a:r>
              <a:rPr lang="pt-BR" b="1" dirty="0"/>
              <a:t>dados</a:t>
            </a:r>
            <a:r>
              <a:rPr lang="pt-BR" dirty="0"/>
              <a:t> em um </a:t>
            </a:r>
            <a:r>
              <a:rPr lang="pt-BR" b="1" dirty="0"/>
              <a:t>banco de dados</a:t>
            </a:r>
            <a:r>
              <a:rPr lang="pt-BR" dirty="0"/>
              <a:t>. </a:t>
            </a:r>
            <a:r>
              <a:rPr lang="pt-BR" dirty="0" smtClean="0"/>
              <a:t>Tornando </a:t>
            </a:r>
            <a:r>
              <a:rPr lang="pt-BR" dirty="0"/>
              <a:t>o </a:t>
            </a:r>
            <a:r>
              <a:rPr lang="pt-BR" b="1" dirty="0"/>
              <a:t>banco de dados</a:t>
            </a:r>
            <a:r>
              <a:rPr lang="pt-BR" dirty="0"/>
              <a:t> mais </a:t>
            </a:r>
            <a:r>
              <a:rPr lang="pt-BR" dirty="0" smtClean="0"/>
              <a:t>flexíveis e </a:t>
            </a:r>
            <a:r>
              <a:rPr lang="pt-BR" dirty="0"/>
              <a:t>eliminando a </a:t>
            </a:r>
            <a:r>
              <a:rPr lang="pt-BR" dirty="0" smtClean="0"/>
              <a:t>redundância.</a:t>
            </a:r>
            <a:endParaRPr lang="pt-BR" dirty="0" smtClean="0"/>
          </a:p>
          <a:p>
            <a:pPr marL="0" indent="0" algn="just" fontAlgn="base">
              <a:buNone/>
            </a:pPr>
            <a:endParaRPr lang="pt-BR" dirty="0" smtClean="0"/>
          </a:p>
          <a:p>
            <a:pPr marL="0" indent="0" algn="just" fontAlgn="base">
              <a:buNone/>
            </a:pPr>
            <a:r>
              <a:rPr lang="pt-BR" dirty="0" smtClean="0"/>
              <a:t>A</a:t>
            </a:r>
            <a:r>
              <a:rPr lang="pt-BR" dirty="0"/>
              <a:t> </a:t>
            </a:r>
            <a:r>
              <a:rPr lang="pt-BR" b="1" dirty="0">
                <a:hlinkClick r:id="rId2"/>
              </a:rPr>
              <a:t>linguagem SQL</a:t>
            </a:r>
            <a:r>
              <a:rPr lang="pt-BR" dirty="0"/>
              <a:t> traz muitos conceitos importantes. Entre eles, os conceitos de chave primária e chave estrangeira. Tais opções são essenciais para que possamos definir, principalmente, os relacionamentos entre as entidades de uma base de dados</a:t>
            </a:r>
            <a:r>
              <a:rPr lang="pt-BR" dirty="0" smtClean="0"/>
              <a:t>. Podendo ser divida em DML, </a:t>
            </a:r>
            <a:r>
              <a:rPr lang="pt-BR" dirty="0" smtClean="0"/>
              <a:t>DDL, DCL e TCL.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3976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19138" cy="2387600"/>
          </a:xfrm>
        </p:spPr>
        <p:txBody>
          <a:bodyPr>
            <a:normAutofit/>
          </a:bodyPr>
          <a:lstStyle/>
          <a:p>
            <a:r>
              <a:rPr lang="pt-BR" dirty="0"/>
              <a:t>DDL, DML, DCL e TCL </a:t>
            </a:r>
            <a:r>
              <a:rPr lang="pt-BR" dirty="0" err="1"/>
              <a:t>Database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Heleno Cardoso da Silva </a:t>
            </a:r>
            <a:r>
              <a:rPr lang="pt-BR" dirty="0" err="1" smtClean="0"/>
              <a:t>FIlho</a:t>
            </a:r>
            <a:endParaRPr lang="pt-BR" dirty="0"/>
          </a:p>
          <a:p>
            <a:r>
              <a:rPr lang="pt-BR" dirty="0" smtClean="0"/>
              <a:t>Engenharia Produção </a:t>
            </a:r>
            <a:r>
              <a:rPr lang="pt-BR" dirty="0"/>
              <a:t>– </a:t>
            </a:r>
            <a:r>
              <a:rPr lang="pt-BR" dirty="0" err="1" smtClean="0"/>
              <a:t>Wyden</a:t>
            </a:r>
            <a:r>
              <a:rPr lang="pt-BR" dirty="0" smtClean="0"/>
              <a:t> Área 1 | </a:t>
            </a:r>
            <a:r>
              <a:rPr lang="pt-BR" dirty="0" err="1" smtClean="0"/>
              <a:t>UniRuy</a:t>
            </a:r>
            <a:endParaRPr lang="pt-BR" dirty="0"/>
          </a:p>
          <a:p>
            <a:r>
              <a:rPr lang="pt-BR" dirty="0" err="1" smtClean="0"/>
              <a:t>MSc</a:t>
            </a:r>
            <a:r>
              <a:rPr lang="pt-BR" dirty="0" smtClean="0"/>
              <a:t> Ciência da Computação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</a:t>
            </a:r>
            <a:r>
              <a:rPr lang="pt-BR" b="1" dirty="0" smtClean="0">
                <a:solidFill>
                  <a:srgbClr val="FF0000"/>
                </a:solidFill>
              </a:rPr>
              <a:t>7 - </a:t>
            </a:r>
            <a:r>
              <a:rPr lang="pt-BR" b="1" dirty="0" smtClean="0">
                <a:solidFill>
                  <a:srgbClr val="FF0000"/>
                </a:solidFill>
              </a:rPr>
              <a:t>DDL </a:t>
            </a:r>
            <a:r>
              <a:rPr lang="pt-BR" b="1" dirty="0" err="1" smtClean="0">
                <a:solidFill>
                  <a:srgbClr val="FF0000"/>
                </a:solidFill>
              </a:rPr>
              <a:t>Database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 fontAlgn="base">
              <a:buNone/>
            </a:pPr>
            <a:r>
              <a:rPr lang="pt-BR" dirty="0" smtClean="0"/>
              <a:t>Um </a:t>
            </a:r>
            <a:r>
              <a:rPr lang="pt-BR" dirty="0"/>
              <a:t>banco de dados relacional é uma coleção de dados com relacionamentos predefinidos entre si. </a:t>
            </a:r>
            <a:endParaRPr lang="pt-BR" dirty="0" smtClean="0"/>
          </a:p>
          <a:p>
            <a:pPr marL="0" indent="0" algn="just" fontAlgn="base">
              <a:buNone/>
            </a:pPr>
            <a:endParaRPr lang="pt-BR" dirty="0"/>
          </a:p>
          <a:p>
            <a:pPr marL="0" indent="0" algn="just" fontAlgn="base">
              <a:buNone/>
            </a:pPr>
            <a:r>
              <a:rPr lang="pt-BR" dirty="0" smtClean="0"/>
              <a:t>Esses </a:t>
            </a:r>
            <a:r>
              <a:rPr lang="pt-BR" dirty="0"/>
              <a:t>itens são organizados como um conjunto de tabelas com colunas e linhas. </a:t>
            </a:r>
            <a:r>
              <a:rPr lang="pt-BR" dirty="0" smtClean="0">
                <a:solidFill>
                  <a:srgbClr val="FF0000"/>
                </a:solidFill>
              </a:rPr>
              <a:t>Banco de Dados criados no ACCESS possuem extensão “MDB” ou ACCDB</a:t>
            </a:r>
            <a:r>
              <a:rPr lang="pt-BR" dirty="0" smtClean="0"/>
              <a:t>.</a:t>
            </a:r>
          </a:p>
          <a:p>
            <a:pPr marL="0" indent="0" algn="just" fontAlgn="base">
              <a:buNone/>
            </a:pPr>
            <a:endParaRPr lang="pt-BR" dirty="0"/>
          </a:p>
          <a:p>
            <a:pPr marL="0" indent="0" algn="just" fontAlgn="base">
              <a:buNone/>
            </a:pPr>
            <a:r>
              <a:rPr lang="pt-BR" dirty="0" smtClean="0"/>
              <a:t>As </a:t>
            </a:r>
            <a:r>
              <a:rPr lang="pt-BR" dirty="0"/>
              <a:t>tabelas são usadas para reter informações sobre os objetos a serem representados no banco de dados. </a:t>
            </a:r>
            <a:endParaRPr lang="pt-BR" dirty="0" smtClean="0"/>
          </a:p>
          <a:p>
            <a:pPr marL="0" indent="0" algn="just" fontAlgn="base">
              <a:buNone/>
            </a:pPr>
            <a:endParaRPr lang="pt-BR" dirty="0"/>
          </a:p>
          <a:p>
            <a:pPr marL="0" indent="0" algn="just" fontAlgn="base">
              <a:buNone/>
            </a:pPr>
            <a:r>
              <a:rPr lang="pt-BR" dirty="0" smtClean="0"/>
              <a:t>Cada </a:t>
            </a:r>
            <a:r>
              <a:rPr lang="pt-BR" dirty="0"/>
              <a:t>coluna da tabela retém um determinado tipo de dado e um campo armazena o valor em si de um atributo. </a:t>
            </a:r>
          </a:p>
          <a:p>
            <a:pPr marL="0" indent="0" fontAlgn="base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7 - DDL </a:t>
            </a:r>
            <a:r>
              <a:rPr lang="pt-BR" b="1" dirty="0" err="1" smtClean="0">
                <a:solidFill>
                  <a:srgbClr val="FF0000"/>
                </a:solidFill>
              </a:rPr>
              <a:t>Database</a:t>
            </a:r>
            <a:r>
              <a:rPr lang="pt-BR" b="1" dirty="0" smtClean="0">
                <a:solidFill>
                  <a:srgbClr val="FF0000"/>
                </a:solidFill>
              </a:rPr>
              <a:t> – Registros (Linhas)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dirty="0" smtClean="0"/>
              <a:t>Cada </a:t>
            </a:r>
            <a:r>
              <a:rPr lang="pt-BR" dirty="0"/>
              <a:t>linha em uma tabela pode ser marcada com um único identificador chamado de chave principal. </a:t>
            </a:r>
            <a:endParaRPr lang="pt-BR" dirty="0" smtClean="0"/>
          </a:p>
          <a:p>
            <a:pPr marL="0" indent="0" algn="just" fontAlgn="base">
              <a:buNone/>
            </a:pPr>
            <a:endParaRPr lang="pt-BR" dirty="0"/>
          </a:p>
          <a:p>
            <a:pPr marL="0" indent="0" algn="just" fontAlgn="base">
              <a:buNone/>
            </a:pPr>
            <a:r>
              <a:rPr lang="pt-BR" dirty="0" smtClean="0"/>
              <a:t>Já </a:t>
            </a:r>
            <a:r>
              <a:rPr lang="pt-BR" dirty="0"/>
              <a:t>as linhas entre as várias tabelas podem ser associadas usando chaves estrangeiras. </a:t>
            </a:r>
            <a:endParaRPr lang="pt-BR" dirty="0" smtClean="0"/>
          </a:p>
          <a:p>
            <a:pPr marL="0" indent="0" algn="just" fontAlgn="base">
              <a:buNone/>
            </a:pPr>
            <a:endParaRPr lang="pt-BR" dirty="0"/>
          </a:p>
          <a:p>
            <a:pPr marL="0" indent="0" algn="just" fontAlgn="base">
              <a:buNone/>
            </a:pPr>
            <a:r>
              <a:rPr lang="pt-BR" dirty="0" smtClean="0"/>
              <a:t>Esses </a:t>
            </a:r>
            <a:r>
              <a:rPr lang="pt-BR" dirty="0"/>
              <a:t>dados podem ser acessados de várias formas diferentes, sem reorganizar as tabelas do banco de dados eles mesmos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7 - DDL </a:t>
            </a:r>
            <a:r>
              <a:rPr lang="pt-BR" b="1" dirty="0" err="1" smtClean="0">
                <a:solidFill>
                  <a:srgbClr val="FF0000"/>
                </a:solidFill>
              </a:rPr>
              <a:t>Database</a:t>
            </a:r>
            <a:r>
              <a:rPr lang="pt-BR" b="1" dirty="0" smtClean="0">
                <a:solidFill>
                  <a:srgbClr val="FF0000"/>
                </a:solidFill>
              </a:rPr>
              <a:t> – Exemplo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dirty="0" smtClean="0"/>
              <a:t>Entidade / Atributos / Registros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01" y="2661891"/>
            <a:ext cx="10310653" cy="3314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7 - DDL </a:t>
            </a:r>
            <a:r>
              <a:rPr lang="pt-BR" b="1" dirty="0" err="1" smtClean="0">
                <a:solidFill>
                  <a:srgbClr val="FF0000"/>
                </a:solidFill>
              </a:rPr>
              <a:t>Database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smtClean="0">
                <a:solidFill>
                  <a:srgbClr val="FF0000"/>
                </a:solidFill>
              </a:rPr>
              <a:t>(SQL)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pt-BR" dirty="0"/>
              <a:t>O SQL é uma</a:t>
            </a:r>
            <a:r>
              <a:rPr lang="pt-BR" b="1" dirty="0"/>
              <a:t> linguagem padrão</a:t>
            </a:r>
            <a:r>
              <a:rPr lang="pt-BR" dirty="0"/>
              <a:t>, especificamente </a:t>
            </a:r>
            <a:r>
              <a:rPr lang="pt-BR" b="1" dirty="0"/>
              <a:t>concebida para permitir que as pessoas a criem Bancos de Dados, adicionem novos dados a essas bases, manipulem os dados, e recuperem partes selecionadas dos dados</a:t>
            </a:r>
            <a:r>
              <a:rPr lang="pt-BR" b="1" dirty="0" smtClean="0"/>
              <a:t>.</a:t>
            </a:r>
          </a:p>
          <a:p>
            <a:pPr marL="0" indent="0" fontAlgn="base">
              <a:buNone/>
            </a:pPr>
            <a:endParaRPr lang="pt-BR" b="1" dirty="0"/>
          </a:p>
          <a:p>
            <a:pPr marL="0" indent="0" algn="just" fontAlgn="base">
              <a:buNone/>
            </a:pPr>
            <a:r>
              <a:rPr lang="pt-BR" dirty="0" err="1" smtClean="0"/>
              <a:t>Structured</a:t>
            </a:r>
            <a:r>
              <a:rPr lang="pt-BR" dirty="0" smtClean="0"/>
              <a:t> Query </a:t>
            </a:r>
            <a:r>
              <a:rPr lang="pt-BR" dirty="0" err="1" smtClean="0"/>
              <a:t>Language</a:t>
            </a:r>
            <a:r>
              <a:rPr lang="pt-BR" dirty="0" smtClean="0"/>
              <a:t> (SQL) é </a:t>
            </a:r>
            <a:r>
              <a:rPr lang="pt-BR" dirty="0"/>
              <a:t>um tipo de linguagem de consulta que é amplamente utilizada para executar operações usando bancos de dados relacionais. Lembre-se que os bancos de dados relacionais são compostos por tabelas com linhas e colunas. A Linguagem SQL </a:t>
            </a:r>
            <a:r>
              <a:rPr lang="pt-BR" b="1" dirty="0"/>
              <a:t>pode ser usado para recuperar informações de tabelas relacionadas</a:t>
            </a:r>
            <a:r>
              <a:rPr lang="pt-BR" dirty="0"/>
              <a:t> em um banco de dados ou para</a:t>
            </a:r>
            <a:r>
              <a:rPr lang="pt-BR" b="1" dirty="0"/>
              <a:t> selecionar e recuperar informações de linhas e colunas específicas em uma ou mais tabelas</a:t>
            </a:r>
            <a:r>
              <a:rPr lang="pt-BR" dirty="0"/>
              <a:t>.</a:t>
            </a:r>
          </a:p>
          <a:p>
            <a:pPr marL="0" indent="0" fontAlgn="base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Tópico 7 - </a:t>
            </a:r>
            <a:r>
              <a:rPr lang="pt-BR" b="1" dirty="0" smtClean="0">
                <a:solidFill>
                  <a:srgbClr val="FF0000"/>
                </a:solidFill>
              </a:rPr>
              <a:t>DDL </a:t>
            </a:r>
            <a:r>
              <a:rPr lang="pt-BR" b="1" dirty="0" err="1" smtClean="0">
                <a:solidFill>
                  <a:srgbClr val="FF0000"/>
                </a:solidFill>
              </a:rPr>
              <a:t>Database</a:t>
            </a:r>
            <a:r>
              <a:rPr lang="pt-BR" b="1" dirty="0" smtClean="0">
                <a:solidFill>
                  <a:srgbClr val="FF0000"/>
                </a:solidFill>
              </a:rPr>
              <a:t> (SQL)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12277"/>
            <a:ext cx="10814538" cy="4652963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pt-BR" b="1" dirty="0" smtClean="0"/>
              <a:t>DDL</a:t>
            </a:r>
            <a:r>
              <a:rPr lang="pt-BR" dirty="0"/>
              <a:t> - </a:t>
            </a:r>
            <a:r>
              <a:rPr lang="pt-BR" dirty="0" smtClean="0"/>
              <a:t>Linguagem </a:t>
            </a:r>
            <a:r>
              <a:rPr lang="pt-BR" dirty="0"/>
              <a:t>de </a:t>
            </a:r>
            <a:r>
              <a:rPr lang="pt-BR" dirty="0" smtClean="0"/>
              <a:t>Definição </a:t>
            </a:r>
            <a:r>
              <a:rPr lang="pt-BR" dirty="0"/>
              <a:t>de </a:t>
            </a:r>
            <a:r>
              <a:rPr lang="pt-BR" dirty="0" smtClean="0"/>
              <a:t>Dados </a:t>
            </a:r>
            <a:r>
              <a:rPr lang="pt-BR" dirty="0"/>
              <a:t>(Data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 É um conjunto de instruções usado para criar e modificar as estruturas dos objetos armazenados no banco de dados</a:t>
            </a:r>
            <a:r>
              <a:rPr lang="pt-BR" dirty="0" smtClean="0"/>
              <a:t>. </a:t>
            </a:r>
            <a:r>
              <a:rPr lang="pt-BR" dirty="0"/>
              <a:t>Ela também define os índices (chaves), especifica as ligações entre as tabelas, e impõe restrições entre tabelas. </a:t>
            </a:r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As </a:t>
            </a:r>
            <a:r>
              <a:rPr lang="pt-BR" dirty="0"/>
              <a:t>declarações mais importantes DDL em SQL </a:t>
            </a:r>
            <a:r>
              <a:rPr lang="pt-BR" dirty="0" smtClean="0"/>
              <a:t>são:</a:t>
            </a:r>
          </a:p>
          <a:p>
            <a:pPr marL="228600" lvl="1">
              <a:spcBef>
                <a:spcPts val="1000"/>
              </a:spcBef>
            </a:pPr>
            <a:r>
              <a:rPr lang="pt-BR" sz="2700" b="1" dirty="0" smtClean="0">
                <a:solidFill>
                  <a:srgbClr val="FF0000"/>
                </a:solidFill>
              </a:rPr>
              <a:t>ALTER</a:t>
            </a:r>
            <a:r>
              <a:rPr lang="pt-BR" sz="2700" dirty="0" smtClean="0"/>
              <a:t> -&gt; Use as instruções ALTER para modificar a definição de entidades existentes. Use ALTER TABLE para adicionar uma nova coluna a uma tabela ou use ALTER DATABASE  para definir opções do banco de dados ou ALTER DATABASE para altera rum banco de dados</a:t>
            </a:r>
          </a:p>
          <a:p>
            <a:r>
              <a:rPr lang="pt-BR" sz="2700" b="1" dirty="0" smtClean="0">
                <a:solidFill>
                  <a:srgbClr val="FF0000"/>
                </a:solidFill>
              </a:rPr>
              <a:t>CREATE</a:t>
            </a:r>
            <a:r>
              <a:rPr lang="pt-BR" sz="2700" dirty="0"/>
              <a:t> -&gt; Use instruções CREATE para definir novas entidades. </a:t>
            </a:r>
            <a:r>
              <a:rPr lang="pt-BR" sz="2700" dirty="0"/>
              <a:t>Use CREATE TABLE para adicionar uma nova tabela em um banco de </a:t>
            </a:r>
            <a:r>
              <a:rPr lang="pt-BR" sz="2700" dirty="0"/>
              <a:t>dados, criar um índice (chave de busca), e.g. CREATE INDEX .... ou CREATE DATABASE para criar um novo banco de dados.</a:t>
            </a:r>
            <a:endParaRPr lang="pt-BR" sz="2700" dirty="0"/>
          </a:p>
          <a:p>
            <a:r>
              <a:rPr lang="pt-BR" b="1" dirty="0">
                <a:solidFill>
                  <a:srgbClr val="FF0000"/>
                </a:solidFill>
              </a:rPr>
              <a:t>DROP</a:t>
            </a:r>
            <a:r>
              <a:rPr lang="pt-BR" dirty="0"/>
              <a:t> -&gt; Use instruções DROP para remover entidades existentes. Use DROP TABLE para remover uma tabela de um banco de </a:t>
            </a:r>
            <a:r>
              <a:rPr lang="pt-BR" dirty="0" smtClean="0"/>
              <a:t>dados, excluir um índice, e.g. DROP INDEX ...., </a:t>
            </a:r>
            <a:r>
              <a:rPr lang="pt-BR" dirty="0"/>
              <a:t>DROP TABLE - apaga uma tabela</a:t>
            </a:r>
            <a:endParaRPr lang="pt-BR" dirty="0"/>
          </a:p>
          <a:p>
            <a:r>
              <a:rPr lang="pt-BR" b="1" dirty="0">
                <a:solidFill>
                  <a:srgbClr val="FF0000"/>
                </a:solidFill>
              </a:rPr>
              <a:t>DISABLE TRIGGER </a:t>
            </a:r>
            <a:r>
              <a:rPr lang="pt-BR" dirty="0"/>
              <a:t>-&gt; Desabilita uma Trigger DML, DDL ou de </a:t>
            </a:r>
            <a:r>
              <a:rPr lang="pt-BR" dirty="0" err="1"/>
              <a:t>logon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FF0000"/>
                </a:solidFill>
              </a:rPr>
              <a:t>ENABLE TRIGGER </a:t>
            </a:r>
            <a:r>
              <a:rPr lang="pt-BR" dirty="0"/>
              <a:t>-&gt; Habilita uma Trigger DML, DDL ou de </a:t>
            </a:r>
            <a:r>
              <a:rPr lang="pt-BR" dirty="0" err="1"/>
              <a:t>logon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FF0000"/>
                </a:solidFill>
              </a:rPr>
              <a:t>TRUNCATE TABLE</a:t>
            </a:r>
            <a:r>
              <a:rPr lang="pt-BR" dirty="0"/>
              <a:t> -&gt; Remove todas as linhas de uma tabela sem registrar as exclusões de linhas individuais.</a:t>
            </a:r>
          </a:p>
          <a:p>
            <a:r>
              <a:rPr lang="pt-BR" b="1" dirty="0">
                <a:solidFill>
                  <a:srgbClr val="FF0000"/>
                </a:solidFill>
              </a:rPr>
              <a:t>UPDATE STATISTICS </a:t>
            </a:r>
            <a:r>
              <a:rPr lang="pt-BR" dirty="0"/>
              <a:t>-&gt; Atualiza estatísticas de otimização de consulta de uma tabela ou </a:t>
            </a:r>
            <a:r>
              <a:rPr lang="pt-BR" dirty="0" err="1"/>
              <a:t>view</a:t>
            </a:r>
            <a:r>
              <a:rPr lang="pt-BR" dirty="0"/>
              <a:t> indexada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12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7 - DDL </a:t>
            </a:r>
            <a:r>
              <a:rPr lang="pt-BR" b="1" dirty="0" err="1">
                <a:solidFill>
                  <a:srgbClr val="FF0000"/>
                </a:solidFill>
              </a:rPr>
              <a:t>Database</a:t>
            </a:r>
            <a:r>
              <a:rPr lang="pt-BR" b="1" dirty="0">
                <a:solidFill>
                  <a:srgbClr val="FF0000"/>
                </a:solidFill>
              </a:rPr>
              <a:t> – </a:t>
            </a:r>
            <a:r>
              <a:rPr lang="pt-BR" b="1" dirty="0" smtClean="0">
                <a:solidFill>
                  <a:srgbClr val="FF0000"/>
                </a:solidFill>
              </a:rPr>
              <a:t>Tipos de Dados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Os </a:t>
            </a:r>
            <a:r>
              <a:rPr lang="pt-BR" dirty="0"/>
              <a:t>tipos de dados SQL </a:t>
            </a:r>
            <a:r>
              <a:rPr lang="pt-BR" dirty="0" smtClean="0"/>
              <a:t>no Bando de Dados ACCESS se classificam em:</a:t>
            </a:r>
          </a:p>
          <a:p>
            <a:pPr marL="0" indent="0">
              <a:buNone/>
            </a:pPr>
            <a:endParaRPr lang="pt-BR" b="1" dirty="0" smtClean="0"/>
          </a:p>
          <a:p>
            <a:pPr fontAlgn="base"/>
            <a:r>
              <a:rPr lang="pt-BR" b="1" dirty="0"/>
              <a:t>Texto = </a:t>
            </a:r>
            <a:r>
              <a:rPr lang="pt-BR" dirty="0"/>
              <a:t>Valores do tipo numérico ou texto</a:t>
            </a:r>
          </a:p>
          <a:p>
            <a:pPr fontAlgn="base"/>
            <a:r>
              <a:rPr lang="pt-BR" b="1" dirty="0"/>
              <a:t>Número = </a:t>
            </a:r>
            <a:r>
              <a:rPr lang="pt-BR" dirty="0"/>
              <a:t>Valores numéricos</a:t>
            </a:r>
          </a:p>
          <a:p>
            <a:pPr fontAlgn="base"/>
            <a:r>
              <a:rPr lang="pt-BR" b="1" dirty="0"/>
              <a:t>Moeda</a:t>
            </a:r>
            <a:r>
              <a:rPr lang="pt-BR" dirty="0"/>
              <a:t> = Valores monetários</a:t>
            </a:r>
          </a:p>
          <a:p>
            <a:pPr fontAlgn="base"/>
            <a:r>
              <a:rPr lang="pt-BR" b="1" dirty="0" smtClean="0"/>
              <a:t>Sim/Não</a:t>
            </a:r>
            <a:r>
              <a:rPr lang="pt-BR" dirty="0"/>
              <a:t> =Valores Sim e Não</a:t>
            </a:r>
          </a:p>
          <a:p>
            <a:pPr fontAlgn="base"/>
            <a:r>
              <a:rPr lang="pt-BR" b="1" dirty="0"/>
              <a:t>Data/Hora</a:t>
            </a:r>
            <a:r>
              <a:rPr lang="pt-BR" dirty="0"/>
              <a:t> = Valores de Data e Hora</a:t>
            </a:r>
          </a:p>
          <a:p>
            <a:pPr fontAlgn="base"/>
            <a:r>
              <a:rPr lang="pt-BR" b="1" dirty="0"/>
              <a:t>Campo Calculado</a:t>
            </a:r>
            <a:r>
              <a:rPr lang="pt-BR" dirty="0"/>
              <a:t> = Resultados de um cálculo</a:t>
            </a:r>
          </a:p>
          <a:p>
            <a:pPr fontAlgn="base"/>
            <a:r>
              <a:rPr lang="pt-BR" b="1" dirty="0"/>
              <a:t>Anexo</a:t>
            </a:r>
            <a:r>
              <a:rPr lang="pt-BR" dirty="0"/>
              <a:t> = Imagens, arquivos de planilha, documentos.</a:t>
            </a:r>
          </a:p>
          <a:p>
            <a:pPr fontAlgn="base"/>
            <a:r>
              <a:rPr lang="pt-BR" b="1" dirty="0"/>
              <a:t>Hiperlink</a:t>
            </a:r>
            <a:r>
              <a:rPr lang="pt-BR" dirty="0"/>
              <a:t> =  Endereço de hiperlink</a:t>
            </a:r>
          </a:p>
          <a:p>
            <a:pPr fontAlgn="base"/>
            <a:r>
              <a:rPr lang="pt-BR" b="1" dirty="0"/>
              <a:t>Memorando</a:t>
            </a:r>
            <a:r>
              <a:rPr lang="pt-BR" dirty="0"/>
              <a:t> = Blocos longos de texto.</a:t>
            </a:r>
          </a:p>
          <a:p>
            <a:pPr fontAlgn="base"/>
            <a:r>
              <a:rPr lang="pt-BR" b="1" dirty="0"/>
              <a:t>Pesquisa = </a:t>
            </a:r>
            <a:r>
              <a:rPr lang="pt-BR" dirty="0"/>
              <a:t>Exibe uma lista de valores que resulta somente na escolha de um</a:t>
            </a:r>
          </a:p>
          <a:p>
            <a:pPr marL="0" indent="0">
              <a:buNone/>
            </a:pPr>
            <a:endParaRPr lang="pt-BR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7 - DDL </a:t>
            </a:r>
            <a:r>
              <a:rPr lang="pt-BR" b="1" dirty="0" err="1" smtClean="0">
                <a:solidFill>
                  <a:srgbClr val="FF0000"/>
                </a:solidFill>
              </a:rPr>
              <a:t>Database</a:t>
            </a:r>
            <a:r>
              <a:rPr lang="pt-BR" b="1" dirty="0" smtClean="0">
                <a:solidFill>
                  <a:srgbClr val="FF0000"/>
                </a:solidFill>
              </a:rPr>
              <a:t> – </a:t>
            </a:r>
            <a:r>
              <a:rPr lang="pt-BR" b="1" dirty="0" err="1" smtClean="0">
                <a:solidFill>
                  <a:srgbClr val="FF0000"/>
                </a:solidFill>
              </a:rPr>
              <a:t>Primary</a:t>
            </a:r>
            <a:r>
              <a:rPr lang="pt-BR" b="1" dirty="0" smtClean="0">
                <a:solidFill>
                  <a:srgbClr val="FF0000"/>
                </a:solidFill>
              </a:rPr>
              <a:t> Key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Chave Primária (</a:t>
            </a:r>
            <a:r>
              <a:rPr lang="pt-BR" b="1" dirty="0" err="1" smtClean="0"/>
              <a:t>Primary</a:t>
            </a:r>
            <a:r>
              <a:rPr lang="pt-BR" b="1" dirty="0" smtClean="0"/>
              <a:t> Key – PK)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Uma </a:t>
            </a:r>
            <a:r>
              <a:rPr lang="pt-BR" dirty="0"/>
              <a:t>PRIMARY KEY declara uma coluna ou uma combinação de colunas cujos valores identificam exclusivamente cada registro na tabela.  </a:t>
            </a:r>
            <a:r>
              <a:rPr lang="pt-BR" dirty="0" smtClean="0"/>
              <a:t>A PK não pode ser NULA. </a:t>
            </a:r>
          </a:p>
          <a:p>
            <a:pPr marL="0" indent="0">
              <a:buNone/>
            </a:pPr>
            <a:r>
              <a:rPr lang="pt-BR" dirty="0" smtClean="0"/>
              <a:t>Uma PK por tabela e tipo de dados da coluna da PK não pode ser BLOB, CLOB ARRAY ou NCLOB.</a:t>
            </a:r>
            <a:endParaRPr lang="pt-BR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974</Words>
  <Application>Microsoft Office PowerPoint</Application>
  <PresentationFormat>Personalizar</PresentationFormat>
  <Paragraphs>141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DDL, DML, DCL e TCL Database</vt:lpstr>
      <vt:lpstr>Diferentes tipos: Categorias de instruções (Transact-SQL)</vt:lpstr>
      <vt:lpstr>Tópico 7 - DDL Database</vt:lpstr>
      <vt:lpstr>Tópico 7 - DDL Database – Registros (Linhas)</vt:lpstr>
      <vt:lpstr>Tópico 7 - DDL Database – Exemplo</vt:lpstr>
      <vt:lpstr>Tópico 7 - DDL Database (SQL)</vt:lpstr>
      <vt:lpstr>Tópico 7 - DDL Database (SQL)</vt:lpstr>
      <vt:lpstr>Tópico 7 - DDL Database – Tipos de Dados</vt:lpstr>
      <vt:lpstr>Tópico 7 - DDL Database – Primary Key</vt:lpstr>
      <vt:lpstr>Tópico 7 - DDL Database – Foreign Key</vt:lpstr>
      <vt:lpstr>Exercício – DDL Database (Prática)</vt:lpstr>
      <vt:lpstr>Exercício – DDL Database (Prática)</vt:lpstr>
      <vt:lpstr>Tópico 8 - DML Database (SQL)</vt:lpstr>
      <vt:lpstr>Tópico 8 - DCL Database (SQL)</vt:lpstr>
      <vt:lpstr>Tópico 8 - TCL Database (SQL)</vt:lpstr>
      <vt:lpstr>Tópico 8 - Cardinalidade</vt:lpstr>
      <vt:lpstr>Tópico 8 - Normalização</vt:lpstr>
      <vt:lpstr>Tópico 8 - Normalização</vt:lpstr>
      <vt:lpstr>Tópico 8 - Normalização</vt:lpstr>
      <vt:lpstr>Tópico 8 - Normalização</vt:lpstr>
      <vt:lpstr>Tópico 8 - Normalização</vt:lpstr>
      <vt:lpstr>Tópico 8 - Normalização</vt:lpstr>
      <vt:lpstr>Tópico 8 - Normalização</vt:lpstr>
      <vt:lpstr>Conclusão</vt:lpstr>
      <vt:lpstr>Conclusão</vt:lpstr>
      <vt:lpstr>DDL, DML, DCL e TCL Database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Numeração</dc:title>
  <dc:creator>Eduardo Tanajura</dc:creator>
  <cp:lastModifiedBy>Heleno Cardoso</cp:lastModifiedBy>
  <cp:revision>286</cp:revision>
  <dcterms:created xsi:type="dcterms:W3CDTF">2019-10-01T14:15:50Z</dcterms:created>
  <dcterms:modified xsi:type="dcterms:W3CDTF">2019-10-29T04:13:49Z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