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78" r:id="rId4"/>
    <p:sldId id="307" r:id="rId5"/>
    <p:sldId id="306" r:id="rId6"/>
    <p:sldId id="308" r:id="rId7"/>
    <p:sldId id="309" r:id="rId8"/>
    <p:sldId id="311" r:id="rId9"/>
    <p:sldId id="310" r:id="rId10"/>
    <p:sldId id="312" r:id="rId11"/>
    <p:sldId id="314" r:id="rId12"/>
    <p:sldId id="315" r:id="rId13"/>
    <p:sldId id="313" r:id="rId14"/>
    <p:sldId id="304" r:id="rId15"/>
    <p:sldId id="342" r:id="rId16"/>
    <p:sldId id="316" r:id="rId17"/>
    <p:sldId id="317" r:id="rId18"/>
    <p:sldId id="364" r:id="rId19"/>
    <p:sldId id="305" r:id="rId20"/>
    <p:sldId id="320" r:id="rId21"/>
    <p:sldId id="321" r:id="rId22"/>
    <p:sldId id="322" r:id="rId23"/>
    <p:sldId id="323" r:id="rId24"/>
    <p:sldId id="318" r:id="rId25"/>
    <p:sldId id="319" r:id="rId26"/>
    <p:sldId id="325" r:id="rId27"/>
    <p:sldId id="331" r:id="rId28"/>
    <p:sldId id="332" r:id="rId29"/>
    <p:sldId id="333" r:id="rId30"/>
    <p:sldId id="326" r:id="rId31"/>
    <p:sldId id="327" r:id="rId32"/>
    <p:sldId id="329" r:id="rId33"/>
    <p:sldId id="324" r:id="rId34"/>
    <p:sldId id="328" r:id="rId35"/>
    <p:sldId id="303" r:id="rId36"/>
    <p:sldId id="330" r:id="rId37"/>
    <p:sldId id="276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ntaazul.com/planos/" TargetMode="External"/><Relationship Id="rId1" Type="http://schemas.openxmlformats.org/officeDocument/2006/relationships/hyperlink" Target="http://www.conttroller.com.b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Artigo%20Cloud%20Computer%20-%20SBC3%20-%20Aula%2014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rojectbuilder.com.br/blog/veja-como-a-matriz-de-rastreabilidade-de-requisitos-pode-ajuda-lo-nos-processos-de-gerenciamento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7vi5zRjz8eE" TargetMode="External"/><Relationship Id="rId1" Type="http://schemas.openxmlformats.org/officeDocument/2006/relationships/hyperlink" Target="http://pmcanvas.com.br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mindmaster.com.br/scrum/" TargetMode="External"/><Relationship Id="rId2" Type="http://schemas.openxmlformats.org/officeDocument/2006/relationships/hyperlink" Target="https://www.atlassian.com/agile/kanban" TargetMode="External"/><Relationship Id="rId1" Type="http://schemas.openxmlformats.org/officeDocument/2006/relationships/hyperlink" Target="https://www.youtube.com/watch?v=hb_9m53Ykuo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projetodiario.net.br/curso-de-prince2/" TargetMode="External"/><Relationship Id="rId1" Type="http://schemas.openxmlformats.org/officeDocument/2006/relationships/hyperlink" Target="https://www.projetodiario.net.br/secao-de-download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9138" cy="2387600"/>
          </a:xfrm>
        </p:spPr>
        <p:txBody>
          <a:bodyPr>
            <a:normAutofit/>
          </a:bodyPr>
          <a:lstStyle/>
          <a:p>
            <a:r>
              <a:rPr lang="pt-BR" dirty="0" smtClean="0"/>
              <a:t>ERP, CLOUD</a:t>
            </a:r>
            <a:r>
              <a:rPr lang="en-US" dirty="0"/>
              <a:t> </a:t>
            </a:r>
            <a:r>
              <a:rPr lang="pt-BR" dirty="0" smtClean="0"/>
              <a:t>e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 smtClean="0"/>
              <a:t>Engenharia Produção </a:t>
            </a:r>
            <a:r>
              <a:rPr lang="pt-BR" dirty="0"/>
              <a:t>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 (Exemplos)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Conttroller Tecnologia de Sistemas – ERP HC (</a:t>
            </a:r>
            <a:r>
              <a:rPr lang="pt-BR" sz="3200" dirty="0">
                <a:hlinkClick r:id="rId1"/>
              </a:rPr>
              <a:t>http://www.conttroller.com.br</a:t>
            </a:r>
            <a:r>
              <a:rPr lang="pt-BR" sz="3200" dirty="0" smtClean="0">
                <a:hlinkClick r:id="rId1"/>
              </a:rPr>
              <a:t>/</a:t>
            </a:r>
            <a:r>
              <a:rPr lang="pt-BR" sz="3200" dirty="0" smtClean="0"/>
              <a:t>)</a:t>
            </a:r>
            <a:r>
              <a:rPr lang="pt-PT" sz="3200" dirty="0" smtClean="0"/>
              <a:t>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TOTVS ERP;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Conta Azul (</a:t>
            </a:r>
            <a:r>
              <a:rPr lang="pt-BR" sz="3200" dirty="0">
                <a:hlinkClick r:id="rId2"/>
              </a:rPr>
              <a:t>https://contaazul.com/planos</a:t>
            </a:r>
            <a:r>
              <a:rPr lang="pt-BR" sz="3200" dirty="0" smtClean="0">
                <a:hlinkClick r:id="rId2"/>
              </a:rPr>
              <a:t>/</a:t>
            </a:r>
            <a:r>
              <a:rPr lang="pt-BR" sz="3200" dirty="0" smtClean="0"/>
              <a:t>)</a:t>
            </a:r>
            <a:r>
              <a:rPr lang="pt-PT" sz="3200" dirty="0" smtClean="0"/>
              <a:t>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OnClick;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Benner;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SAP;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Oracle;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Linx;</a:t>
            </a:r>
            <a:endParaRPr lang="pt-PT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3200" dirty="0" smtClean="0"/>
              <a:t>Senior.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 (Critérios para Escolha)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 smtClean="0"/>
              <a:t>Estrutura </a:t>
            </a:r>
            <a:r>
              <a:rPr lang="pt-BR" sz="3200" dirty="0"/>
              <a:t>para atender empresas de diferentes tamanhos;</a:t>
            </a:r>
            <a:endParaRPr lang="pt-BR" sz="3200" dirty="0"/>
          </a:p>
          <a:p>
            <a:r>
              <a:rPr lang="pt-BR" sz="3200" dirty="0"/>
              <a:t>P</a:t>
            </a:r>
            <a:r>
              <a:rPr lang="pt-BR" sz="3200" dirty="0" smtClean="0"/>
              <a:t>ossibilidade </a:t>
            </a:r>
            <a:r>
              <a:rPr lang="pt-BR" sz="3200" dirty="0"/>
              <a:t>de escalar a operação conforme a necessidade;</a:t>
            </a:r>
            <a:endParaRPr lang="pt-BR" sz="3200" dirty="0"/>
          </a:p>
          <a:p>
            <a:r>
              <a:rPr lang="pt-BR" sz="3200" dirty="0" smtClean="0"/>
              <a:t>Custo-benefício </a:t>
            </a:r>
            <a:r>
              <a:rPr lang="pt-BR" sz="3200" dirty="0"/>
              <a:t>comprovado da ferramenta;</a:t>
            </a:r>
            <a:endParaRPr lang="pt-BR" sz="3200" dirty="0"/>
          </a:p>
          <a:p>
            <a:r>
              <a:rPr lang="pt-BR" sz="3200" dirty="0" smtClean="0"/>
              <a:t>Qualidade </a:t>
            </a:r>
            <a:r>
              <a:rPr lang="pt-BR" sz="3200" dirty="0"/>
              <a:t>do suporte oferecido;</a:t>
            </a:r>
            <a:endParaRPr lang="pt-BR" sz="3200" dirty="0"/>
          </a:p>
          <a:p>
            <a:r>
              <a:rPr lang="pt-BR" sz="3200" dirty="0" smtClean="0"/>
              <a:t>Reputação </a:t>
            </a:r>
            <a:r>
              <a:rPr lang="pt-BR" sz="3200" dirty="0"/>
              <a:t>no mercado</a:t>
            </a:r>
            <a:r>
              <a:rPr lang="pt-BR" sz="3200" dirty="0" smtClean="0"/>
              <a:t>; </a:t>
            </a:r>
            <a:endParaRPr lang="pt-BR" sz="3200" dirty="0"/>
          </a:p>
          <a:p>
            <a:pPr algn="just"/>
            <a:r>
              <a:rPr lang="pt-BR" sz="3200" dirty="0" smtClean="0"/>
              <a:t>Recursos </a:t>
            </a:r>
            <a:r>
              <a:rPr lang="pt-BR" sz="3200" dirty="0"/>
              <a:t>específicos para certos </a:t>
            </a:r>
            <a:r>
              <a:rPr lang="pt-BR" sz="3200" dirty="0" smtClean="0"/>
              <a:t>nichos;</a:t>
            </a:r>
            <a:endParaRPr lang="pt-BR" sz="3200" dirty="0"/>
          </a:p>
          <a:p>
            <a:r>
              <a:rPr lang="pt-BR" sz="3200" dirty="0" smtClean="0"/>
              <a:t>Tecnologia aplicada no ERP; </a:t>
            </a:r>
            <a:endParaRPr lang="pt-BR" sz="3200" dirty="0" smtClean="0"/>
          </a:p>
          <a:p>
            <a:r>
              <a:rPr lang="pt-BR" sz="3200" dirty="0"/>
              <a:t>Suporte de Atendimento</a:t>
            </a:r>
            <a:r>
              <a:rPr lang="pt-BR" sz="3200" dirty="0" smtClean="0"/>
              <a:t>;</a:t>
            </a:r>
            <a:endParaRPr lang="pt-BR" sz="3200" dirty="0" smtClean="0"/>
          </a:p>
          <a:p>
            <a:r>
              <a:rPr lang="pt-BR" sz="3200" dirty="0" smtClean="0"/>
              <a:t>Treinamento;</a:t>
            </a:r>
            <a:endParaRPr lang="pt-BR" sz="3200" dirty="0" smtClean="0"/>
          </a:p>
          <a:p>
            <a:r>
              <a:rPr lang="pt-BR" sz="3200" dirty="0" smtClean="0"/>
              <a:t>Manuais de Operação;</a:t>
            </a:r>
            <a:endParaRPr lang="pt-BR" sz="3200" dirty="0" smtClean="0"/>
          </a:p>
          <a:p>
            <a:r>
              <a:rPr lang="pt-BR" sz="3200" dirty="0" smtClean="0"/>
              <a:t>Capacidade de Mudanças Econômicas, etc.</a:t>
            </a:r>
            <a:endParaRPr lang="pt-BR" sz="3200" dirty="0"/>
          </a:p>
          <a:p>
            <a:pPr algn="just">
              <a:buFont typeface="Wingdings" panose="05000000000000000000" pitchFamily="2" charset="2"/>
              <a:buChar char="§"/>
            </a:pPr>
            <a:endParaRPr lang="pt-PT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 (Conclusão)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sz="3200" dirty="0" smtClean="0"/>
              <a:t>Ter </a:t>
            </a:r>
            <a:r>
              <a:rPr lang="pt-PT" sz="3200" dirty="0"/>
              <a:t>um sistema ERP tem muitas vantagens, mas não garante o sucesso total da empresa. 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/>
          </a:p>
          <a:p>
            <a:pPr marL="0" indent="0" algn="just">
              <a:buNone/>
            </a:pPr>
            <a:r>
              <a:rPr lang="pt-PT" sz="3200" dirty="0"/>
              <a:t>Os benefícios de ter um sistema ERP não são apresentados imediatamente com a implementação do software.</a:t>
            </a:r>
            <a:endParaRPr lang="pt-PT" sz="3200" dirty="0"/>
          </a:p>
          <a:p>
            <a:pPr marL="0" indent="0" algn="just">
              <a:buNone/>
            </a:pPr>
            <a:endParaRPr lang="pt-PT" sz="3200" dirty="0" smtClean="0"/>
          </a:p>
          <a:p>
            <a:pPr marL="0" indent="0" algn="just">
              <a:buNone/>
            </a:pPr>
            <a:r>
              <a:rPr lang="pt-PT" sz="3200" dirty="0" smtClean="0"/>
              <a:t>Saber </a:t>
            </a:r>
            <a:r>
              <a:rPr lang="pt-PT" sz="3200" dirty="0"/>
              <a:t>envolver funcionários e antecipar mudanças que sofrerão a organização usando esse sistema de administração, são elementos importantes para a </a:t>
            </a:r>
            <a:r>
              <a:rPr lang="pt-PT" sz="3200" dirty="0" smtClean="0"/>
              <a:t>implementação</a:t>
            </a:r>
            <a:r>
              <a:rPr lang="pt-PT" sz="3200" dirty="0"/>
              <a:t>. 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/>
          </a:p>
          <a:p>
            <a:pPr marL="0" indent="0" algn="just">
              <a:buNone/>
            </a:pPr>
            <a:endParaRPr lang="pt-PT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– </a:t>
            </a:r>
            <a:r>
              <a:rPr lang="pt-BR" b="1" dirty="0" err="1" smtClean="0">
                <a:solidFill>
                  <a:srgbClr val="FF0000"/>
                </a:solidFill>
              </a:rPr>
              <a:t>Cloud</a:t>
            </a:r>
            <a:r>
              <a:rPr lang="pt-BR" b="1" dirty="0" smtClean="0">
                <a:solidFill>
                  <a:srgbClr val="FF0000"/>
                </a:solidFill>
              </a:rPr>
              <a:t> (Introdução)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8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/>
              <a:t>A computação em nuvem é a entrega sob demanda de poder computacional, armazenamento de banco de dados, aplicativos e outros recursos de TI pela Internet com uma definição de preço conforme o uso</a:t>
            </a:r>
            <a:r>
              <a:rPr lang="pt-BR" sz="3600" dirty="0" smtClean="0"/>
              <a:t>.</a:t>
            </a:r>
            <a:endParaRPr lang="pt-BR" sz="3600" dirty="0" smtClean="0"/>
          </a:p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 smtClean="0"/>
              <a:t>Link Artigo </a:t>
            </a:r>
            <a:r>
              <a:rPr lang="pt-BR" sz="3600" dirty="0" err="1" smtClean="0"/>
              <a:t>Cloud</a:t>
            </a:r>
            <a:r>
              <a:rPr lang="pt-BR" sz="3600" dirty="0" smtClean="0"/>
              <a:t> Computer: </a:t>
            </a:r>
            <a:r>
              <a:rPr lang="pt-BR" sz="3600" dirty="0" smtClean="0">
                <a:hlinkClick r:id="rId1" action="ppaction://hlinkfile"/>
              </a:rPr>
              <a:t>Artigo </a:t>
            </a:r>
            <a:r>
              <a:rPr lang="pt-BR" sz="3600" dirty="0" err="1" smtClean="0">
                <a:hlinkClick r:id="rId1" action="ppaction://hlinkfile"/>
              </a:rPr>
              <a:t>Cloud</a:t>
            </a:r>
            <a:r>
              <a:rPr lang="pt-BR" sz="3600" smtClean="0">
                <a:hlinkClick r:id="rId1" action="ppaction://hlinkfile"/>
              </a:rPr>
              <a:t> Computer - SBC3 - Aula 14.pdf</a:t>
            </a:r>
            <a:endParaRPr lang="pt-B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– </a:t>
            </a:r>
            <a:r>
              <a:rPr lang="pt-BR" b="1" dirty="0" err="1" smtClean="0">
                <a:solidFill>
                  <a:srgbClr val="FF0000"/>
                </a:solidFill>
              </a:rPr>
              <a:t>Cloud</a:t>
            </a:r>
            <a:r>
              <a:rPr lang="pt-BR" b="1" dirty="0" smtClean="0">
                <a:solidFill>
                  <a:srgbClr val="FF0000"/>
                </a:solidFill>
              </a:rPr>
              <a:t> (Introdução)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4650"/>
            <a:ext cx="10515600" cy="48240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600" dirty="0">
                <a:sym typeface="+mn-ea"/>
              </a:rPr>
              <a:t>Evitar v</a:t>
            </a:r>
            <a:r>
              <a:rPr lang="en-US" altLang="pt-BR" sz="3600" dirty="0">
                <a:sym typeface="+mn-ea"/>
              </a:rPr>
              <a:t>endor </a:t>
            </a:r>
            <a:r>
              <a:rPr lang="en-US" altLang="en-US" sz="3600" dirty="0">
                <a:sym typeface="+mn-ea"/>
              </a:rPr>
              <a:t>l</a:t>
            </a:r>
            <a:r>
              <a:rPr lang="en-US" altLang="pt-BR" sz="3600" dirty="0">
                <a:sym typeface="+mn-ea"/>
              </a:rPr>
              <a:t>ock in</a:t>
            </a:r>
            <a:r>
              <a:rPr lang="en-US" altLang="en-US" sz="3600" dirty="0">
                <a:sym typeface="+mn-ea"/>
              </a:rPr>
              <a:t>;</a:t>
            </a:r>
            <a:r>
              <a:rPr lang="en-US" altLang="pt-BR" sz="3600" dirty="0">
                <a:sym typeface="+mn-ea"/>
              </a:rPr>
              <a:t> </a:t>
            </a:r>
            <a:r>
              <a:rPr lang="en-US" altLang="en-US" sz="3600" dirty="0">
                <a:sym typeface="+mn-ea"/>
              </a:rPr>
              <a:t>A</a:t>
            </a:r>
            <a:r>
              <a:rPr lang="en-US" altLang="pt-BR" sz="3600" dirty="0">
                <a:sym typeface="+mn-ea"/>
              </a:rPr>
              <a:t>ção antitruste contra um monopólio</a:t>
            </a:r>
            <a:r>
              <a:rPr lang="en-US" altLang="en-US" sz="3600" dirty="0">
                <a:sym typeface="+mn-ea"/>
              </a:rPr>
              <a:t>;</a:t>
            </a:r>
            <a:endParaRPr lang="en-US" altLang="pt-BR" sz="3600" dirty="0">
              <a:sym typeface="+mn-ea"/>
            </a:endParaRPr>
          </a:p>
          <a:p>
            <a:pPr marL="0" indent="0" algn="just">
              <a:buNone/>
            </a:pPr>
            <a:endParaRPr lang="en-US" altLang="pt-BR" sz="3600" dirty="0">
              <a:sym typeface="+mn-ea"/>
            </a:endParaRPr>
          </a:p>
          <a:p>
            <a:pPr marL="0" indent="0" algn="just">
              <a:buNone/>
            </a:pPr>
            <a:r>
              <a:rPr lang="en-US" altLang="pt-BR" sz="3600" dirty="0">
                <a:sym typeface="+mn-ea"/>
              </a:rPr>
              <a:t>Interoperabilidade</a:t>
            </a:r>
            <a:r>
              <a:rPr lang="en-US" altLang="en-US" sz="3600" dirty="0">
                <a:sym typeface="+mn-ea"/>
              </a:rPr>
              <a:t>;</a:t>
            </a:r>
            <a:r>
              <a:rPr lang="en-US" altLang="pt-BR" sz="3600" dirty="0">
                <a:sym typeface="+mn-ea"/>
              </a:rPr>
              <a:t> </a:t>
            </a:r>
            <a:r>
              <a:rPr lang="en-US" altLang="en-US" sz="3600" dirty="0">
                <a:sym typeface="+mn-ea"/>
              </a:rPr>
              <a:t>VMs, Containers; </a:t>
            </a:r>
            <a:endParaRPr lang="en-US" altLang="en-US" sz="3600" dirty="0">
              <a:sym typeface="+mn-ea"/>
            </a:endParaRPr>
          </a:p>
          <a:p>
            <a:pPr marL="0" indent="0" algn="just">
              <a:buNone/>
            </a:pPr>
            <a:endParaRPr lang="en-US" altLang="en-US" sz="3600" dirty="0">
              <a:sym typeface="+mn-ea"/>
            </a:endParaRPr>
          </a:p>
          <a:p>
            <a:pPr marL="0" indent="0" algn="just">
              <a:buNone/>
            </a:pPr>
            <a:r>
              <a:rPr lang="en-US" altLang="en-US" sz="3600" dirty="0">
                <a:sym typeface="+mn-ea"/>
              </a:rPr>
              <a:t>SLA;</a:t>
            </a:r>
            <a:endParaRPr lang="en-US" altLang="pt-BR" sz="3600" dirty="0">
              <a:sym typeface="+mn-ea"/>
            </a:endParaRPr>
          </a:p>
          <a:p>
            <a:pPr marL="0" indent="0" algn="just">
              <a:buNone/>
            </a:pPr>
            <a:endParaRPr lang="en-US" altLang="pt-BR" sz="3600" dirty="0">
              <a:sym typeface="+mn-ea"/>
            </a:endParaRPr>
          </a:p>
          <a:p>
            <a:pPr marL="0" indent="0" algn="just">
              <a:buNone/>
            </a:pPr>
            <a:r>
              <a:rPr lang="en-US" altLang="en-US" sz="3600" dirty="0">
                <a:sym typeface="+mn-ea"/>
              </a:rPr>
              <a:t>Migração de Sistema Legado, Violações CECs, </a:t>
            </a:r>
            <a:r>
              <a:rPr lang="en-US" altLang="pt-BR" sz="3600" dirty="0">
                <a:sym typeface="+mn-ea"/>
              </a:rPr>
              <a:t>etc</a:t>
            </a:r>
            <a:endParaRPr lang="pt-BR" sz="3600" dirty="0"/>
          </a:p>
          <a:p>
            <a:pPr marL="0" indent="0" algn="just">
              <a:buNone/>
            </a:pPr>
            <a:endParaRPr lang="pt-B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– </a:t>
            </a:r>
            <a:r>
              <a:rPr lang="pt-BR" b="1" dirty="0" err="1" smtClean="0">
                <a:solidFill>
                  <a:srgbClr val="FF0000"/>
                </a:solidFill>
              </a:rPr>
              <a:t>Cloud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8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 err="1" smtClean="0"/>
              <a:t>Cloud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Computing</a:t>
            </a:r>
            <a:r>
              <a:rPr lang="pt-BR" sz="3600" dirty="0" smtClean="0"/>
              <a:t>, revoluciona </a:t>
            </a:r>
            <a:r>
              <a:rPr lang="pt-BR" sz="3600" dirty="0"/>
              <a:t>a forma como as empresas e as pessoas consomem tecnologia por três motivos</a:t>
            </a:r>
            <a:r>
              <a:rPr lang="pt-BR" sz="3600" dirty="0" smtClean="0"/>
              <a:t>:</a:t>
            </a:r>
            <a:endParaRPr lang="pt-BR" sz="3600" dirty="0" smtClean="0"/>
          </a:p>
          <a:p>
            <a:r>
              <a:rPr lang="pt-BR" dirty="0"/>
              <a:t>Não é necessário nenhum esforço da sua parte para gerenciar ou dar manutenção em aplicativos.</a:t>
            </a:r>
            <a:endParaRPr lang="pt-BR" dirty="0"/>
          </a:p>
          <a:p>
            <a:pPr algn="just"/>
            <a:r>
              <a:rPr lang="pt-BR" dirty="0"/>
              <a:t>A nuvem é efetivamente infinita em tamanho, </a:t>
            </a:r>
            <a:r>
              <a:rPr lang="pt-BR" dirty="0" smtClean="0"/>
              <a:t>não </a:t>
            </a:r>
            <a:r>
              <a:rPr lang="pt-BR" dirty="0"/>
              <a:t>precisa se preocupar em ficar sem </a:t>
            </a:r>
            <a:r>
              <a:rPr lang="pt-BR" dirty="0" smtClean="0"/>
              <a:t>capacidade computacional.</a:t>
            </a:r>
            <a:endParaRPr lang="pt-BR" dirty="0"/>
          </a:p>
          <a:p>
            <a:pPr algn="just"/>
            <a:r>
              <a:rPr lang="pt-BR" dirty="0"/>
              <a:t>Você pode acessar aplicações e serviços baseados na nuvem de qualquer </a:t>
            </a:r>
            <a:r>
              <a:rPr lang="pt-BR" dirty="0" smtClean="0"/>
              <a:t>lugar, </a:t>
            </a:r>
            <a:r>
              <a:rPr lang="pt-BR" dirty="0"/>
              <a:t>tudo o que você precisa é de um dispositivo conectado à internet.</a:t>
            </a:r>
            <a:endParaRPr lang="pt-BR" dirty="0"/>
          </a:p>
          <a:p>
            <a:pPr marL="0" indent="0" algn="just">
              <a:buNone/>
            </a:pPr>
            <a:endParaRPr lang="pt-B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– </a:t>
            </a:r>
            <a:r>
              <a:rPr lang="pt-BR" b="1" dirty="0" err="1" smtClean="0">
                <a:solidFill>
                  <a:srgbClr val="FF0000"/>
                </a:solidFill>
              </a:rPr>
              <a:t>Cloud</a:t>
            </a:r>
            <a:r>
              <a:rPr lang="pt-BR" b="1" dirty="0" smtClean="0">
                <a:solidFill>
                  <a:srgbClr val="FF0000"/>
                </a:solidFill>
              </a:rPr>
              <a:t> (Conclusão)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/>
              <a:t>A computação em nuvem é a entrega sob demanda de poder computacional, armazenamento de banco de dados, aplicativos e outros recursos de TI pela Internet com uma definição de preço conforme o uso</a:t>
            </a:r>
            <a:r>
              <a:rPr lang="pt-BR" sz="3200" dirty="0" smtClean="0"/>
              <a:t>.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https://azure.microsoft.com/pt-br/pricing/calculator/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https://www.intel.com/content/www/us/en/it-management/intel-it/it-managers.html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– </a:t>
            </a:r>
            <a:r>
              <a:rPr lang="pt-BR" b="1" dirty="0" err="1" smtClean="0">
                <a:solidFill>
                  <a:srgbClr val="FF0000"/>
                </a:solidFill>
              </a:rPr>
              <a:t>Cloud</a:t>
            </a:r>
            <a:r>
              <a:rPr lang="pt-BR" b="1" dirty="0" smtClean="0">
                <a:solidFill>
                  <a:srgbClr val="FF0000"/>
                </a:solidFill>
              </a:rPr>
              <a:t> (Conclusão)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 smtClean="0"/>
              <a:t>Os requisitos </a:t>
            </a:r>
            <a:r>
              <a:rPr lang="pt-BR" sz="3200" dirty="0"/>
              <a:t>como segurança e custos de implantação são os mais relevantes para quem lida com uma enorme quantidade de </a:t>
            </a:r>
            <a:r>
              <a:rPr lang="pt-BR" sz="3200" dirty="0" smtClean="0"/>
              <a:t>dados. </a:t>
            </a:r>
            <a:r>
              <a:rPr lang="pt-BR" sz="3200" dirty="0"/>
              <a:t>O desafio então é entender as vantagens e possibilidades de utilizar as soluções em nuvem para guardar e otimizar o uso das informações geradas pela </a:t>
            </a:r>
            <a:r>
              <a:rPr lang="en-US" altLang="pt-BR" sz="3200" dirty="0" smtClean="0"/>
              <a:t>I</a:t>
            </a:r>
            <a:r>
              <a:rPr lang="pt-BR" sz="3200" dirty="0" smtClean="0"/>
              <a:t>nstitui</a:t>
            </a:r>
            <a:r>
              <a:rPr lang="en-US" altLang="pt-BR" sz="3200" dirty="0" smtClean="0"/>
              <a:t>ção.</a:t>
            </a:r>
            <a:endParaRPr lang="en-US" altLang="pt-BR" sz="3200" dirty="0" smtClean="0"/>
          </a:p>
          <a:p>
            <a:pPr marL="0" indent="0" algn="just">
              <a:buNone/>
            </a:pPr>
            <a:endParaRPr lang="en-US" altLang="pt-BR" sz="3200" dirty="0" smtClean="0"/>
          </a:p>
          <a:p>
            <a:pPr marL="0" indent="0" algn="just">
              <a:buNone/>
            </a:pPr>
            <a:r>
              <a:rPr lang="en-US" altLang="pt-BR" sz="3200" dirty="0" smtClean="0"/>
              <a:t>https://www.intel.com/content/www/us/en/cloud-computing/cloud-101-video.html</a:t>
            </a:r>
            <a:endParaRPr lang="en-US" alt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/>
              <a:t>Um plano de projeto é o conjunto de todas as informações necessárias para a realização de um projeto — desde a criação do </a:t>
            </a:r>
            <a:r>
              <a:rPr lang="pt-BR" sz="3600" dirty="0" err="1"/>
              <a:t>pitch</a:t>
            </a:r>
            <a:r>
              <a:rPr lang="pt-BR" sz="3600" dirty="0"/>
              <a:t> até as lições aprendidas com ele. Afinal, são elas que vão orientar a realização de ações futuras e evitar possíveis erros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 smtClean="0"/>
              <a:t>Em </a:t>
            </a:r>
            <a:r>
              <a:rPr lang="pt-BR" sz="3600" dirty="0"/>
              <a:t>teoria, ele define o </a:t>
            </a:r>
            <a:r>
              <a:rPr lang="pt-BR" sz="3600" dirty="0" smtClean="0"/>
              <a:t>passo a passo</a:t>
            </a:r>
            <a:r>
              <a:rPr lang="pt-BR" sz="3600" dirty="0"/>
              <a:t> de como um projeto será executado, monitorado e concluído em uma empresa e quais são as estratégias necessárias para alcançar os objetivos e o escopo para os quais esse projeto foi aprovado.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3200" dirty="0" smtClean="0"/>
              <a:t>Em </a:t>
            </a:r>
            <a:r>
              <a:rPr lang="pt-BR" sz="3200" dirty="0"/>
              <a:t>uma sociedade em que o ambiente está em constante mudança e em um mundo globalizado em que as empresas estão competindo muito para obter vantagens e desvantagens do sistema ERP sobre seus concorrentes, a tecnologia desempenha um papel fundamental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 smtClean="0"/>
              <a:t>Em </a:t>
            </a:r>
            <a:r>
              <a:rPr lang="pt-BR" sz="3600" dirty="0"/>
              <a:t>teoria, ele define o </a:t>
            </a:r>
            <a:r>
              <a:rPr lang="pt-BR" sz="3600" dirty="0" smtClean="0"/>
              <a:t>passo a passo</a:t>
            </a:r>
            <a:r>
              <a:rPr lang="pt-BR" sz="3600" dirty="0"/>
              <a:t> de como um projeto será executado, monitorado e concluído em uma empresa e quais são as estratégias necessárias para alcançar os objetivos e o escopo para os quais esse projeto foi aprovado.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 smtClean="0"/>
              <a:t>O Project </a:t>
            </a:r>
            <a:r>
              <a:rPr lang="pt-BR" sz="3600" dirty="0" err="1" smtClean="0"/>
              <a:t>Model</a:t>
            </a:r>
            <a:r>
              <a:rPr lang="pt-BR" sz="3600" dirty="0" smtClean="0"/>
              <a:t> </a:t>
            </a:r>
            <a:r>
              <a:rPr lang="pt-BR" sz="3600" dirty="0" err="1" smtClean="0"/>
              <a:t>Canvas</a:t>
            </a:r>
            <a:r>
              <a:rPr lang="pt-BR" sz="3600" dirty="0"/>
              <a:t>, também conhecido como PM </a:t>
            </a:r>
            <a:r>
              <a:rPr lang="pt-BR" sz="3600" dirty="0" err="1"/>
              <a:t>Canvas</a:t>
            </a:r>
            <a:r>
              <a:rPr lang="pt-BR" sz="3600" dirty="0"/>
              <a:t> ou PMC, funciona como uma versão mais simples, mas não menos eficaz, do plano de projeto. </a:t>
            </a:r>
            <a:endParaRPr lang="pt-BR" sz="3600" dirty="0" smtClean="0"/>
          </a:p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 smtClean="0"/>
              <a:t>Ele </a:t>
            </a:r>
            <a:r>
              <a:rPr lang="pt-BR" sz="3600" dirty="0"/>
              <a:t>utiliza conceitos de gerenciamento, neurociência e design </a:t>
            </a:r>
            <a:r>
              <a:rPr lang="pt-BR" sz="3600" dirty="0" err="1"/>
              <a:t>thinking</a:t>
            </a:r>
            <a:r>
              <a:rPr lang="pt-BR" sz="3600" dirty="0"/>
              <a:t> para simplificar a sua elaboração e possui um caráter completamente visual.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 smtClean="0"/>
              <a:t>O Plano de Projeto é </a:t>
            </a:r>
            <a:r>
              <a:rPr lang="pt-BR" sz="3600" dirty="0"/>
              <a:t>um documento textual e longo, que pode ocupar dezenas de páginas, o PM </a:t>
            </a:r>
            <a:r>
              <a:rPr lang="pt-BR" sz="3600" dirty="0" err="1"/>
              <a:t>Canvas</a:t>
            </a:r>
            <a:r>
              <a:rPr lang="pt-BR" sz="3600" dirty="0"/>
              <a:t> é feito em uma página única</a:t>
            </a:r>
            <a:r>
              <a:rPr lang="pt-BR" sz="3600" dirty="0" smtClean="0"/>
              <a:t>.</a:t>
            </a:r>
            <a:endParaRPr lang="pt-BR" sz="3600" dirty="0" smtClean="0"/>
          </a:p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 smtClean="0"/>
              <a:t>Consiste </a:t>
            </a:r>
            <a:r>
              <a:rPr lang="pt-BR" sz="3600" dirty="0"/>
              <a:t>em um diagrama em que é possível avaliar um projeto inteiro integrando escopo, tempo, </a:t>
            </a:r>
            <a:r>
              <a:rPr lang="pt-BR" sz="3600" u="sng" dirty="0">
                <a:hlinkClick r:id="rId1"/>
              </a:rPr>
              <a:t>requisitos</a:t>
            </a:r>
            <a:r>
              <a:rPr lang="pt-BR" sz="3600" dirty="0"/>
              <a:t>, dentre outros aspectos, em um só lugar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 smtClean="0"/>
              <a:t>No </a:t>
            </a:r>
            <a:r>
              <a:rPr lang="pt-BR" sz="3600" dirty="0"/>
              <a:t>quadro devemos apontar: justificativas para o projeto, o objetivo </a:t>
            </a:r>
            <a:r>
              <a:rPr lang="pt-BR" sz="3600" dirty="0" err="1"/>
              <a:t>smart</a:t>
            </a:r>
            <a:r>
              <a:rPr lang="pt-BR" sz="3600" dirty="0"/>
              <a:t>, benefícios, produto (que será entregue no final), requisitos, </a:t>
            </a:r>
            <a:r>
              <a:rPr lang="pt-BR" sz="3600" dirty="0" err="1"/>
              <a:t>stakeholders</a:t>
            </a:r>
            <a:r>
              <a:rPr lang="pt-BR" sz="3600" dirty="0"/>
              <a:t>, equipe, restrições, premissas, lista de atividades e cronograma, riscos e custos/orçamento. A utilização do post-it é recomendada, assim como o refinamento do plano com a participação de todos os membros da equipe.</a:t>
            </a:r>
            <a:endParaRPr lang="pt-B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Site: </a:t>
            </a:r>
            <a:r>
              <a:rPr lang="pt-BR" sz="3200" dirty="0" smtClean="0">
                <a:hlinkClick r:id="rId1"/>
              </a:rPr>
              <a:t>http</a:t>
            </a:r>
            <a:r>
              <a:rPr lang="pt-BR" sz="3200" dirty="0">
                <a:hlinkClick r:id="rId1"/>
              </a:rPr>
              <a:t>://pmcanvas.com.br</a:t>
            </a:r>
            <a:r>
              <a:rPr lang="pt-BR" sz="3200" dirty="0" smtClean="0">
                <a:hlinkClick r:id="rId1"/>
              </a:rPr>
              <a:t>/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Vídeo: </a:t>
            </a:r>
            <a:r>
              <a:rPr lang="pt-BR" sz="3200" dirty="0">
                <a:hlinkClick r:id="rId2"/>
              </a:rPr>
              <a:t>https://</a:t>
            </a:r>
            <a:r>
              <a:rPr lang="pt-BR" sz="3200" dirty="0" smtClean="0">
                <a:hlinkClick r:id="rId2"/>
              </a:rPr>
              <a:t>www.youtube.com/watch?v=7vi5zRjz8eE</a:t>
            </a:r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/>
              <a:t>Metodologia para Construir um Projeto (Project </a:t>
            </a:r>
            <a:r>
              <a:rPr lang="pt-BR" sz="3200" dirty="0" err="1"/>
              <a:t>Model</a:t>
            </a:r>
            <a:r>
              <a:rPr lang="pt-BR" sz="3200" dirty="0"/>
              <a:t> </a:t>
            </a:r>
            <a:r>
              <a:rPr lang="pt-BR" sz="3200" dirty="0" err="1"/>
              <a:t>Generation</a:t>
            </a:r>
            <a:r>
              <a:rPr lang="pt-BR" sz="3200" dirty="0" smtClean="0"/>
              <a:t>)</a:t>
            </a: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514350" indent="-514350" algn="just">
              <a:buAutoNum type="arabicPeriod"/>
            </a:pPr>
            <a:r>
              <a:rPr lang="pt-BR" sz="3200" dirty="0" smtClean="0"/>
              <a:t>Conceber </a:t>
            </a:r>
            <a:r>
              <a:rPr lang="pt-BR" sz="3200" dirty="0"/>
              <a:t>(Fazer o </a:t>
            </a:r>
            <a:r>
              <a:rPr lang="pt-BR" sz="3200" dirty="0" smtClean="0"/>
              <a:t>Workflow </a:t>
            </a:r>
            <a:r>
              <a:rPr lang="pt-BR" sz="3200" dirty="0"/>
              <a:t>Project </a:t>
            </a:r>
            <a:r>
              <a:rPr lang="pt-BR" sz="3200" dirty="0" err="1"/>
              <a:t>Model</a:t>
            </a:r>
            <a:r>
              <a:rPr lang="pt-BR" sz="3200" dirty="0"/>
              <a:t> CANVAS</a:t>
            </a:r>
            <a:r>
              <a:rPr lang="pt-BR" sz="3200" dirty="0" smtClean="0"/>
              <a:t>) Fluxo </a:t>
            </a:r>
            <a:r>
              <a:rPr lang="pt-BR" sz="3200" dirty="0"/>
              <a:t>de 13 </a:t>
            </a:r>
            <a:r>
              <a:rPr lang="pt-BR" sz="3200" dirty="0" smtClean="0"/>
              <a:t>blocos, etapas, </a:t>
            </a:r>
            <a:r>
              <a:rPr lang="pt-BR" sz="3200" dirty="0"/>
              <a:t>para definir o </a:t>
            </a:r>
            <a:r>
              <a:rPr lang="pt-BR" sz="3200" dirty="0" smtClean="0"/>
              <a:t>projeto.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75" y="1298086"/>
            <a:ext cx="7738763" cy="54790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sz="3200" dirty="0" smtClean="0"/>
              <a:t>Justificativa </a:t>
            </a:r>
            <a:r>
              <a:rPr lang="pt-BR" sz="3200" dirty="0"/>
              <a:t>(fala do passado e deve falar de coisas </a:t>
            </a:r>
            <a:r>
              <a:rPr lang="pt-BR" sz="3200" dirty="0" smtClean="0"/>
              <a:t>ruins);</a:t>
            </a:r>
            <a:endParaRPr lang="pt-BR" sz="3200" dirty="0" smtClean="0"/>
          </a:p>
          <a:p>
            <a:pPr marL="514350" indent="-514350" algn="just">
              <a:buAutoNum type="arabicPeriod"/>
            </a:pPr>
            <a:r>
              <a:rPr lang="pt-BR" sz="3200" dirty="0" smtClean="0"/>
              <a:t>Objetivo Principal: Objetivo </a:t>
            </a:r>
            <a:r>
              <a:rPr lang="pt-BR" sz="3200" dirty="0" err="1" smtClean="0"/>
              <a:t>Smart</a:t>
            </a:r>
            <a:r>
              <a:rPr lang="pt-BR" sz="3200" dirty="0" smtClean="0"/>
              <a:t>, específico</a:t>
            </a:r>
            <a:r>
              <a:rPr lang="pt-BR" sz="3200" dirty="0"/>
              <a:t>, mensurável, </a:t>
            </a:r>
            <a:r>
              <a:rPr lang="pt-BR" sz="3200" dirty="0" smtClean="0"/>
              <a:t>alcançável, realista </a:t>
            </a:r>
            <a:r>
              <a:rPr lang="pt-BR" sz="3200" dirty="0"/>
              <a:t>delimitado ao </a:t>
            </a:r>
            <a:r>
              <a:rPr lang="pt-BR" sz="3200" dirty="0" smtClean="0"/>
              <a:t>tempo;</a:t>
            </a:r>
            <a:endParaRPr lang="pt-BR" sz="3200" dirty="0" smtClean="0"/>
          </a:p>
          <a:p>
            <a:pPr marL="514350" indent="-514350">
              <a:buAutoNum type="arabicPeriod"/>
            </a:pPr>
            <a:r>
              <a:rPr lang="pt-BR" sz="3200" dirty="0" smtClean="0"/>
              <a:t>Benefícios, futuro, </a:t>
            </a:r>
            <a:r>
              <a:rPr lang="pt-BR" sz="3200" dirty="0"/>
              <a:t>gerar </a:t>
            </a:r>
            <a:r>
              <a:rPr lang="pt-BR" sz="3200" dirty="0" smtClean="0"/>
              <a:t>valor;</a:t>
            </a:r>
            <a:endParaRPr lang="pt-BR" sz="3200" dirty="0" smtClean="0"/>
          </a:p>
          <a:p>
            <a:pPr marL="514350" indent="-514350">
              <a:buAutoNum type="arabicPeriod"/>
            </a:pPr>
            <a:r>
              <a:rPr lang="pt-BR" sz="3200" dirty="0" smtClean="0"/>
              <a:t>Produto;</a:t>
            </a:r>
            <a:endParaRPr lang="pt-BR" sz="3200" dirty="0" smtClean="0"/>
          </a:p>
          <a:p>
            <a:pPr marL="514350" indent="-514350">
              <a:buAutoNum type="arabicPeriod"/>
            </a:pPr>
            <a:r>
              <a:rPr lang="pt-BR" sz="3200" dirty="0" smtClean="0"/>
              <a:t>Requisitos;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/>
              <a:t>6. </a:t>
            </a:r>
            <a:r>
              <a:rPr lang="pt-BR" sz="3200" dirty="0" err="1"/>
              <a:t>Stakeholders</a:t>
            </a:r>
            <a:r>
              <a:rPr lang="pt-BR" sz="3200" dirty="0"/>
              <a:t> </a:t>
            </a:r>
            <a:r>
              <a:rPr lang="pt-BR" sz="3200" dirty="0" smtClean="0"/>
              <a:t>Externos, podem </a:t>
            </a:r>
            <a:r>
              <a:rPr lang="pt-BR" sz="3200" dirty="0"/>
              <a:t>ser um fator externo por </a:t>
            </a:r>
            <a:r>
              <a:rPr lang="pt-BR" sz="3200" dirty="0" smtClean="0"/>
              <a:t>exemplo: Chuva, </a:t>
            </a:r>
            <a:r>
              <a:rPr lang="pt-BR" sz="3200" dirty="0"/>
              <a:t>entidades governamentais, </a:t>
            </a:r>
            <a:r>
              <a:rPr lang="pt-BR" sz="3200" dirty="0" err="1"/>
              <a:t>etc</a:t>
            </a:r>
            <a:r>
              <a:rPr lang="pt-BR" sz="3200" dirty="0"/>
              <a:t> 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7</a:t>
            </a:r>
            <a:r>
              <a:rPr lang="pt-BR" sz="3200" dirty="0"/>
              <a:t>. </a:t>
            </a:r>
            <a:r>
              <a:rPr lang="pt-BR" sz="3200" dirty="0" err="1" smtClean="0"/>
              <a:t>Stakeholders</a:t>
            </a:r>
            <a:r>
              <a:rPr lang="pt-BR" sz="3200" dirty="0" smtClean="0"/>
              <a:t> internos, é a equipe interna da empresa;</a:t>
            </a: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8</a:t>
            </a:r>
            <a:r>
              <a:rPr lang="pt-BR" sz="3200" dirty="0"/>
              <a:t>. </a:t>
            </a:r>
            <a:r>
              <a:rPr lang="pt-BR" sz="3200" dirty="0" smtClean="0"/>
              <a:t>Premissas: São </a:t>
            </a:r>
            <a:r>
              <a:rPr lang="pt-BR" sz="3200" dirty="0"/>
              <a:t>suposições arbitrariamente dadas como certas sobre o ambiente externo ao </a:t>
            </a:r>
            <a:r>
              <a:rPr lang="pt-BR" sz="3200" dirty="0" smtClean="0"/>
              <a:t>projeto. </a:t>
            </a:r>
            <a:r>
              <a:rPr lang="pt-BR" sz="3200" dirty="0"/>
              <a:t>Não dominado pelo gerente do projeto. Fazem referências aos </a:t>
            </a:r>
            <a:r>
              <a:rPr lang="pt-BR" sz="3200" dirty="0" err="1" smtClean="0"/>
              <a:t>Stakeholders</a:t>
            </a:r>
            <a:r>
              <a:rPr lang="pt-BR" sz="3200" dirty="0" smtClean="0"/>
              <a:t> </a:t>
            </a:r>
            <a:r>
              <a:rPr lang="pt-BR" sz="3200" dirty="0"/>
              <a:t>externos e fatores </a:t>
            </a:r>
            <a:r>
              <a:rPr lang="pt-BR" sz="3200" dirty="0" smtClean="0"/>
              <a:t>externos;</a:t>
            </a: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9</a:t>
            </a:r>
            <a:r>
              <a:rPr lang="pt-BR" sz="3200" dirty="0"/>
              <a:t>. Grupo de Entregas - </a:t>
            </a:r>
            <a:r>
              <a:rPr lang="pt-BR" sz="3200" dirty="0" err="1"/>
              <a:t>Delivers</a:t>
            </a:r>
            <a:r>
              <a:rPr lang="pt-BR" sz="3200" dirty="0"/>
              <a:t> (Produtos, serviços, resultados produzidos </a:t>
            </a:r>
            <a:r>
              <a:rPr lang="pt-BR" sz="3200" dirty="0" smtClean="0"/>
              <a:t>pelo </a:t>
            </a:r>
            <a:r>
              <a:rPr lang="pt-BR" sz="3200" dirty="0"/>
              <a:t>projeto</a:t>
            </a:r>
            <a:r>
              <a:rPr lang="pt-BR" sz="3200" dirty="0" smtClean="0"/>
              <a:t>);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10. </a:t>
            </a:r>
            <a:r>
              <a:rPr lang="pt-BR" sz="3200" dirty="0" smtClean="0"/>
              <a:t>Restrições: São </a:t>
            </a:r>
            <a:r>
              <a:rPr lang="pt-BR" sz="3200" dirty="0"/>
              <a:t>limitações nos </a:t>
            </a:r>
            <a:r>
              <a:rPr lang="pt-BR" sz="3200" dirty="0" err="1" smtClean="0"/>
              <a:t>Stakeholders</a:t>
            </a:r>
            <a:r>
              <a:rPr lang="pt-BR" sz="3200" dirty="0" smtClean="0"/>
              <a:t> </a:t>
            </a:r>
            <a:r>
              <a:rPr lang="pt-BR" sz="3200" dirty="0"/>
              <a:t>internos, são limitações nas </a:t>
            </a:r>
            <a:r>
              <a:rPr lang="pt-BR" sz="3200" dirty="0" smtClean="0"/>
              <a:t>entregas. </a:t>
            </a: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	Nota</a:t>
            </a:r>
            <a:r>
              <a:rPr lang="pt-BR" sz="3200" dirty="0"/>
              <a:t>: Premissas, entregas e restrições delimitam declaração do escopo do </a:t>
            </a:r>
            <a:r>
              <a:rPr lang="pt-BR" sz="3200" dirty="0" smtClean="0"/>
              <a:t>projeto;</a:t>
            </a: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11</a:t>
            </a:r>
            <a:r>
              <a:rPr lang="pt-BR" sz="3200" dirty="0"/>
              <a:t>. </a:t>
            </a:r>
            <a:r>
              <a:rPr lang="pt-BR" sz="3200" dirty="0" smtClean="0"/>
              <a:t>Riscos podem </a:t>
            </a:r>
            <a:r>
              <a:rPr lang="pt-BR" sz="3200" dirty="0"/>
              <a:t>estar </a:t>
            </a:r>
            <a:r>
              <a:rPr lang="pt-BR" sz="3200" dirty="0" smtClean="0"/>
              <a:t>relacionados </a:t>
            </a:r>
            <a:r>
              <a:rPr lang="pt-BR" sz="3200" dirty="0"/>
              <a:t>as premissas, </a:t>
            </a:r>
            <a:r>
              <a:rPr lang="pt-BR" sz="3200" dirty="0" smtClean="0"/>
              <a:t>com </a:t>
            </a:r>
            <a:r>
              <a:rPr lang="pt-BR" sz="3200" dirty="0"/>
              <a:t>as </a:t>
            </a:r>
            <a:r>
              <a:rPr lang="pt-BR" sz="3200" dirty="0" smtClean="0"/>
              <a:t>entregas;</a:t>
            </a: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12</a:t>
            </a:r>
            <a:r>
              <a:rPr lang="pt-BR" sz="3200" dirty="0"/>
              <a:t>. Linha do Tempo (Time </a:t>
            </a:r>
            <a:r>
              <a:rPr lang="pt-BR" sz="3200" dirty="0" err="1" smtClean="0"/>
              <a:t>Line</a:t>
            </a:r>
            <a:r>
              <a:rPr lang="pt-BR" sz="3200" dirty="0" smtClean="0"/>
              <a:t>) Cronograma;</a:t>
            </a: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13</a:t>
            </a:r>
            <a:r>
              <a:rPr lang="pt-BR" sz="3200" dirty="0"/>
              <a:t>. Custos (</a:t>
            </a:r>
            <a:r>
              <a:rPr lang="pt-BR" sz="3200" dirty="0" err="1"/>
              <a:t>Cost</a:t>
            </a:r>
            <a:r>
              <a:rPr lang="pt-BR" sz="3200" dirty="0" smtClean="0"/>
              <a:t>), quanto </a:t>
            </a:r>
            <a:r>
              <a:rPr lang="pt-BR" sz="3200" dirty="0"/>
              <a:t>custa construir o </a:t>
            </a:r>
            <a:r>
              <a:rPr lang="pt-BR" sz="3200" dirty="0" smtClean="0"/>
              <a:t>produto.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6477" y="1520824"/>
            <a:ext cx="10515600" cy="492686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pt-BR" sz="3000" dirty="0" smtClean="0"/>
              <a:t>Integrar </a:t>
            </a:r>
            <a:r>
              <a:rPr lang="pt-BR" sz="3000" dirty="0"/>
              <a:t>(para analisar a consistência das relações entre os blocos</a:t>
            </a:r>
            <a:r>
              <a:rPr lang="pt-BR" sz="3000" dirty="0" smtClean="0"/>
              <a:t>), blocos </a:t>
            </a:r>
            <a:r>
              <a:rPr lang="pt-BR" sz="3000" dirty="0"/>
              <a:t>são agrupados para fazer amarrações </a:t>
            </a:r>
            <a:r>
              <a:rPr lang="pt-BR" sz="3000" dirty="0" smtClean="0"/>
              <a:t>necessárias, a seguir:</a:t>
            </a:r>
            <a:endParaRPr lang="pt-BR" sz="3000" dirty="0" smtClean="0"/>
          </a:p>
          <a:p>
            <a:pPr marL="0" indent="0">
              <a:buNone/>
            </a:pPr>
            <a:r>
              <a:rPr lang="pt-BR" sz="3000" dirty="0" smtClean="0"/>
              <a:t>1</a:t>
            </a:r>
            <a:r>
              <a:rPr lang="pt-BR" sz="3000" baseline="30000" dirty="0" smtClean="0"/>
              <a:t>o</a:t>
            </a:r>
            <a:r>
              <a:rPr lang="pt-BR" sz="3000" dirty="0" smtClean="0"/>
              <a:t> </a:t>
            </a:r>
            <a:r>
              <a:rPr lang="pt-BR" sz="3000" dirty="0"/>
              <a:t>Bloco: </a:t>
            </a:r>
            <a:r>
              <a:rPr lang="pt-BR" sz="3000" dirty="0" smtClean="0"/>
              <a:t>Justificativa, </a:t>
            </a:r>
            <a:r>
              <a:rPr lang="pt-BR" sz="3000" dirty="0"/>
              <a:t>Objetivo </a:t>
            </a:r>
            <a:r>
              <a:rPr lang="pt-BR" sz="3000" dirty="0" err="1"/>
              <a:t>Smart</a:t>
            </a:r>
            <a:r>
              <a:rPr lang="pt-BR" sz="3000" dirty="0"/>
              <a:t> e </a:t>
            </a:r>
            <a:r>
              <a:rPr lang="pt-BR" sz="3000" dirty="0" smtClean="0"/>
              <a:t>Benefícios;</a:t>
            </a:r>
            <a:endParaRPr lang="pt-BR" sz="3000" dirty="0" smtClean="0"/>
          </a:p>
          <a:p>
            <a:pPr marL="0" indent="0">
              <a:buNone/>
            </a:pPr>
            <a:r>
              <a:rPr lang="pt-BR" sz="3000" dirty="0" smtClean="0"/>
              <a:t>2</a:t>
            </a:r>
            <a:r>
              <a:rPr lang="pt-BR" sz="3000" baseline="30000" dirty="0" smtClean="0"/>
              <a:t>o</a:t>
            </a:r>
            <a:r>
              <a:rPr lang="pt-BR" sz="3000" dirty="0" smtClean="0"/>
              <a:t> </a:t>
            </a:r>
            <a:r>
              <a:rPr lang="pt-BR" sz="3000" dirty="0"/>
              <a:t>Bloco: Produto, </a:t>
            </a:r>
            <a:r>
              <a:rPr lang="pt-BR" sz="3000" dirty="0" smtClean="0"/>
              <a:t>Requisitos;</a:t>
            </a:r>
            <a:endParaRPr lang="pt-BR" sz="3000" dirty="0" smtClean="0"/>
          </a:p>
          <a:p>
            <a:pPr marL="0" indent="0">
              <a:buNone/>
            </a:pPr>
            <a:r>
              <a:rPr lang="pt-BR" sz="3000" dirty="0" smtClean="0"/>
              <a:t>3</a:t>
            </a:r>
            <a:r>
              <a:rPr lang="pt-BR" sz="3000" baseline="30000" dirty="0" smtClean="0"/>
              <a:t>o</a:t>
            </a:r>
            <a:r>
              <a:rPr lang="pt-BR" sz="3000" dirty="0" smtClean="0"/>
              <a:t> </a:t>
            </a:r>
            <a:r>
              <a:rPr lang="pt-BR" sz="3000" dirty="0"/>
              <a:t>Bloco; Premissas e </a:t>
            </a:r>
            <a:r>
              <a:rPr lang="pt-BR" sz="3000" dirty="0" err="1" smtClean="0"/>
              <a:t>Stakeholders</a:t>
            </a:r>
            <a:r>
              <a:rPr lang="pt-BR" sz="3000" dirty="0" smtClean="0"/>
              <a:t> Externos;</a:t>
            </a:r>
            <a:endParaRPr lang="pt-BR" sz="3000" dirty="0" smtClean="0"/>
          </a:p>
          <a:p>
            <a:pPr marL="0" indent="0">
              <a:buNone/>
            </a:pPr>
            <a:r>
              <a:rPr lang="pt-BR" sz="3000" dirty="0" smtClean="0"/>
              <a:t>4</a:t>
            </a:r>
            <a:r>
              <a:rPr lang="pt-BR" sz="3000" baseline="30000" dirty="0" smtClean="0"/>
              <a:t>o</a:t>
            </a:r>
            <a:r>
              <a:rPr lang="pt-BR" sz="3000" dirty="0" smtClean="0"/>
              <a:t> </a:t>
            </a:r>
            <a:r>
              <a:rPr lang="pt-BR" sz="3000" dirty="0"/>
              <a:t>Bloco: Equipe, </a:t>
            </a:r>
            <a:r>
              <a:rPr lang="pt-BR" sz="3000" dirty="0" smtClean="0"/>
              <a:t>Grupos </a:t>
            </a:r>
            <a:r>
              <a:rPr lang="pt-BR" sz="3000" dirty="0"/>
              <a:t>de </a:t>
            </a:r>
            <a:r>
              <a:rPr lang="pt-BR" sz="3000" dirty="0" smtClean="0"/>
              <a:t>Entregas;</a:t>
            </a:r>
            <a:endParaRPr lang="pt-BR" sz="3000" dirty="0" smtClean="0"/>
          </a:p>
          <a:p>
            <a:pPr marL="0" indent="0">
              <a:buNone/>
            </a:pPr>
            <a:r>
              <a:rPr lang="pt-BR" sz="3000" dirty="0" smtClean="0"/>
              <a:t>5</a:t>
            </a:r>
            <a:r>
              <a:rPr lang="pt-BR" sz="3000" baseline="30000" dirty="0" smtClean="0"/>
              <a:t>o</a:t>
            </a:r>
            <a:r>
              <a:rPr lang="pt-BR" sz="3000" dirty="0" smtClean="0"/>
              <a:t> </a:t>
            </a:r>
            <a:r>
              <a:rPr lang="pt-BR" sz="3000" dirty="0"/>
              <a:t>Bloco: Restrições, Equipe, </a:t>
            </a:r>
            <a:r>
              <a:rPr lang="pt-BR" sz="3000" dirty="0" smtClean="0"/>
              <a:t>Grupos </a:t>
            </a:r>
            <a:r>
              <a:rPr lang="pt-BR" sz="3000" dirty="0"/>
              <a:t>de </a:t>
            </a:r>
            <a:r>
              <a:rPr lang="pt-BR" sz="3000" dirty="0" smtClean="0"/>
              <a:t>Entregas;</a:t>
            </a:r>
            <a:endParaRPr lang="pt-BR" sz="3000" dirty="0" smtClean="0"/>
          </a:p>
          <a:p>
            <a:pPr marL="0" indent="0">
              <a:buNone/>
            </a:pPr>
            <a:r>
              <a:rPr lang="pt-BR" sz="3000" dirty="0" smtClean="0"/>
              <a:t>6</a:t>
            </a:r>
            <a:r>
              <a:rPr lang="pt-BR" sz="3000" baseline="30000" dirty="0" smtClean="0"/>
              <a:t>o</a:t>
            </a:r>
            <a:r>
              <a:rPr lang="pt-BR" sz="3000" dirty="0" smtClean="0"/>
              <a:t> </a:t>
            </a:r>
            <a:r>
              <a:rPr lang="pt-BR" sz="3000" dirty="0"/>
              <a:t>Bloco: Riscos, Equipe, </a:t>
            </a:r>
            <a:r>
              <a:rPr lang="pt-BR" sz="3000" dirty="0" smtClean="0"/>
              <a:t>Grupos </a:t>
            </a:r>
            <a:r>
              <a:rPr lang="pt-BR" sz="3000" dirty="0"/>
              <a:t>de </a:t>
            </a:r>
            <a:r>
              <a:rPr lang="pt-BR" sz="3000" dirty="0" smtClean="0"/>
              <a:t>Entregas.</a:t>
            </a:r>
            <a:endParaRPr lang="pt-B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3200" dirty="0" smtClean="0"/>
              <a:t>As </a:t>
            </a:r>
            <a:r>
              <a:rPr lang="pt-BR" sz="3200" dirty="0"/>
              <a:t>empresas veem a necessidade de estar constantemente mudando e percebem as necessidades dos clientes para alcançar a satisfação. </a:t>
            </a:r>
            <a:endParaRPr lang="pt-BR" sz="3200" dirty="0" smtClean="0"/>
          </a:p>
          <a:p>
            <a:pPr marL="0" indent="0" algn="just" fontAlgn="base">
              <a:buNone/>
            </a:pPr>
            <a:endParaRPr lang="pt-BR" sz="3200" dirty="0"/>
          </a:p>
          <a:p>
            <a:pPr marL="0" indent="0" algn="just" fontAlgn="base">
              <a:buNone/>
            </a:pPr>
            <a:r>
              <a:rPr lang="pt-BR" sz="3200" dirty="0" smtClean="0"/>
              <a:t>A </a:t>
            </a:r>
            <a:r>
              <a:rPr lang="pt-BR" sz="3200" dirty="0"/>
              <a:t>tecnologia pode aumentar significativamente a criatividade, a eficiência e a produtividade dos negócios, permitindo às empresas competir na economia digital de um mundo global com a capacidade de tomar decisões de maneira rápida e flexível. 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6332"/>
            <a:ext cx="10515600" cy="4821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 smtClean="0"/>
              <a:t>3</a:t>
            </a:r>
            <a:r>
              <a:rPr lang="pt-BR" sz="3200" dirty="0"/>
              <a:t>. Resolver (Descobrir problemas junto aos </a:t>
            </a:r>
            <a:r>
              <a:rPr lang="pt-BR" sz="3200" dirty="0" err="1" smtClean="0"/>
              <a:t>Stakeholders</a:t>
            </a:r>
            <a:r>
              <a:rPr lang="pt-BR" sz="3200" dirty="0"/>
              <a:t>) </a:t>
            </a:r>
            <a:r>
              <a:rPr lang="pt-BR" sz="3200" dirty="0" smtClean="0"/>
              <a:t>estrangulamentos: Como lição </a:t>
            </a:r>
            <a:r>
              <a:rPr lang="pt-BR" sz="3200" dirty="0"/>
              <a:t>de </a:t>
            </a:r>
            <a:r>
              <a:rPr lang="pt-BR" sz="3200" dirty="0" smtClean="0"/>
              <a:t>casa - Ações </a:t>
            </a:r>
            <a:r>
              <a:rPr lang="pt-BR" sz="3200" dirty="0"/>
              <a:t>de balanceamento do </a:t>
            </a:r>
            <a:r>
              <a:rPr lang="pt-BR" sz="3200" dirty="0" smtClean="0"/>
              <a:t>projeto, em grupos, </a:t>
            </a:r>
            <a:r>
              <a:rPr lang="pt-BR" sz="3200" dirty="0"/>
              <a:t>são encomendadas para equipe, clientes e </a:t>
            </a:r>
            <a:r>
              <a:rPr lang="pt-BR" sz="3200" dirty="0" smtClean="0"/>
              <a:t>patrocinadores; 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 smtClean="0"/>
              <a:t>Normalmente estão nos </a:t>
            </a:r>
            <a:r>
              <a:rPr lang="pt-BR" sz="3200" dirty="0"/>
              <a:t>benefícios, requisitos, grupos de </a:t>
            </a:r>
            <a:r>
              <a:rPr lang="pt-BR" sz="3200" dirty="0" smtClean="0"/>
              <a:t>entregas; 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 smtClean="0"/>
              <a:t>Prazo</a:t>
            </a:r>
            <a:r>
              <a:rPr lang="pt-BR" sz="3200" dirty="0"/>
              <a:t>: </a:t>
            </a:r>
            <a:r>
              <a:rPr lang="pt-BR" sz="3200" dirty="0" smtClean="0"/>
              <a:t>07 </a:t>
            </a:r>
            <a:r>
              <a:rPr lang="pt-BR" sz="3200" dirty="0"/>
              <a:t>a 15 </a:t>
            </a:r>
            <a:r>
              <a:rPr lang="pt-BR" sz="3200" dirty="0" smtClean="0"/>
              <a:t>dias.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6332"/>
            <a:ext cx="10515600" cy="4821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 smtClean="0"/>
              <a:t>4</a:t>
            </a:r>
            <a:r>
              <a:rPr lang="pt-BR" sz="3200" dirty="0"/>
              <a:t>. Compartilhar (comunicar</a:t>
            </a:r>
            <a:r>
              <a:rPr lang="pt-BR" sz="3200" dirty="0" smtClean="0"/>
              <a:t>): Comunicar </a:t>
            </a:r>
            <a:r>
              <a:rPr lang="pt-BR" sz="3200" dirty="0"/>
              <a:t>a informação do </a:t>
            </a:r>
            <a:r>
              <a:rPr lang="pt-BR" sz="3200" dirty="0" smtClean="0"/>
              <a:t>projeto, em grupos. </a:t>
            </a:r>
            <a:r>
              <a:rPr lang="pt-BR" sz="3200" dirty="0"/>
              <a:t>O modelo de sucesso daquele tipo de projeto é compartilhado para ser evoluído pelos demais membros da organização.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4" y="1349426"/>
            <a:ext cx="9534469" cy="53092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Planejamento de Projeto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86507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3200" dirty="0" smtClean="0"/>
              <a:t>Os </a:t>
            </a:r>
            <a:r>
              <a:rPr lang="pt-BR" sz="3200" dirty="0" err="1" smtClean="0"/>
              <a:t>Stakeholders</a:t>
            </a:r>
            <a:r>
              <a:rPr lang="pt-BR" sz="3200" dirty="0" smtClean="0"/>
              <a:t> precisam saber por </a:t>
            </a:r>
            <a:r>
              <a:rPr lang="pt-BR" sz="3200" dirty="0"/>
              <a:t>que o projeto </a:t>
            </a:r>
            <a:r>
              <a:rPr lang="pt-BR" sz="3200" dirty="0" smtClean="0"/>
              <a:t>existe. O </a:t>
            </a:r>
            <a:r>
              <a:rPr lang="pt-BR" sz="3200" dirty="0"/>
              <a:t>que o projeto faz </a:t>
            </a:r>
            <a:r>
              <a:rPr lang="pt-BR" sz="3200" dirty="0" smtClean="0"/>
              <a:t>é a Qualidade </a:t>
            </a:r>
            <a:r>
              <a:rPr lang="pt-BR" sz="3200" dirty="0"/>
              <a:t>do </a:t>
            </a:r>
            <a:r>
              <a:rPr lang="pt-BR" sz="3200" dirty="0" smtClean="0"/>
              <a:t>Produto.</a:t>
            </a: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 err="1" smtClean="0"/>
              <a:t>Kanban</a:t>
            </a:r>
            <a:r>
              <a:rPr lang="pt-BR" sz="3200" dirty="0" smtClean="0"/>
              <a:t> (KPM) – Metodologia Ágil: Para executar, em andamento e finalizados. </a:t>
            </a:r>
            <a:r>
              <a:rPr lang="pt-BR" sz="3200" dirty="0">
                <a:hlinkClick r:id="rId1"/>
              </a:rPr>
              <a:t>https://</a:t>
            </a:r>
            <a:r>
              <a:rPr lang="pt-BR" sz="3200" dirty="0" smtClean="0">
                <a:hlinkClick r:id="rId1"/>
              </a:rPr>
              <a:t>www.youtube.com/watch?v=hb_9m53Ykuo</a:t>
            </a: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>
                <a:hlinkClick r:id="rId2"/>
              </a:rPr>
              <a:t>https://www.atlassian.com/agile/kanban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Metodologia Ágil </a:t>
            </a:r>
            <a:r>
              <a:rPr lang="pt-BR" sz="3200" dirty="0" err="1" smtClean="0"/>
              <a:t>Scrum</a:t>
            </a:r>
            <a:r>
              <a:rPr lang="pt-BR" sz="3200" dirty="0" smtClean="0"/>
              <a:t> para gestão e gerenciamento de projeto de software, </a:t>
            </a:r>
            <a:r>
              <a:rPr lang="pt-BR" sz="3200" dirty="0"/>
              <a:t>Sprint </a:t>
            </a:r>
            <a:r>
              <a:rPr lang="pt-BR" sz="3200" dirty="0" smtClean="0"/>
              <a:t>(atividades, entregas). </a:t>
            </a:r>
            <a:r>
              <a:rPr lang="pt-BR" sz="3200" dirty="0">
                <a:hlinkClick r:id="rId3"/>
              </a:rPr>
              <a:t>http://www.mindmaster.com.br/scrum/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Tópico  – </a:t>
            </a:r>
            <a:r>
              <a:rPr lang="pt-BR" b="1" dirty="0" smtClean="0">
                <a:solidFill>
                  <a:srgbClr val="FF0000"/>
                </a:solidFill>
              </a:rPr>
              <a:t>Planejamento de Projeto (Conclusão)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Existem diversas ferramentas </a:t>
            </a:r>
            <a:r>
              <a:rPr lang="pt-BR" dirty="0"/>
              <a:t>e técnicas de planejamento e controle de projetos. </a:t>
            </a:r>
            <a:r>
              <a:rPr lang="pt-BR" dirty="0" smtClean="0"/>
              <a:t>Alé</a:t>
            </a:r>
            <a:r>
              <a:rPr lang="pt-BR" dirty="0"/>
              <a:t>m</a:t>
            </a:r>
            <a:r>
              <a:rPr lang="pt-BR" dirty="0" smtClean="0"/>
              <a:t> </a:t>
            </a:r>
            <a:r>
              <a:rPr lang="pt-BR" dirty="0"/>
              <a:t>de metodologias e </a:t>
            </a:r>
            <a:r>
              <a:rPr lang="pt-BR" dirty="0" smtClean="0"/>
              <a:t>guias </a:t>
            </a:r>
            <a:r>
              <a:rPr lang="pt-BR" dirty="0"/>
              <a:t>de conhecimento consolidadas no mercado, como, </a:t>
            </a:r>
            <a:r>
              <a:rPr lang="pt-BR" dirty="0">
                <a:hlinkClick r:id="rId1" tooltip="Mapa de Processos do Guia PMBOKº 5ª Edição"/>
              </a:rPr>
              <a:t>PMBOK </a:t>
            </a:r>
            <a:r>
              <a:rPr lang="pt-BR" dirty="0" err="1">
                <a:hlinkClick r:id="rId1" tooltip="Mapa de Processos do Guia PMBOKº 5ª Edição"/>
              </a:rPr>
              <a:t>Guide</a:t>
            </a:r>
            <a:r>
              <a:rPr lang="pt-BR" dirty="0">
                <a:hlinkClick r:id="rId1" tooltip="Mapa de Processos do Guia PMBOKº 5ª Edição"/>
              </a:rPr>
              <a:t> 5ª Edição</a:t>
            </a:r>
            <a:r>
              <a:rPr lang="pt-BR" dirty="0"/>
              <a:t> e </a:t>
            </a:r>
            <a:r>
              <a:rPr lang="pt-BR" dirty="0">
                <a:hlinkClick r:id="rId2" tooltip="Curso de PRINCE2 Foundation"/>
              </a:rPr>
              <a:t>PRINCE2</a:t>
            </a:r>
            <a:r>
              <a:rPr lang="pt-BR" dirty="0"/>
              <a:t>, </a:t>
            </a:r>
            <a:r>
              <a:rPr lang="pt-BR" dirty="0" smtClean="0"/>
              <a:t>etc., que </a:t>
            </a:r>
            <a:r>
              <a:rPr lang="pt-BR" dirty="0"/>
              <a:t>permitam a participação de todas as partes interessadas.</a:t>
            </a:r>
            <a:endParaRPr lang="pt-BR" dirty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 smtClean="0"/>
              <a:t>Como inovação em planejamento de </a:t>
            </a:r>
            <a:r>
              <a:rPr lang="pt-BR" dirty="0"/>
              <a:t>negócios </a:t>
            </a:r>
            <a:r>
              <a:rPr lang="pt-BR" dirty="0" smtClean="0"/>
              <a:t>o </a:t>
            </a:r>
            <a:r>
              <a:rPr lang="pt-BR" dirty="0"/>
              <a:t>BUSINESS MODEL CANVAS, </a:t>
            </a:r>
            <a:r>
              <a:rPr lang="pt-BR" dirty="0" smtClean="0"/>
              <a:t>apresenta </a:t>
            </a:r>
            <a:r>
              <a:rPr lang="pt-BR" dirty="0"/>
              <a:t>abordagens, </a:t>
            </a:r>
            <a:r>
              <a:rPr lang="pt-BR" dirty="0" smtClean="0"/>
              <a:t>para foco empresarial, assim como, planejamento na </a:t>
            </a:r>
            <a:r>
              <a:rPr lang="pt-BR" dirty="0"/>
              <a:t>carreira </a:t>
            </a:r>
            <a:r>
              <a:rPr lang="pt-BR" dirty="0" smtClean="0"/>
              <a:t>pessoal. Sua </a:t>
            </a:r>
            <a:r>
              <a:rPr lang="pt-BR" dirty="0"/>
              <a:t>versatilidade é uma vantagem para o trabalho em equipe, pois a dinâmica do PMC exige um </a:t>
            </a:r>
            <a:r>
              <a:rPr lang="pt-BR" dirty="0" err="1" smtClean="0"/>
              <a:t>brainstorm</a:t>
            </a:r>
            <a:r>
              <a:rPr lang="pt-BR" dirty="0" smtClean="0"/>
              <a:t> ou </a:t>
            </a:r>
            <a:r>
              <a:rPr lang="pt-BR" dirty="0" err="1" smtClean="0"/>
              <a:t>brainwriting</a:t>
            </a:r>
            <a:r>
              <a:rPr lang="pt-BR" dirty="0" smtClean="0"/>
              <a:t> </a:t>
            </a:r>
            <a:r>
              <a:rPr lang="pt-BR" dirty="0"/>
              <a:t>entre os próprios colaboradores e com o </a:t>
            </a:r>
            <a:r>
              <a:rPr lang="pt-BR" dirty="0" smtClean="0"/>
              <a:t>cliente.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Tópico  – </a:t>
            </a:r>
            <a:r>
              <a:rPr lang="pt-BR" b="1" dirty="0" smtClean="0">
                <a:solidFill>
                  <a:srgbClr val="FF0000"/>
                </a:solidFill>
              </a:rPr>
              <a:t>Planejamento de Projeto (Conclusão)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3200" dirty="0" smtClean="0"/>
              <a:t>O desafio para </a:t>
            </a:r>
            <a:r>
              <a:rPr lang="pt-BR" sz="3200" dirty="0"/>
              <a:t>construir </a:t>
            </a:r>
            <a:r>
              <a:rPr lang="pt-BR" sz="3200" dirty="0" smtClean="0"/>
              <a:t>o projeto é baseado </a:t>
            </a:r>
            <a:r>
              <a:rPr lang="pt-BR" sz="3200" dirty="0"/>
              <a:t>no princípio da </a:t>
            </a:r>
            <a:r>
              <a:rPr lang="pt-BR" sz="3200" dirty="0" smtClean="0"/>
              <a:t>neurociência, </a:t>
            </a:r>
            <a:r>
              <a:rPr lang="pt-BR" sz="3200" dirty="0"/>
              <a:t>que </a:t>
            </a:r>
            <a:r>
              <a:rPr lang="pt-BR" sz="3200" dirty="0" smtClean="0"/>
              <a:t>é:</a:t>
            </a:r>
            <a:endParaRPr lang="pt-BR" sz="3200" dirty="0" smtClean="0"/>
          </a:p>
          <a:p>
            <a:pPr marL="0" indent="0" algn="just" fontAlgn="base">
              <a:buNone/>
            </a:pPr>
            <a:endParaRPr lang="pt-BR" sz="3200" dirty="0" smtClean="0"/>
          </a:p>
          <a:p>
            <a:pPr marL="514350" indent="-514350" algn="just" fontAlgn="base">
              <a:buAutoNum type="arabicPeriod"/>
            </a:pPr>
            <a:r>
              <a:rPr lang="pt-BR" sz="3200" dirty="0" smtClean="0"/>
              <a:t>Simplificar</a:t>
            </a:r>
            <a:r>
              <a:rPr lang="pt-BR" sz="3200" dirty="0"/>
              <a:t>: </a:t>
            </a:r>
            <a:r>
              <a:rPr lang="pt-BR" sz="3200" dirty="0" err="1" smtClean="0"/>
              <a:t>Cortex</a:t>
            </a:r>
            <a:r>
              <a:rPr lang="pt-BR" sz="3200" dirty="0" smtClean="0"/>
              <a:t> </a:t>
            </a:r>
            <a:r>
              <a:rPr lang="pt-BR" sz="3200" dirty="0"/>
              <a:t>pré-frontal não carrega muitas coisas ao mesmo </a:t>
            </a:r>
            <a:r>
              <a:rPr lang="pt-BR" sz="3200" dirty="0" smtClean="0"/>
              <a:t>tempo</a:t>
            </a:r>
            <a:r>
              <a:rPr lang="pt-BR" sz="3200" dirty="0"/>
              <a:t>;</a:t>
            </a:r>
            <a:endParaRPr lang="pt-BR" sz="3200" dirty="0" smtClean="0"/>
          </a:p>
          <a:p>
            <a:pPr marL="514350" indent="-514350" algn="just" fontAlgn="base">
              <a:buAutoNum type="arabicPeriod"/>
            </a:pPr>
            <a:r>
              <a:rPr lang="pt-BR" sz="3200" dirty="0"/>
              <a:t>A</a:t>
            </a:r>
            <a:r>
              <a:rPr lang="pt-BR" sz="3200" dirty="0" smtClean="0"/>
              <a:t>grupar </a:t>
            </a:r>
            <a:r>
              <a:rPr lang="pt-BR" sz="3200" dirty="0"/>
              <a:t>as coisas: </a:t>
            </a:r>
            <a:r>
              <a:rPr lang="pt-BR" sz="3200" dirty="0" smtClean="0"/>
              <a:t>Em </a:t>
            </a:r>
            <a:r>
              <a:rPr lang="pt-BR" sz="3200" dirty="0"/>
              <a:t>grupo </a:t>
            </a:r>
            <a:r>
              <a:rPr lang="pt-BR" sz="3200" dirty="0" smtClean="0"/>
              <a:t>se memoriza mais;</a:t>
            </a:r>
            <a:endParaRPr lang="pt-BR" sz="3200" dirty="0" smtClean="0"/>
          </a:p>
          <a:p>
            <a:pPr marL="514350" indent="-514350" algn="just" fontAlgn="base">
              <a:buAutoNum type="arabicPeriod"/>
            </a:pPr>
            <a:r>
              <a:rPr lang="pt-BR" sz="3200" dirty="0" smtClean="0"/>
              <a:t>Engajar </a:t>
            </a:r>
            <a:r>
              <a:rPr lang="pt-BR" sz="3200" dirty="0"/>
              <a:t>os </a:t>
            </a:r>
            <a:r>
              <a:rPr lang="pt-BR" sz="3200" dirty="0" err="1" smtClean="0"/>
              <a:t>Stakeholders</a:t>
            </a:r>
            <a:r>
              <a:rPr lang="pt-BR" sz="3200" dirty="0"/>
              <a:t>: </a:t>
            </a:r>
            <a:r>
              <a:rPr lang="pt-BR" sz="3200" dirty="0" smtClean="0"/>
              <a:t>Metodologia </a:t>
            </a:r>
            <a:r>
              <a:rPr lang="pt-BR" sz="3200" dirty="0"/>
              <a:t>baseada no </a:t>
            </a:r>
            <a:r>
              <a:rPr lang="pt-BR" sz="3200" dirty="0" smtClean="0"/>
              <a:t>Business </a:t>
            </a:r>
            <a:r>
              <a:rPr lang="pt-BR" sz="3200" dirty="0" err="1" smtClean="0"/>
              <a:t>Model</a:t>
            </a:r>
            <a:r>
              <a:rPr lang="pt-BR" sz="3200" dirty="0" smtClean="0"/>
              <a:t> </a:t>
            </a:r>
            <a:r>
              <a:rPr lang="pt-BR" sz="3200" dirty="0" err="1" smtClean="0"/>
              <a:t>Generation</a:t>
            </a:r>
            <a:r>
              <a:rPr lang="pt-BR" sz="3200" dirty="0" smtClean="0"/>
              <a:t> </a:t>
            </a:r>
            <a:r>
              <a:rPr lang="pt-BR" sz="3200" dirty="0"/>
              <a:t>- </a:t>
            </a:r>
            <a:r>
              <a:rPr lang="pt-BR" sz="3200" dirty="0" smtClean="0"/>
              <a:t>Gerar </a:t>
            </a:r>
            <a:r>
              <a:rPr lang="pt-BR" sz="3200" dirty="0"/>
              <a:t>o modelo de negócio numa folha de </a:t>
            </a:r>
            <a:r>
              <a:rPr lang="pt-BR" sz="3200" dirty="0" smtClean="0"/>
              <a:t>papel.</a:t>
            </a:r>
            <a:endParaRPr lang="pt-BR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9138" cy="2387600"/>
          </a:xfrm>
        </p:spPr>
        <p:txBody>
          <a:bodyPr>
            <a:normAutofit/>
          </a:bodyPr>
          <a:lstStyle/>
          <a:p>
            <a:r>
              <a:rPr lang="pt-BR" dirty="0"/>
              <a:t>ERP, CLOUD</a:t>
            </a:r>
            <a:r>
              <a:rPr lang="en-US" dirty="0"/>
              <a:t> </a:t>
            </a:r>
            <a:r>
              <a:rPr lang="pt-BR" dirty="0"/>
              <a:t>e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 smtClean="0"/>
              <a:t>Engenharia Produção </a:t>
            </a:r>
            <a:r>
              <a:rPr lang="pt-BR" dirty="0"/>
              <a:t>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/>
              <a:t>Sistemas </a:t>
            </a:r>
            <a:r>
              <a:rPr lang="pt-BR" sz="3200" dirty="0"/>
              <a:t>de informação Enterprise </a:t>
            </a:r>
            <a:r>
              <a:rPr lang="pt-BR" sz="3200" dirty="0" err="1"/>
              <a:t>Resource</a:t>
            </a:r>
            <a:r>
              <a:rPr lang="pt-BR" sz="3200" dirty="0"/>
              <a:t> Planning (ERP</a:t>
            </a:r>
            <a:r>
              <a:rPr lang="pt-BR" sz="3200" dirty="0" smtClean="0"/>
              <a:t>), integram </a:t>
            </a:r>
            <a:r>
              <a:rPr lang="pt-BR" sz="3200" dirty="0"/>
              <a:t>aplicativos para gerenciar todos os departamentos e funções de produção, vendas, compras, logística, contabilidade, gerenciamento de projetos e armazéns, pedidos, folha de pagamento, etc</a:t>
            </a:r>
            <a:r>
              <a:rPr lang="pt-BR" sz="3200" dirty="0" smtClean="0"/>
              <a:t>.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Um sistema ERP é caracterizado por: Controlar diferentes processos da empresa, e que todos os departamentos de uma empresa estão inter-relacionados.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/>
              <a:t>O </a:t>
            </a:r>
            <a:r>
              <a:rPr lang="pt-BR" sz="3200" dirty="0"/>
              <a:t>ERP entende que uma empresa é um grupo de departamentos </a:t>
            </a:r>
            <a:r>
              <a:rPr lang="pt-BR" sz="3200" dirty="0" smtClean="0"/>
              <a:t>inter-relacionados </a:t>
            </a:r>
            <a:r>
              <a:rPr lang="pt-BR" sz="3200" dirty="0"/>
              <a:t>pelas informações que compartilham e geradas a partir de seus processos</a:t>
            </a:r>
            <a:r>
              <a:rPr lang="pt-BR" sz="3200" dirty="0" smtClean="0"/>
              <a:t>.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https://www.infocommti.com.br/suporte-n1-n2-n3/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r>
              <a:rPr lang="pt-BR" sz="3200" dirty="0" smtClean="0"/>
              <a:t>https://onlinedatacloud.com.br/</a:t>
            </a:r>
            <a:endParaRPr lang="pt-BR" sz="3200" dirty="0" smtClean="0"/>
          </a:p>
          <a:p>
            <a:pPr marL="0" indent="0" algn="just">
              <a:buNone/>
            </a:pP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 (Vantagens)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pt-PT" sz="3200" dirty="0" smtClean="0"/>
              <a:t>Otimização </a:t>
            </a:r>
            <a:r>
              <a:rPr lang="pt-PT" sz="3200" dirty="0"/>
              <a:t>de processos de </a:t>
            </a:r>
            <a:r>
              <a:rPr lang="pt-PT" sz="3200" dirty="0" smtClean="0"/>
              <a:t>negócios; </a:t>
            </a:r>
            <a:endParaRPr lang="pt-PT" sz="3200" dirty="0" smtClean="0"/>
          </a:p>
          <a:p>
            <a:pPr marL="514350" indent="-514350" algn="just">
              <a:buAutoNum type="arabicPeriod"/>
            </a:pPr>
            <a:r>
              <a:rPr lang="pt-PT" sz="3200" dirty="0" smtClean="0"/>
              <a:t>Acesso </a:t>
            </a:r>
            <a:r>
              <a:rPr lang="pt-PT" sz="3200" dirty="0"/>
              <a:t>preciso e oportuno a informações </a:t>
            </a:r>
            <a:r>
              <a:rPr lang="pt-PT" sz="3200" dirty="0" smtClean="0"/>
              <a:t>confiáveis; </a:t>
            </a:r>
            <a:endParaRPr lang="pt-PT" sz="3200" dirty="0" smtClean="0"/>
          </a:p>
          <a:p>
            <a:pPr marL="514350" indent="-514350" algn="just">
              <a:buAutoNum type="arabicPeriod"/>
            </a:pPr>
            <a:r>
              <a:rPr lang="pt-PT" sz="3200" dirty="0" smtClean="0"/>
              <a:t>A </a:t>
            </a:r>
            <a:r>
              <a:rPr lang="pt-PT" sz="3200" dirty="0"/>
              <a:t>capacidade de compartilhar informações entre todos os componentes da </a:t>
            </a:r>
            <a:r>
              <a:rPr lang="pt-PT" sz="3200" dirty="0" smtClean="0"/>
              <a:t>organização; </a:t>
            </a:r>
            <a:endParaRPr lang="pt-PT" sz="3200" dirty="0" smtClean="0"/>
          </a:p>
          <a:p>
            <a:pPr marL="514350" indent="-514350" algn="just">
              <a:buAutoNum type="arabicPeriod"/>
            </a:pPr>
            <a:r>
              <a:rPr lang="pt-PT" sz="3200" dirty="0" smtClean="0"/>
              <a:t>Eliminação </a:t>
            </a:r>
            <a:r>
              <a:rPr lang="pt-PT" sz="3200" dirty="0"/>
              <a:t>de operações e dados </a:t>
            </a:r>
            <a:r>
              <a:rPr lang="pt-PT" sz="3200" dirty="0" smtClean="0"/>
              <a:t>desnecessários; </a:t>
            </a:r>
            <a:endParaRPr lang="pt-PT" sz="3200" dirty="0" smtClean="0"/>
          </a:p>
          <a:p>
            <a:pPr marL="514350" indent="-514350" algn="just">
              <a:buAutoNum type="arabicPeriod"/>
            </a:pPr>
            <a:r>
              <a:rPr lang="pt-PT" sz="3200" dirty="0" smtClean="0"/>
              <a:t>Redução </a:t>
            </a:r>
            <a:r>
              <a:rPr lang="pt-PT" sz="3200" dirty="0"/>
              <a:t>de tempo e </a:t>
            </a:r>
            <a:r>
              <a:rPr lang="pt-PT" sz="3200" dirty="0" smtClean="0"/>
              <a:t>custos; </a:t>
            </a:r>
            <a:endParaRPr lang="pt-PT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 (Vantagens)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pt-PT" sz="3200" dirty="0" smtClean="0"/>
              <a:t>Desempenho dos setores que </a:t>
            </a:r>
            <a:r>
              <a:rPr lang="pt-PT" sz="3200" dirty="0"/>
              <a:t>compõem </a:t>
            </a:r>
            <a:r>
              <a:rPr lang="pt-PT" sz="3200" dirty="0" smtClean="0"/>
              <a:t>o negócio; </a:t>
            </a:r>
            <a:endParaRPr lang="pt-PT" sz="3200" dirty="0" smtClean="0"/>
          </a:p>
          <a:p>
            <a:pPr marL="514350" indent="-514350" algn="just">
              <a:buAutoNum type="arabicPeriod" startAt="6"/>
            </a:pPr>
            <a:r>
              <a:rPr lang="pt-PT" sz="3200" dirty="0" smtClean="0"/>
              <a:t>Gerador de relatórios; </a:t>
            </a:r>
            <a:endParaRPr lang="pt-PT" sz="3200" dirty="0" smtClean="0"/>
          </a:p>
          <a:p>
            <a:pPr marL="514350" indent="-514350" algn="just">
              <a:buAutoNum type="arabicPeriod" startAt="6"/>
            </a:pPr>
            <a:r>
              <a:rPr lang="pt-PT" sz="3200" dirty="0" smtClean="0"/>
              <a:t>Otimiza </a:t>
            </a:r>
            <a:r>
              <a:rPr lang="pt-PT" sz="3200" dirty="0"/>
              <a:t>o controle e a análise das decisões de gerenciamento a longo prazo, reduzindo </a:t>
            </a:r>
            <a:r>
              <a:rPr lang="pt-PT" sz="3200" dirty="0" smtClean="0"/>
              <a:t>custos; </a:t>
            </a:r>
            <a:endParaRPr lang="pt-PT" sz="3200" dirty="0" smtClean="0"/>
          </a:p>
          <a:p>
            <a:pPr marL="514350" indent="-514350" algn="just">
              <a:buAutoNum type="arabicPeriod" startAt="6"/>
            </a:pPr>
            <a:r>
              <a:rPr lang="pt-PT" sz="3200" dirty="0" smtClean="0"/>
              <a:t>Agilidade no atendimento </a:t>
            </a:r>
            <a:r>
              <a:rPr lang="pt-PT" sz="3200" dirty="0"/>
              <a:t>ao </a:t>
            </a:r>
            <a:r>
              <a:rPr lang="pt-PT" sz="3200" dirty="0" smtClean="0"/>
              <a:t>cliente; </a:t>
            </a:r>
            <a:endParaRPr lang="pt-PT" sz="3200" dirty="0" smtClean="0"/>
          </a:p>
          <a:p>
            <a:pPr marL="514350" indent="-514350" algn="just">
              <a:buAutoNum type="arabicPeriod" startAt="6"/>
            </a:pPr>
            <a:r>
              <a:rPr lang="pt-PT" sz="3200" dirty="0" smtClean="0"/>
              <a:t> Suporte da fornecedora do ERP no Atendimento;</a:t>
            </a:r>
            <a:endParaRPr lang="pt-PT" sz="3200" dirty="0" smtClean="0"/>
          </a:p>
          <a:p>
            <a:pPr marL="514350" indent="-514350" algn="just">
              <a:buAutoNum type="arabicPeriod" startAt="6"/>
            </a:pPr>
            <a:r>
              <a:rPr lang="pt-PT" sz="3200" dirty="0" smtClean="0"/>
              <a:t> Organização se torna mais Competitiva no seu segmento.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 (Desvantagens)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PT" sz="3200" dirty="0" smtClean="0"/>
              <a:t>A </a:t>
            </a:r>
            <a:r>
              <a:rPr lang="pt-PT" sz="3200" dirty="0"/>
              <a:t>instalação do sistema ERP é cara. </a:t>
            </a:r>
            <a:r>
              <a:rPr lang="pt-PT" sz="3200" dirty="0" smtClean="0"/>
              <a:t>Os </a:t>
            </a:r>
            <a:r>
              <a:rPr lang="pt-PT" sz="3200" dirty="0"/>
              <a:t>consultores de ERP são muito caros, tomam aproximadamente 60% do </a:t>
            </a:r>
            <a:r>
              <a:rPr lang="pt-PT" sz="3200" dirty="0" smtClean="0"/>
              <a:t>orçamento;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/>
          </a:p>
          <a:p>
            <a:pPr marL="0" indent="0" algn="just">
              <a:buNone/>
            </a:pPr>
            <a:r>
              <a:rPr lang="pt-PT" sz="3200" dirty="0" smtClean="0"/>
              <a:t>O </a:t>
            </a:r>
            <a:r>
              <a:rPr lang="pt-PT" sz="3200" dirty="0"/>
              <a:t>sucesso depende das habilidades e experiência da força de trabalho, incluindo educação e como fazer o sistema funcionar </a:t>
            </a:r>
            <a:r>
              <a:rPr lang="pt-PT" sz="3200" dirty="0" smtClean="0"/>
              <a:t>corretamente;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 smtClean="0"/>
          </a:p>
          <a:p>
            <a:pPr marL="0" indent="0" algn="just">
              <a:buNone/>
            </a:pPr>
            <a:r>
              <a:rPr lang="pt-PT" sz="3200" dirty="0" smtClean="0"/>
              <a:t>Resistência </a:t>
            </a:r>
            <a:r>
              <a:rPr lang="pt-PT" sz="3200" dirty="0"/>
              <a:t>no compartilhamento de informações internas entre </a:t>
            </a:r>
            <a:r>
              <a:rPr lang="pt-PT" sz="3200" dirty="0" smtClean="0"/>
              <a:t>departamentos; 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 smtClean="0"/>
          </a:p>
          <a:p>
            <a:pPr marL="0" indent="0" algn="just">
              <a:buNone/>
            </a:pPr>
            <a:r>
              <a:rPr lang="pt-PT" sz="3200" dirty="0" smtClean="0"/>
              <a:t>ERP </a:t>
            </a:r>
            <a:r>
              <a:rPr lang="pt-PT" sz="3200" dirty="0"/>
              <a:t>podem ser difíceis de </a:t>
            </a:r>
            <a:r>
              <a:rPr lang="pt-PT" sz="3200" dirty="0" smtClean="0"/>
              <a:t>usar;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/>
          </a:p>
          <a:p>
            <a:pPr marL="0" indent="0" algn="just">
              <a:buNone/>
            </a:pPr>
            <a:r>
              <a:rPr lang="pt-PT" sz="3200" dirty="0" smtClean="0"/>
              <a:t>Mudança </a:t>
            </a:r>
            <a:r>
              <a:rPr lang="pt-PT" sz="3200" dirty="0"/>
              <a:t>de equipe</a:t>
            </a:r>
            <a:r>
              <a:rPr lang="pt-PT" sz="3200" dirty="0" smtClean="0"/>
              <a:t>, </a:t>
            </a:r>
            <a:r>
              <a:rPr lang="pt-PT" sz="3200" dirty="0"/>
              <a:t>propondo </a:t>
            </a:r>
            <a:r>
              <a:rPr lang="pt-PT" sz="3200" dirty="0" smtClean="0"/>
              <a:t>mudanças que </a:t>
            </a:r>
            <a:r>
              <a:rPr lang="pt-PT" sz="3200" dirty="0"/>
              <a:t>não são sincronizadas com o </a:t>
            </a:r>
            <a:r>
              <a:rPr lang="pt-PT" sz="3200" dirty="0" smtClean="0"/>
              <a:t>ERP. 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 – ERP (Desvantagens)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sz="3200" dirty="0"/>
              <a:t>A cultura </a:t>
            </a:r>
            <a:r>
              <a:rPr lang="pt-PT" sz="3200" dirty="0" smtClean="0"/>
              <a:t>organizacional;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 smtClean="0"/>
          </a:p>
          <a:p>
            <a:pPr marL="0" indent="0" algn="just">
              <a:buNone/>
            </a:pPr>
            <a:r>
              <a:rPr lang="pt-PT" sz="3200" dirty="0" smtClean="0"/>
              <a:t>Desinteresse </a:t>
            </a:r>
            <a:r>
              <a:rPr lang="pt-PT" sz="3200" dirty="0"/>
              <a:t>em fazer uso </a:t>
            </a:r>
            <a:r>
              <a:rPr lang="pt-PT" sz="3200" dirty="0" smtClean="0"/>
              <a:t>pelos usuários da empresa;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 smtClean="0"/>
          </a:p>
          <a:p>
            <a:pPr marL="0" indent="0" algn="just">
              <a:buNone/>
            </a:pPr>
            <a:r>
              <a:rPr lang="pt-PT" sz="3200" dirty="0" smtClean="0"/>
              <a:t>Falta de Capacidade da empresa do ERP as mudanças econômicas; 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/>
          </a:p>
          <a:p>
            <a:pPr marL="0" indent="0" algn="just">
              <a:buNone/>
            </a:pPr>
            <a:r>
              <a:rPr lang="pt-PT" sz="3200" dirty="0" smtClean="0"/>
              <a:t>Falta de modernização do ERP – Tecnologia atrasada;</a:t>
            </a:r>
            <a:endParaRPr lang="pt-PT" sz="3200" dirty="0" smtClean="0"/>
          </a:p>
          <a:p>
            <a:pPr marL="0" indent="0" algn="just">
              <a:buNone/>
            </a:pPr>
            <a:endParaRPr lang="pt-PT" sz="3200" dirty="0" smtClean="0"/>
          </a:p>
          <a:p>
            <a:pPr marL="0" indent="0" algn="just">
              <a:buNone/>
            </a:pPr>
            <a:r>
              <a:rPr lang="pt-PT" sz="3200" dirty="0" smtClean="0"/>
              <a:t>Descontinuidade do ERP.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11141</Words>
  <Application>WPS Presentation</Application>
  <PresentationFormat>Personalizar</PresentationFormat>
  <Paragraphs>268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SimSun</vt:lpstr>
      <vt:lpstr>Wingdings</vt:lpstr>
      <vt:lpstr>MT Extra</vt:lpstr>
      <vt:lpstr>Calibri Light</vt:lpstr>
      <vt:lpstr>Calibri</vt:lpstr>
      <vt:lpstr>Trebuchet MS</vt:lpstr>
      <vt:lpstr>微软雅黑</vt:lpstr>
      <vt:lpstr>Arial Unicode MS</vt:lpstr>
      <vt:lpstr>方正书宋_GBK</vt:lpstr>
      <vt:lpstr>Times New Roman</vt:lpstr>
      <vt:lpstr>Tema do Office</vt:lpstr>
      <vt:lpstr>ERP, CLOUD e PROJETO</vt:lpstr>
      <vt:lpstr>Tópico  – ERP</vt:lpstr>
      <vt:lpstr>Tópico  – ERP</vt:lpstr>
      <vt:lpstr>Tópico  – ERP</vt:lpstr>
      <vt:lpstr>Tópico  – ERP</vt:lpstr>
      <vt:lpstr>Tópico  – ERP (Vantagens)</vt:lpstr>
      <vt:lpstr>Tópico  – ERP (Vantagens)</vt:lpstr>
      <vt:lpstr>Tópico  – ERP (Desvantagens)</vt:lpstr>
      <vt:lpstr>Tópico  – ERP (Desvantagens)</vt:lpstr>
      <vt:lpstr>Tópico  – ERP (Exemplos)</vt:lpstr>
      <vt:lpstr>Tópico  – ERP (Critérios para Escolha)</vt:lpstr>
      <vt:lpstr>Tópico  – ERP (Conclusão)</vt:lpstr>
      <vt:lpstr>Tópico – Cloud (Introdução)</vt:lpstr>
      <vt:lpstr>Tópico – Cloud (Introdução)</vt:lpstr>
      <vt:lpstr>Tópico – Cloud</vt:lpstr>
      <vt:lpstr>Tópico – Cloud (Conclusão)</vt:lpstr>
      <vt:lpstr>Tópico – Cloud (Conclusão)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</vt:lpstr>
      <vt:lpstr>Tópico  – Planejamento de Projeto (Conclusão)</vt:lpstr>
      <vt:lpstr>Tópico  – Planejamento de Projeto (Conclusão)</vt:lpstr>
      <vt:lpstr>ERP, CLOUD e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Numeração</dc:title>
  <dc:creator>Eduardo Tanajura</dc:creator>
  <cp:lastModifiedBy>unifacsmestrado</cp:lastModifiedBy>
  <cp:revision>393</cp:revision>
  <dcterms:created xsi:type="dcterms:W3CDTF">2019-11-12T14:07:54Z</dcterms:created>
  <dcterms:modified xsi:type="dcterms:W3CDTF">2019-11-12T14:07:54Z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