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291" r:id="rId3"/>
    <p:sldId id="331" r:id="rId4"/>
    <p:sldId id="340" r:id="rId5"/>
    <p:sldId id="343" r:id="rId6"/>
    <p:sldId id="344" r:id="rId7"/>
    <p:sldId id="346" r:id="rId8"/>
    <p:sldId id="347" r:id="rId9"/>
    <p:sldId id="345" r:id="rId10"/>
    <p:sldId id="348" r:id="rId11"/>
    <p:sldId id="349" r:id="rId12"/>
    <p:sldId id="350" r:id="rId13"/>
    <p:sldId id="351" r:id="rId14"/>
    <p:sldId id="341" r:id="rId15"/>
    <p:sldId id="369" r:id="rId16"/>
    <p:sldId id="364" r:id="rId17"/>
    <p:sldId id="366" r:id="rId18"/>
    <p:sldId id="367" r:id="rId19"/>
    <p:sldId id="373" r:id="rId20"/>
    <p:sldId id="368" r:id="rId21"/>
    <p:sldId id="365" r:id="rId22"/>
    <p:sldId id="352" r:id="rId23"/>
    <p:sldId id="370" r:id="rId24"/>
    <p:sldId id="359" r:id="rId25"/>
    <p:sldId id="358" r:id="rId26"/>
    <p:sldId id="362" r:id="rId27"/>
    <p:sldId id="354" r:id="rId28"/>
    <p:sldId id="371" r:id="rId29"/>
    <p:sldId id="355" r:id="rId30"/>
    <p:sldId id="372" r:id="rId31"/>
    <p:sldId id="357" r:id="rId32"/>
    <p:sldId id="360" r:id="rId33"/>
    <p:sldId id="361" r:id="rId34"/>
    <p:sldId id="363" r:id="rId35"/>
    <p:sldId id="374" r:id="rId36"/>
    <p:sldId id="338" r:id="rId37"/>
    <p:sldId id="375" r:id="rId38"/>
    <p:sldId id="333" r:id="rId39"/>
    <p:sldId id="323" r:id="rId40"/>
    <p:sldId id="334" r:id="rId41"/>
    <p:sldId id="337" r:id="rId42"/>
    <p:sldId id="309" r:id="rId4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4542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9055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0594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0515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0795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5189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09812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4450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84610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4954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0667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97754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47912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31658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6138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03742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23399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6138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0478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4826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6500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17951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69161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84015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93366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01565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25058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67583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5222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3062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5166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0379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4104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539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#/books/9788582604694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python.org/pt-br/3/tutorial/" TargetMode="External"/><Relationship Id="rId4" Type="http://schemas.openxmlformats.org/officeDocument/2006/relationships/hyperlink" Target="https://www.w3schools.com/python/python_variables.asp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house.com/br/blog/9-motivos-aprender-programar-programador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mHW1Hsqlp6A" TargetMode="External"/><Relationship Id="rId4" Type="http://schemas.openxmlformats.org/officeDocument/2006/relationships/hyperlink" Target="https://www.treinaweb.com.br/blog/quais-as-diferencas-entre-tipagens-estatica-ou-dinamica-e-forte-ou-fraca?gclid=CjwKCAiAvOeQBhBkEiwAxutUVJAITKYmBgabusxcdVhB2GMAIC9CT_L4Cj7WGbSVhfoYbDq1T_oqqBoCbGMQAvD_Bw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HW1Hsqlp6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cmder.ne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</a:t>
            </a:r>
          </a:p>
          <a:p>
            <a:pPr marL="0" indent="0" algn="just">
              <a:buNone/>
            </a:pP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testePython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&gt;&gt; README.md</a:t>
            </a:r>
          </a:p>
          <a:p>
            <a:pPr marL="0" indent="0" algn="just">
              <a:buNone/>
            </a:pP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(Incluir todos os arquivos no HEAD do repositório GIT Local)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"Disciplina Python"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96758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858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https://github.com/CloudEducationBrazil/TESTEPYTHON.git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(LOCAL/ REMOTO)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(Atualizar repositório REMOTO)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Digitar no google: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(Pesquisar tema SSH) </a:t>
            </a:r>
            <a:r>
              <a:rPr lang="pt-BR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Token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lphaLcParenR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gerar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chave SSH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computador. b) cadastrar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chave SSH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seu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de Credenciais do Windows (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 um credencial genérica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lphaLcParenR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 rede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git:https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://github.com);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Usuário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Senha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Token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00728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Nomenclatura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7351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podem ser nomeadas conforme a vontade do desenvolvedor, com nomes longos, contendo letras e números.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entanto, elas devem necessariamente começar com letras minúsculas, por padrão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padronização de projeto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Além dessa regra é importante também estar atento às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palavras reservadas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linguagem (comandos da linguagem Python), que não podem ser utilizadas para nomear variáveis.</a:t>
            </a:r>
          </a:p>
        </p:txBody>
      </p:sp>
    </p:spTree>
    <p:extLst>
      <p:ext uri="{BB962C8B-B14F-4D97-AF65-F5344CB8AC3E}">
        <p14:creationId xmlns:p14="http://schemas.microsoft.com/office/powerpoint/2010/main" val="52407823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Var.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para números inteiros.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para conjunto de caracteres.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armazena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False.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para agrupar um conjunto de elementos.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semelhante ao tipo 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porém, imutável.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para agrupar elementos que serão recuperados por uma chave.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97413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Comentário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Comentário Python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35815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Var. </a:t>
            </a:r>
            <a:r>
              <a:rPr lang="en-US" b="1" dirty="0" err="1">
                <a:solidFill>
                  <a:srgbClr val="0070C0"/>
                </a:solidFill>
              </a:rPr>
              <a:t>Declarar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Python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swap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#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</a:t>
            </a: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5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sets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10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4258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no momento da atribuição de valores à variáveis e controlam como a atribuição será realizada.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%=</a:t>
            </a:r>
          </a:p>
        </p:txBody>
      </p:sp>
    </p:spTree>
    <p:extLst>
      <p:ext uri="{BB962C8B-B14F-4D97-AF65-F5344CB8AC3E}">
        <p14:creationId xmlns:p14="http://schemas.microsoft.com/office/powerpoint/2010/main" val="180126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Aritméticos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no momento da atribuição de valores à variáveis e controlam como a atribuição será realizada.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 =&gt; potência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 =&gt; multiplicação; divisão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=&gt; divisão inteira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=&gt; resto da divisão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+- =&gt; soma; subtração</a:t>
            </a:r>
          </a:p>
          <a:p>
            <a:pPr marL="3223260" lvl="7" indent="0" algn="just">
              <a:buNone/>
            </a:pPr>
            <a:endParaRPr lang="pt-BR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95207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Relacionais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para comparar dois valores.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 =&gt; igual a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 =&gt; diferente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=&gt; maior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=&gt; menor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 =&gt; maior igual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 =&gt; menor igual</a:t>
            </a:r>
          </a:p>
        </p:txBody>
      </p:sp>
    </p:spTree>
    <p:extLst>
      <p:ext uri="{BB962C8B-B14F-4D97-AF65-F5344CB8AC3E}">
        <p14:creationId xmlns:p14="http://schemas.microsoft.com/office/powerpoint/2010/main" val="3034013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Associação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Servem, para verificar se determinado objeto está associado ou pertence a determinada estrutura de dados.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=&gt;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caso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encontrado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=&gt; false, caso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não encontrado</a:t>
            </a:r>
          </a:p>
        </p:txBody>
      </p:sp>
    </p:spTree>
    <p:extLst>
      <p:ext uri="{BB962C8B-B14F-4D97-AF65-F5344CB8AC3E}">
        <p14:creationId xmlns:p14="http://schemas.microsoft.com/office/powerpoint/2010/main" val="125008549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Curso de Férias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Visão Geral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Configurar Ambiente Python e </a:t>
            </a:r>
            <a:r>
              <a:rPr lang="pt-BR" sz="3600" b="1" dirty="0" err="1">
                <a:solidFill>
                  <a:schemeClr val="bg1"/>
                </a:solidFill>
              </a:rPr>
              <a:t>Git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Técnicas de Programação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Lógicos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para testar valores.</a:t>
            </a:r>
          </a:p>
          <a:p>
            <a:pPr marL="3223260" lvl="7" indent="0" algn="just">
              <a:buNone/>
            </a:pP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pt-BR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23260" lvl="7" indent="0" algn="just">
              <a:buNone/>
            </a:pP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ou</a:t>
            </a:r>
          </a:p>
          <a:p>
            <a:pPr marL="3223260" lvl="7" indent="0" algn="just">
              <a:buNone/>
            </a:pP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não</a:t>
            </a:r>
          </a:p>
          <a:p>
            <a:pPr marL="0" lvl="7" indent="0" algn="just">
              <a:spcBef>
                <a:spcPts val="600"/>
              </a:spcBef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7" indent="0" algn="just">
              <a:spcBef>
                <a:spcPts val="600"/>
              </a:spcBef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Valores constantes: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False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223260" lvl="7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5032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>
                <a:solidFill>
                  <a:srgbClr val="0070C0"/>
                </a:solidFill>
              </a:rPr>
              <a:t>Expressões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combinação de valores, variáveis, operadores, e uso de funções.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Expressões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listados na ordem de prioridade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parênteses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Aritméticos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obedecendo a ordem: *; */%//; +-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Relacionais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 computador processa da esquerda para a direita, obedecendo a ordem de prioridade.</a:t>
            </a:r>
          </a:p>
        </p:txBody>
      </p:sp>
    </p:spTree>
    <p:extLst>
      <p:ext uri="{BB962C8B-B14F-4D97-AF65-F5344CB8AC3E}">
        <p14:creationId xmlns:p14="http://schemas.microsoft.com/office/powerpoint/2010/main" val="113391743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Entrada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permite a entrada de dados pelo usuário.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=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("Informe o nome:");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("Meu nome é: " + nome);</a:t>
            </a:r>
          </a:p>
        </p:txBody>
      </p:sp>
    </p:spTree>
    <p:extLst>
      <p:ext uri="{BB962C8B-B14F-4D97-AF65-F5344CB8AC3E}">
        <p14:creationId xmlns:p14="http://schemas.microsoft.com/office/powerpoint/2010/main" val="176829055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Entrada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 =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("Informe sua idade:");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("Meu nome é: " + idade);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salario =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("Informe o salário:");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("Meu nome é: " + salario);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30912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do Python é frequentemente usada para gerar variáveis.</a:t>
            </a:r>
          </a:p>
        </p:txBody>
      </p:sp>
    </p:spTree>
    <p:extLst>
      <p:ext uri="{BB962C8B-B14F-4D97-AF65-F5344CB8AC3E}">
        <p14:creationId xmlns:p14="http://schemas.microsoft.com/office/powerpoint/2010/main" val="376535914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"Python é incrível“;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</a:rPr>
              <a:t>	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(x);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10110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15;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y = 43;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s-E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 + y);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91109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Simples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</a:p>
          <a:p>
            <a:pPr marL="914400" lvl="2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914400" lvl="2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instruções;</a:t>
            </a:r>
          </a:p>
          <a:p>
            <a:pPr marL="914400" lvl="2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08860" lvl="5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26807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Simples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sexo = 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(input("Informe o sexo? "));</a:t>
            </a:r>
          </a:p>
          <a:p>
            <a:pPr marL="2308860" lvl="5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sexo == "masculino":</a:t>
            </a:r>
          </a:p>
          <a:p>
            <a:pPr marL="2308860" lvl="5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print("masculino");</a:t>
            </a:r>
          </a:p>
          <a:p>
            <a:pPr marL="2308860" lvl="5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08860" lvl="5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sexo == "feminino":</a:t>
            </a:r>
          </a:p>
          <a:p>
            <a:pPr marL="2308860" lvl="5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print("feminino");</a:t>
            </a:r>
          </a:p>
          <a:p>
            <a:pPr marL="2308860" lvl="5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87301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Condicional Composta 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ou 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(que seria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senão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quer dizer que vamos primeiramente testar a informação do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se ela não for verdadeira nós vamos executar as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do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Dessa forma teremos 2 resultados para essa nossa comparação, um para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verdadeiro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um outro para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368310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- Python - </a:t>
            </a:r>
            <a:r>
              <a:rPr lang="en-US" b="1" dirty="0" err="1">
                <a:solidFill>
                  <a:srgbClr val="0070C0"/>
                </a:solidFill>
              </a:rPr>
              <a:t>Conceito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linguagem de programação 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alto nível, interpretada de script, imperativa, orientada a objetos, funcional,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 dinâmica e forte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Tipagem: Estática/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Dinâmica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/Fraca.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Composta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sexo = 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(input("Informe o sexo? "));</a:t>
            </a:r>
          </a:p>
          <a:p>
            <a:pPr marL="2308860" lvl="5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sexo == "masculino":</a:t>
            </a:r>
          </a:p>
          <a:p>
            <a:pPr marL="2308860" lvl="5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print("masculino");</a:t>
            </a:r>
          </a:p>
          <a:p>
            <a:pPr marL="2308860" lvl="5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08860" lvl="5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print("feminino");</a:t>
            </a:r>
          </a:p>
          <a:p>
            <a:pPr marL="2308860" lvl="5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09673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for/in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 for: (Objeto)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antidio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 #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vetor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nomes: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f’Nome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{nome}’)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corresponde a cada elemento presente na variável que permite a iteração;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pode ser uma lista, uma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uma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um dicionário ou um objeto que permita iterações.</a:t>
            </a:r>
          </a:p>
        </p:txBody>
      </p:sp>
    </p:spTree>
    <p:extLst>
      <p:ext uri="{BB962C8B-B14F-4D97-AF65-F5344CB8AC3E}">
        <p14:creationId xmlns:p14="http://schemas.microsoft.com/office/powerpoint/2010/main" val="245969784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</a:rPr>
              <a:t>for/range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range()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retorna uma série de números consecutivos. Por padrão, ela inicia no número 0 e é incrementada adicionando 1.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comando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(4), por exemplo, retornará o seguinte valor : “0, 1, 2, 3”, pois ao chegar ao número 4, o loop será concluído. A sintaxe da função range() é: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(início, parada, incremento)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36415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</a:rPr>
              <a:t>for/range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qual: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início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é um valor opcional e corresponde a partir de qual número o range será iniciado;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é um valor obrigatório e indica o número de parada do range;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é opcional e indica o valor que queremos adicionar entre um item e outro.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range()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utilizada na estrutura de repetição for para executarmos um determinado conjunto de instruções pela quantidade de vezes indicados na função.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68112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</a:rPr>
              <a:t>for/range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 for range:</a:t>
            </a:r>
          </a:p>
          <a:p>
            <a:pPr marL="0" indent="0" algn="just">
              <a:buNone/>
            </a:pP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numero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10, 2):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(numero);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 for range:</a:t>
            </a:r>
          </a:p>
          <a:p>
            <a:pPr marL="0" indent="0" algn="just">
              <a:buNone/>
            </a:pP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numero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10):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(numero);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83874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while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contador = 0;</a:t>
            </a:r>
          </a:p>
          <a:p>
            <a:pPr marL="0" indent="0" algn="just">
              <a:buNone/>
            </a:pPr>
            <a:r>
              <a:rPr lang="pt-BR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contador &lt; 5: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(contador);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contador += 1;</a:t>
            </a:r>
          </a:p>
        </p:txBody>
      </p:sp>
    </p:spTree>
    <p:extLst>
      <p:ext uri="{BB962C8B-B14F-4D97-AF65-F5344CB8AC3E}">
        <p14:creationId xmlns:p14="http://schemas.microsoft.com/office/powerpoint/2010/main" val="69172242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Python, uma lista é representada como uma sequência de objetos separados por vírgula e dentro de colchetes [], cada valor na lista é identificado por um índice.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lista,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(conteúdo da lista) e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(posição do elemento na lista).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54544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Podem guardar dados de tipos diferentes (Métodos)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 ser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ou sem elementos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adicionar elementos com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excluir elementos 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elemento da lista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imprimir (print)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lista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percorrer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elementos da lista.</a:t>
            </a:r>
          </a:p>
        </p:txBody>
      </p:sp>
    </p:spTree>
    <p:extLst>
      <p:ext uri="{BB962C8B-B14F-4D97-AF65-F5344CB8AC3E}">
        <p14:creationId xmlns:p14="http://schemas.microsoft.com/office/powerpoint/2010/main" val="786177434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 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https://integrada.minhabiblioteca.com.br/#/books/9788582604694/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</a:rPr>
              <a:t>] Site: </a:t>
            </a:r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://www.w3schools.com/python/python_variables.asp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https://docs.python.org/pt-br/3/tutorial/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5722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Artigo: "9 razões para aprender programação". 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https://www.digitalhouse.com/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/blog/9-motivos-aprender-programar-programador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https://www.treinaweb.com.br/blog/quais-as-diferencas-entre-tipagens-estatica-ou-dinamica-e-forte-ou-fraca?gclid=CjwKCAiAvOeQBhBkEiwAxutUVJAITKYmBgabusxcdVhB2GMAIC9CT_L4Cj7WGbSVhfoYbDq1T_oqqBoCbGMQAvD_BwE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Vídeo "Por que todos deveriam aprender a programar?". Disponível em: 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https://www.youtube.com/watch?v=mHW1Hsqlp6A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Razões</a:t>
            </a:r>
            <a:r>
              <a:rPr lang="en-US" b="1" dirty="0">
                <a:solidFill>
                  <a:srgbClr val="0070C0"/>
                </a:solidFill>
              </a:rPr>
              <a:t> para </a:t>
            </a:r>
            <a:r>
              <a:rPr lang="en-US" b="1" dirty="0" err="1">
                <a:solidFill>
                  <a:srgbClr val="0070C0"/>
                </a:solidFill>
              </a:rPr>
              <a:t>Estudar</a:t>
            </a:r>
            <a:r>
              <a:rPr lang="en-US" b="1" dirty="0">
                <a:solidFill>
                  <a:srgbClr val="0070C0"/>
                </a:solidFill>
              </a:rPr>
              <a:t> LP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https://www.youtube.com/watch?v=mHW1Hsqlp6A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35594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Imprimir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 em Python.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Utilizar comando print(‘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World’);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Nota: Acessar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https://onlinegdb.com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Artigo: "9 razões para aprender programação".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Downloads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Controle de Versão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Emulador de Terminal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https://git-scm.com/downloads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Controle de Versão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Emulador de Terminal Root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https://cmder.net/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IDE - Desenvolvimento Python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Baixar versão ZIP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https://code.visualstudio.com/download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420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Cria conta no github.com (https://github.com)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Download / instalar a tool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https://git-scm.com/downloads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repositório GITHUB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seu login e senha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no GITHUB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opção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Definir o nome do seu projeto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53209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Criei um exemplo de projeto TESTEPYTHON no github.com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TESTEPYTHON" &gt;&gt; README.md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README.md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https://github.com/CloudEducationBrazil/TESTEPYTHON.git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ou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aonde será executado o,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???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2240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no Windows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sugestão pasta: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CursoPython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Entrar no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modo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(botão direito do mouse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Confirmar se está dentro da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</a:p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CursoPython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994014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usern.name “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nome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usern.email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(Cria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ponteiro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 na pasta)</a:t>
            </a:r>
          </a:p>
        </p:txBody>
      </p:sp>
    </p:spTree>
    <p:extLst>
      <p:ext uri="{BB962C8B-B14F-4D97-AF65-F5344CB8AC3E}">
        <p14:creationId xmlns:p14="http://schemas.microsoft.com/office/powerpoint/2010/main" val="233147764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2533</TotalTime>
  <Words>1943</Words>
  <Application>Microsoft Office PowerPoint</Application>
  <PresentationFormat>Apresentação na tela (16:9)</PresentationFormat>
  <Paragraphs>270</Paragraphs>
  <Slides>42</Slides>
  <Notes>40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8" baseType="lpstr">
      <vt:lpstr>Arial</vt:lpstr>
      <vt:lpstr>Arial</vt:lpstr>
      <vt:lpstr>Calibri</vt:lpstr>
      <vt:lpstr>Times New Roman</vt:lpstr>
      <vt:lpstr>Wingdings</vt:lpstr>
      <vt:lpstr>Office Theme</vt:lpstr>
      <vt:lpstr>Programação Python</vt:lpstr>
      <vt:lpstr> Curso de Férias  Visão Geral  Configurar Ambiente Python e Git  Técnicas de Programação</vt:lpstr>
      <vt:lpstr>Visão Geral - Python - Conceito</vt:lpstr>
      <vt:lpstr>Visão Geral - Razões para Estudar LP</vt:lpstr>
      <vt:lpstr>Configurar Ambiente Python</vt:lpstr>
      <vt:lpstr>Configurar Ambiente Python</vt:lpstr>
      <vt:lpstr>Configurar Ambiente Python</vt:lpstr>
      <vt:lpstr>Configurar Ambiente Python</vt:lpstr>
      <vt:lpstr>Configurar Ambiente Python</vt:lpstr>
      <vt:lpstr>Configurar Ambiente Python</vt:lpstr>
      <vt:lpstr>Configurar Ambiente Python</vt:lpstr>
      <vt:lpstr>Python – Variáveis Nomenclatura</vt:lpstr>
      <vt:lpstr>Python – Var. Tipos Primitivos</vt:lpstr>
      <vt:lpstr>Python – Comentário</vt:lpstr>
      <vt:lpstr>Python – Var. Declarar / Atribuição</vt:lpstr>
      <vt:lpstr>Python – Operadores de Atribuição</vt:lpstr>
      <vt:lpstr>Python – Operadores Aritméticos</vt:lpstr>
      <vt:lpstr>Python – Operadores Relacionais</vt:lpstr>
      <vt:lpstr>Python – Operadores Associação</vt:lpstr>
      <vt:lpstr>Python – Operadores Lógicos</vt:lpstr>
      <vt:lpstr>Python – Expressões</vt:lpstr>
      <vt:lpstr>Python – Entrada de Dados</vt:lpstr>
      <vt:lpstr>Python – Entrada de Dados</vt:lpstr>
      <vt:lpstr>Python – Saída de Dados</vt:lpstr>
      <vt:lpstr>Python – Saída de Dados</vt:lpstr>
      <vt:lpstr>Python – Saída de Dados</vt:lpstr>
      <vt:lpstr>Python – Estrutura de Seleção Simples</vt:lpstr>
      <vt:lpstr>Python – Estrutura de Seleção Simples</vt:lpstr>
      <vt:lpstr>Python – Estrutura de Seleção</vt:lpstr>
      <vt:lpstr>Python – Estrutura Seleção Composta</vt:lpstr>
      <vt:lpstr>Python – Estrutura Repetição for/in</vt:lpstr>
      <vt:lpstr>Python – Estrutura Repetição for/range</vt:lpstr>
      <vt:lpstr>Python – Estrutura Repetição for/range</vt:lpstr>
      <vt:lpstr>Python – Estrutura Repetição for/range</vt:lpstr>
      <vt:lpstr>Python – Estrutura de Repetição while</vt:lpstr>
      <vt:lpstr>Python – TDados Aglomerados Listas</vt:lpstr>
      <vt:lpstr>Python – TDados Aglomerados Listas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638</cp:revision>
  <dcterms:created xsi:type="dcterms:W3CDTF">2020-03-17T20:12:34Z</dcterms:created>
  <dcterms:modified xsi:type="dcterms:W3CDTF">2022-07-04T16:28:16Z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