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81" r:id="rId5"/>
    <p:sldId id="264" r:id="rId6"/>
    <p:sldId id="293" r:id="rId7"/>
    <p:sldId id="267" r:id="rId8"/>
    <p:sldId id="266" r:id="rId9"/>
    <p:sldId id="280" r:id="rId10"/>
    <p:sldId id="289" r:id="rId11"/>
    <p:sldId id="283" r:id="rId12"/>
    <p:sldId id="268" r:id="rId13"/>
    <p:sldId id="284" r:id="rId14"/>
    <p:sldId id="285" r:id="rId15"/>
    <p:sldId id="290" r:id="rId16"/>
    <p:sldId id="291" r:id="rId17"/>
    <p:sldId id="292" r:id="rId18"/>
    <p:sldId id="287" r:id="rId19"/>
    <p:sldId id="288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42C00-67FE-1912-E8BC-70E54CD6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564314-1CBE-CB7A-221C-5B0714EBE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82FC94-A1E1-34ED-7B88-6861CEE7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C983-AF12-4E9E-BF47-91427B5AECC3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A3AB97-211B-655F-743E-2526BE55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09A837-1CCD-6A4A-BD4F-49869402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CB81-E699-4F5C-B1F2-87C3C189F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74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A2CEF-89FB-0FAC-1932-DFA7EA98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5AED58-4CEA-B190-0C32-D0E2D443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18F129-08CC-0821-C7EE-47020843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C983-AF12-4E9E-BF47-91427B5AECC3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50AF3-95A7-D439-44D5-D00FECD7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1368C6-1FEE-8315-F619-D93C18CE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CB81-E699-4F5C-B1F2-87C3C189F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57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D06E09-DBC5-FD5E-2E76-0F7595290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743A17-03DA-1FD9-2BE7-01F62C3DB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9BD64-B79E-A847-E0E0-6CE81528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C983-AF12-4E9E-BF47-91427B5AECC3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3D98FC-80B0-A2E0-4364-3B629B17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E72A8-C5D5-8910-7139-7F94AF4E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CB81-E699-4F5C-B1F2-87C3C189F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39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9BAF8-FA29-9DD8-54EC-8258C65F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FDAE81-80F3-336D-3B07-486808066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EFCAB5-9B01-EFEB-9621-FEE521AA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C983-AF12-4E9E-BF47-91427B5AECC3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5F40EF-7AEE-1237-A817-9E22D478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FDA661-89F1-F141-84B9-3075413A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CB81-E699-4F5C-B1F2-87C3C189F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40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745A0-C646-4896-E9FF-B1857B51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9F7DB8-ABBB-C60B-39A9-CF95D7053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9AF86-01AE-7663-71E6-69768E1A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C983-AF12-4E9E-BF47-91427B5AECC3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117465-C02E-6995-7CB8-DA022229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29671A-BF4D-EDF7-7CBF-2D7CD66E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CB81-E699-4F5C-B1F2-87C3C189F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78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9120C-6D27-7E8C-B49E-FB06D29B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57B79-677A-01EC-BEA2-6D59D840E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0D6928-4FBD-397B-30F7-71F0F6B9D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187C12-F1F6-59C5-D952-45F07A54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C983-AF12-4E9E-BF47-91427B5AECC3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58BC38-DB08-4789-7F8D-BF683D12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8F367C-9819-3AAD-91B5-EB1E99B6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CB81-E699-4F5C-B1F2-87C3C189F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41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99C91-52EB-1620-43D1-251EAE06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1AB613-CC30-B501-C595-A1CF6BB8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83E9B2-0742-2D5F-FCDD-991B20EEF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A35CDA-4244-6C1B-DC4F-6FCD4BCCC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F710DB-CA87-7B18-79D5-E2C420476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081C29-7B2A-B2CC-41F8-EAE34B03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C983-AF12-4E9E-BF47-91427B5AECC3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569E1A-42FA-E78E-138E-06670DA0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7469B7-2C3A-E654-8348-7C5E7B0A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CB81-E699-4F5C-B1F2-87C3C189F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4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DA081-8E35-C17D-B9B1-C3AB5187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E73831-7981-6898-E375-B82E9F50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C983-AF12-4E9E-BF47-91427B5AECC3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549E8C-A6CB-F1C7-F39B-5CA58BCC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844B05-8774-4C7F-8988-28434108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CB81-E699-4F5C-B1F2-87C3C189F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46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97A1B5-9C9A-29B7-CB45-55A5C259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C983-AF12-4E9E-BF47-91427B5AECC3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3C26BB-291D-F768-8A05-79171DF5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38EEC9-B3A7-851B-EEE7-D52EAD6B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CB81-E699-4F5C-B1F2-87C3C189F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33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1F631-07C3-3128-53E7-3F226DE8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4ADF9-8818-9F8C-603D-FC1BD2110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0C9EC-88A1-A6D0-0057-C440D16E1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C62303-7549-EC0B-345B-C78EF0DC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C983-AF12-4E9E-BF47-91427B5AECC3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66664C-B350-6245-2425-C350C0BB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CD9073-B78D-7E9D-3FAC-67401A5F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CB81-E699-4F5C-B1F2-87C3C189F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91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C9000-DFE0-CCD6-5D52-3F201995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0DA735-F1CE-88FD-10E8-F0DB44A6D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D18692-5DF5-DB6B-081D-00E1D6EAE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0ADCCE-5E0A-7C66-3564-DC68F07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C983-AF12-4E9E-BF47-91427B5AECC3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3E809-1CE6-CAE7-6B90-6A898315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6C9A4B-2723-6072-8B69-62EFF79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CB81-E699-4F5C-B1F2-87C3C189F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45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A2E24E-C6EC-FE03-2445-2ECBF5C2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BA5EA6-75E9-2D3B-B404-083800E05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B8A8A5-3CC6-AE21-35A1-A2A77672A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C983-AF12-4E9E-BF47-91427B5AECC3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D8B791-D6A7-A238-A845-155C3A70D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4571C9-45EF-9049-C420-35ABCFAAD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4CB81-E699-4F5C-B1F2-87C3C189F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81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F874DE5-0E0E-0B05-4BE7-B9073E616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1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BA26DD-EE8F-23EB-F2EF-8768D04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761C77-E873-E00D-16C9-A5601B96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001761-0F27-2C1E-FCBD-E2BDDEC8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E330F7-F999-6CEC-294F-F42EB34D225D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74C3-587F-3EE4-F940-7B4D6772C5A3}"/>
              </a:ext>
            </a:extLst>
          </p:cNvPr>
          <p:cNvSpPr txBox="1"/>
          <p:nvPr/>
        </p:nvSpPr>
        <p:spPr>
          <a:xfrm>
            <a:off x="665480" y="949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u="sng" dirty="0"/>
              <a:t>DATA WAREHOUSE</a:t>
            </a:r>
          </a:p>
        </p:txBody>
      </p:sp>
      <p:sp>
        <p:nvSpPr>
          <p:cNvPr id="3" name="Espaço Reservado para Conteúdo 12">
            <a:extLst>
              <a:ext uri="{FF2B5EF4-FFF2-40B4-BE49-F238E27FC236}">
                <a16:creationId xmlns:a16="http://schemas.microsoft.com/office/drawing/2014/main" id="{953F0D82-69A6-5CFF-B8B5-19BBB9C43AC1}"/>
              </a:ext>
            </a:extLst>
          </p:cNvPr>
          <p:cNvSpPr txBox="1">
            <a:spLocks/>
          </p:cNvSpPr>
          <p:nvPr/>
        </p:nvSpPr>
        <p:spPr>
          <a:xfrm>
            <a:off x="665480" y="1558266"/>
            <a:ext cx="11377852" cy="5218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pt-BR" sz="2000" dirty="0"/>
              <a:t>Características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Tipo de Dados Estruturados ( Ex.: Banco de Dados, Excel, Flat File )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Ingestão dos Dados com ETL ( </a:t>
            </a:r>
            <a:r>
              <a:rPr lang="pt-BR" sz="2000" dirty="0" err="1"/>
              <a:t>Extract-Transform-Load</a:t>
            </a:r>
            <a:r>
              <a:rPr lang="pt-BR" sz="2000" dirty="0"/>
              <a:t> )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Sem Volatilidade nos Dados ( Carga e Consulta )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Variável em Relação ao Tempo ( Análise de Tendências e Mudanças )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Armazenamento de Dados Limpos e Agregados ( </a:t>
            </a:r>
            <a:r>
              <a:rPr lang="pt-BR" sz="2000" dirty="0" err="1"/>
              <a:t>Schema</a:t>
            </a:r>
            <a:r>
              <a:rPr lang="pt-BR" sz="2000" dirty="0"/>
              <a:t>-</a:t>
            </a:r>
            <a:r>
              <a:rPr lang="pt-BR" sz="2000" dirty="0" err="1"/>
              <a:t>On</a:t>
            </a:r>
            <a:r>
              <a:rPr lang="pt-BR" sz="2000" dirty="0"/>
              <a:t>-Write )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Orientação dos Dados por Assunto ( Modelo Multidimensional / Cubos )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Dados Projetados para Consultas por Ferramentas OLAP ( Dashboards )</a:t>
            </a:r>
          </a:p>
          <a:p>
            <a:pPr marL="177800" indent="-177800"/>
            <a:r>
              <a:rPr lang="pt-BR" sz="2000" dirty="0"/>
              <a:t>Vantagens: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Centralização dos Dados para Análise em um Único Repositório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Separação da Análise de Dados dos Bancos de Dados Transacionais ( OLTP )</a:t>
            </a:r>
          </a:p>
          <a:p>
            <a:pPr marL="177800" indent="-177800"/>
            <a:r>
              <a:rPr lang="pt-BR" sz="2000" dirty="0"/>
              <a:t>Limitação: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Aceita Apenas Dados Estruturados</a:t>
            </a:r>
          </a:p>
          <a:p>
            <a:pPr marL="177800" indent="-177800"/>
            <a:endParaRPr lang="pt-BR" sz="2000" dirty="0"/>
          </a:p>
          <a:p>
            <a:pPr marL="177800" indent="-177800"/>
            <a:endParaRPr lang="pt-BR" sz="2000" dirty="0"/>
          </a:p>
          <a:p>
            <a:pPr marL="177800" indent="-177800"/>
            <a:endParaRPr lang="pt-BR" sz="2000" dirty="0"/>
          </a:p>
          <a:p>
            <a:endParaRPr lang="pt-BR"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5D35DE-B0E9-D2F2-8B23-7D4C8CD61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460" y="5701005"/>
            <a:ext cx="1753844" cy="11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3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BA26DD-EE8F-23EB-F2EF-8768D04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761C77-E873-E00D-16C9-A5601B96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001761-0F27-2C1E-FCBD-E2BDDEC8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E330F7-F999-6CEC-294F-F42EB34D225D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74C3-587F-3EE4-F940-7B4D6772C5A3}"/>
              </a:ext>
            </a:extLst>
          </p:cNvPr>
          <p:cNvSpPr txBox="1"/>
          <p:nvPr/>
        </p:nvSpPr>
        <p:spPr>
          <a:xfrm>
            <a:off x="665480" y="949259"/>
            <a:ext cx="1028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u="sng" dirty="0"/>
              <a:t>MODELO MULTIDIMENSIONAL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99D287-1A17-966E-232A-675FD1F28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80" y="1637478"/>
            <a:ext cx="6621728" cy="466706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C8D325C3-9A30-C88A-C9F1-6A4AA1441DF8}"/>
              </a:ext>
            </a:extLst>
          </p:cNvPr>
          <p:cNvSpPr txBox="1"/>
          <p:nvPr/>
        </p:nvSpPr>
        <p:spPr>
          <a:xfrm>
            <a:off x="665480" y="6295176"/>
            <a:ext cx="6908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dirty="0">
                <a:solidFill>
                  <a:srgbClr val="000000"/>
                </a:solidFill>
                <a:effectLst/>
                <a:latin typeface="system-ui"/>
              </a:rPr>
              <a:t>Fonte: https://monografias.brasilescola.uol.com.br/computacao/business-intelligence--tecnicas-ferramentas.htm</a:t>
            </a:r>
            <a:endParaRPr lang="pt-BR" sz="100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066616A-DA58-A7D6-710E-BF9581D4D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1460" y="5701005"/>
            <a:ext cx="1753844" cy="11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9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BA26DD-EE8F-23EB-F2EF-8768D04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761C77-E873-E00D-16C9-A5601B96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001761-0F27-2C1E-FCBD-E2BDDEC8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E330F7-F999-6CEC-294F-F42EB34D225D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74C3-587F-3EE4-F940-7B4D6772C5A3}"/>
              </a:ext>
            </a:extLst>
          </p:cNvPr>
          <p:cNvSpPr txBox="1"/>
          <p:nvPr/>
        </p:nvSpPr>
        <p:spPr>
          <a:xfrm>
            <a:off x="665480" y="949259"/>
            <a:ext cx="6491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u="sng" dirty="0"/>
              <a:t>CUBO OLAP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8D325C3-9A30-C88A-C9F1-6A4AA1441DF8}"/>
              </a:ext>
            </a:extLst>
          </p:cNvPr>
          <p:cNvSpPr txBox="1"/>
          <p:nvPr/>
        </p:nvSpPr>
        <p:spPr>
          <a:xfrm>
            <a:off x="758696" y="6449748"/>
            <a:ext cx="6908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dirty="0">
                <a:solidFill>
                  <a:srgbClr val="000000"/>
                </a:solidFill>
                <a:effectLst/>
                <a:latin typeface="system-ui"/>
              </a:rPr>
              <a:t>Fonte: https://www.powermaia.pt/processo/olap/</a:t>
            </a:r>
            <a:endParaRPr lang="pt-BR" sz="100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066616A-DA58-A7D6-710E-BF9581D4D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460" y="5701005"/>
            <a:ext cx="1753844" cy="111998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07B2C3FD-8DB5-E91D-32E5-8E66393C0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696" y="1676785"/>
            <a:ext cx="6704009" cy="45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BA26DD-EE8F-23EB-F2EF-8768D04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761C77-E873-E00D-16C9-A5601B96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001761-0F27-2C1E-FCBD-E2BDDEC8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E330F7-F999-6CEC-294F-F42EB34D225D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74C3-587F-3EE4-F940-7B4D6772C5A3}"/>
              </a:ext>
            </a:extLst>
          </p:cNvPr>
          <p:cNvSpPr txBox="1"/>
          <p:nvPr/>
        </p:nvSpPr>
        <p:spPr>
          <a:xfrm>
            <a:off x="665480" y="949259"/>
            <a:ext cx="1028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u="sng" dirty="0"/>
              <a:t>DASHBOARD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8D325C3-9A30-C88A-C9F1-6A4AA1441DF8}"/>
              </a:ext>
            </a:extLst>
          </p:cNvPr>
          <p:cNvSpPr txBox="1"/>
          <p:nvPr/>
        </p:nvSpPr>
        <p:spPr>
          <a:xfrm>
            <a:off x="749365" y="6321415"/>
            <a:ext cx="6908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dirty="0">
                <a:solidFill>
                  <a:srgbClr val="000000"/>
                </a:solidFill>
                <a:effectLst/>
                <a:latin typeface="system-ui"/>
              </a:rPr>
              <a:t>Fonte: https://www.powermaia.pt/dashboards/</a:t>
            </a:r>
            <a:endParaRPr lang="pt-BR" sz="100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066616A-DA58-A7D6-710E-BF9581D4D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460" y="5701005"/>
            <a:ext cx="1753844" cy="111998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FAE34A3-C978-1146-A67B-35854F34D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5" y="1576339"/>
            <a:ext cx="8273337" cy="46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2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BA26DD-EE8F-23EB-F2EF-8768D04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761C77-E873-E00D-16C9-A5601B96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001761-0F27-2C1E-FCBD-E2BDDEC8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E330F7-F999-6CEC-294F-F42EB34D225D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74C3-587F-3EE4-F940-7B4D6772C5A3}"/>
              </a:ext>
            </a:extLst>
          </p:cNvPr>
          <p:cNvSpPr txBox="1"/>
          <p:nvPr/>
        </p:nvSpPr>
        <p:spPr>
          <a:xfrm>
            <a:off x="665480" y="949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u="sng" dirty="0"/>
              <a:t>DATA LAKE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5D35DE-B0E9-D2F2-8B23-7D4C8CD61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460" y="5701005"/>
            <a:ext cx="1753844" cy="1119982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CAB3BB3-7777-0B67-012A-D61EDE1A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1" y="1802082"/>
            <a:ext cx="10515600" cy="385927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i="1" dirty="0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Lake é como um reservatório de água em estado natural, em oposição a prateleiras de garrafas d’água purificadas e prontas para serem consumidas (Data Warehouse). É possível manipular a água do reservatório de formas diferentes que não resultam somente no processo de purificação, engarrafamento e consumo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marL="0" indent="0" algn="r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James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Dixon (2010)</a:t>
            </a:r>
            <a:endParaRPr lang="pt-BR" sz="3600" dirty="0"/>
          </a:p>
          <a:p>
            <a:pPr marL="0" indent="0" algn="r">
              <a:spcBef>
                <a:spcPts val="1200"/>
              </a:spcBef>
              <a:buNone/>
            </a:pP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BA26DD-EE8F-23EB-F2EF-8768D04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761C77-E873-E00D-16C9-A5601B96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001761-0F27-2C1E-FCBD-E2BDDEC8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E330F7-F999-6CEC-294F-F42EB34D225D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74C3-587F-3EE4-F940-7B4D6772C5A3}"/>
              </a:ext>
            </a:extLst>
          </p:cNvPr>
          <p:cNvSpPr txBox="1"/>
          <p:nvPr/>
        </p:nvSpPr>
        <p:spPr>
          <a:xfrm>
            <a:off x="665480" y="949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u="sng" dirty="0"/>
              <a:t>DATA LAKE</a:t>
            </a:r>
          </a:p>
        </p:txBody>
      </p:sp>
      <p:sp>
        <p:nvSpPr>
          <p:cNvPr id="3" name="Espaço Reservado para Conteúdo 12">
            <a:extLst>
              <a:ext uri="{FF2B5EF4-FFF2-40B4-BE49-F238E27FC236}">
                <a16:creationId xmlns:a16="http://schemas.microsoft.com/office/drawing/2014/main" id="{953F0D82-69A6-5CFF-B8B5-19BBB9C43AC1}"/>
              </a:ext>
            </a:extLst>
          </p:cNvPr>
          <p:cNvSpPr txBox="1">
            <a:spLocks/>
          </p:cNvSpPr>
          <p:nvPr/>
        </p:nvSpPr>
        <p:spPr>
          <a:xfrm>
            <a:off x="665479" y="1595590"/>
            <a:ext cx="10046064" cy="5181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pt-BR" sz="2000" dirty="0"/>
              <a:t>Características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Tipo de dados Estruturados, Semiestruturados e Não Estruturados ( “Variedade” )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Grande Volume de Dados ( “Volume” )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Altamente Escalável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Armazenamento em Estado Natural / Bruto ( </a:t>
            </a:r>
            <a:r>
              <a:rPr lang="pt-BR" sz="2000" dirty="0" err="1"/>
              <a:t>Shema-On-Read</a:t>
            </a:r>
            <a:r>
              <a:rPr lang="pt-BR" sz="2000" dirty="0"/>
              <a:t> )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Ingestão dos Dados com ELT ( </a:t>
            </a:r>
            <a:r>
              <a:rPr lang="pt-BR" sz="2000" dirty="0" err="1"/>
              <a:t>Extract-Load-Transform</a:t>
            </a:r>
            <a:r>
              <a:rPr lang="pt-BR" sz="2000" dirty="0"/>
              <a:t> )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Armazenamento Dividido em Zonas ( </a:t>
            </a:r>
            <a:r>
              <a:rPr lang="pt-BR" sz="2000" dirty="0" err="1"/>
              <a:t>Transient</a:t>
            </a:r>
            <a:r>
              <a:rPr lang="pt-BR" sz="2000" dirty="0"/>
              <a:t>, </a:t>
            </a:r>
            <a:r>
              <a:rPr lang="pt-BR" sz="2000" dirty="0" err="1"/>
              <a:t>Raw</a:t>
            </a:r>
            <a:r>
              <a:rPr lang="pt-BR" sz="2000" dirty="0"/>
              <a:t> Data, </a:t>
            </a:r>
            <a:r>
              <a:rPr lang="pt-BR" sz="2000" dirty="0" err="1"/>
              <a:t>Trusted</a:t>
            </a:r>
            <a:r>
              <a:rPr lang="pt-BR" sz="2000" dirty="0"/>
              <a:t>, </a:t>
            </a:r>
            <a:r>
              <a:rPr lang="pt-BR" sz="2000" dirty="0" err="1"/>
              <a:t>Refined</a:t>
            </a:r>
            <a:r>
              <a:rPr lang="pt-BR" sz="2000" dirty="0"/>
              <a:t> )</a:t>
            </a:r>
          </a:p>
          <a:p>
            <a:pPr marL="177800" indent="-177800"/>
            <a:r>
              <a:rPr lang="pt-BR" sz="2000" dirty="0"/>
              <a:t>Vantagens: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Possibilitar Análise de Dados sobre Qualquer Tipo de Dados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Permitir Diferentes Tipos de Insights, Incluindo </a:t>
            </a:r>
            <a:r>
              <a:rPr lang="pt-BR" sz="2000" dirty="0" err="1"/>
              <a:t>Machine</a:t>
            </a:r>
            <a:r>
              <a:rPr lang="pt-BR" sz="2000" dirty="0"/>
              <a:t> Learning e IA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Suporte ao Ecossistema Big Data</a:t>
            </a:r>
          </a:p>
          <a:p>
            <a:pPr marL="177800" indent="-177800"/>
            <a:r>
              <a:rPr lang="pt-BR" sz="2000" dirty="0"/>
              <a:t>Desvantagens: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000" dirty="0"/>
              <a:t>Acúmulo de Informação pode Transformar Lago em Pântano ( Data </a:t>
            </a:r>
            <a:r>
              <a:rPr lang="pt-BR" sz="2000" dirty="0" err="1"/>
              <a:t>Swamp</a:t>
            </a:r>
            <a:r>
              <a:rPr lang="pt-BR" sz="2000" dirty="0"/>
              <a:t> )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177800" indent="-177800"/>
            <a:endParaRPr lang="pt-BR" sz="2000" dirty="0"/>
          </a:p>
          <a:p>
            <a:pPr marL="177800" indent="-177800"/>
            <a:endParaRPr lang="pt-BR" sz="2000" dirty="0"/>
          </a:p>
          <a:p>
            <a:pPr marL="177800" indent="-177800"/>
            <a:endParaRPr lang="pt-BR" sz="2000" dirty="0"/>
          </a:p>
          <a:p>
            <a:endParaRPr lang="pt-BR"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5D35DE-B0E9-D2F2-8B23-7D4C8CD61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460" y="5701005"/>
            <a:ext cx="1753844" cy="11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3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BA26DD-EE8F-23EB-F2EF-8768D04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761C77-E873-E00D-16C9-A5601B96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001761-0F27-2C1E-FCBD-E2BDDEC8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E330F7-F999-6CEC-294F-F42EB34D225D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74C3-587F-3EE4-F940-7B4D6772C5A3}"/>
              </a:ext>
            </a:extLst>
          </p:cNvPr>
          <p:cNvSpPr txBox="1"/>
          <p:nvPr/>
        </p:nvSpPr>
        <p:spPr>
          <a:xfrm>
            <a:off x="665480" y="949259"/>
            <a:ext cx="1028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u="sng" dirty="0"/>
              <a:t>DATA LAKE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8D325C3-9A30-C88A-C9F1-6A4AA1441DF8}"/>
              </a:ext>
            </a:extLst>
          </p:cNvPr>
          <p:cNvSpPr txBox="1"/>
          <p:nvPr/>
        </p:nvSpPr>
        <p:spPr>
          <a:xfrm>
            <a:off x="749365" y="6321415"/>
            <a:ext cx="6908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dirty="0">
                <a:solidFill>
                  <a:srgbClr val="000000"/>
                </a:solidFill>
                <a:effectLst/>
                <a:latin typeface="system-ui"/>
              </a:rPr>
              <a:t>Fonte: https://towardsdatascience.com/augment-your-data-lake-analytics-with-snowflake-b417f1186615</a:t>
            </a:r>
            <a:endParaRPr lang="pt-BR" sz="100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066616A-DA58-A7D6-710E-BF9581D4D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460" y="5701005"/>
            <a:ext cx="1753844" cy="11199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231A92C-CC96-DE52-B102-2A4B3C33B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65" y="1595590"/>
            <a:ext cx="8469280" cy="47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BA26DD-EE8F-23EB-F2EF-8768D04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761C77-E873-E00D-16C9-A5601B96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001761-0F27-2C1E-FCBD-E2BDDEC8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E330F7-F999-6CEC-294F-F42EB34D225D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74C3-587F-3EE4-F940-7B4D6772C5A3}"/>
              </a:ext>
            </a:extLst>
          </p:cNvPr>
          <p:cNvSpPr txBox="1"/>
          <p:nvPr/>
        </p:nvSpPr>
        <p:spPr>
          <a:xfrm>
            <a:off x="665480" y="949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u="sng" dirty="0"/>
              <a:t>DATA LAKEHOUSE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5D35DE-B0E9-D2F2-8B23-7D4C8CD61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460" y="5701005"/>
            <a:ext cx="1753844" cy="1119982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CAB3BB3-7777-0B67-012A-D61EDE1A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1" y="1802082"/>
            <a:ext cx="10515600" cy="385927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i="1" dirty="0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certa forma, Data </a:t>
            </a:r>
            <a:r>
              <a:rPr lang="pt-BR" sz="2400" i="1" dirty="0" err="1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Lakehouses</a:t>
            </a:r>
            <a:r>
              <a:rPr lang="pt-BR" sz="2400" i="1" dirty="0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são Data </a:t>
            </a:r>
            <a:r>
              <a:rPr lang="pt-BR" sz="2400" i="1" dirty="0" err="1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Warehouses</a:t>
            </a:r>
            <a:r>
              <a:rPr lang="pt-BR" sz="2400" i="1" dirty="0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que têm origem conceitual no início dos anos 1980 - reinicializados para nosso mundo moderno orientado a dados. </a:t>
            </a:r>
          </a:p>
          <a:p>
            <a:pPr marL="0" indent="0" algn="r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2400" dirty="0">
                <a:solidFill>
                  <a:srgbClr val="3A3A3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Oracle Brasil</a:t>
            </a:r>
          </a:p>
          <a:p>
            <a:pPr marL="0" indent="0" algn="r">
              <a:spcBef>
                <a:spcPts val="1200"/>
              </a:spcBef>
              <a:buNone/>
            </a:pP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E04607-BAF3-D5C0-176D-2EF4C5216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351" y="4213291"/>
            <a:ext cx="51339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6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BA26DD-EE8F-23EB-F2EF-8768D04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761C77-E873-E00D-16C9-A5601B96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001761-0F27-2C1E-FCBD-E2BDDEC8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E330F7-F999-6CEC-294F-F42EB34D225D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74C3-587F-3EE4-F940-7B4D6772C5A3}"/>
              </a:ext>
            </a:extLst>
          </p:cNvPr>
          <p:cNvSpPr txBox="1"/>
          <p:nvPr/>
        </p:nvSpPr>
        <p:spPr>
          <a:xfrm>
            <a:off x="665480" y="949259"/>
            <a:ext cx="10276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u="sng" dirty="0"/>
              <a:t>REPOSITÓRIOS ANALÍTICOS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9A7C85B-6C78-D758-1358-090CFABCB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32" y="1537312"/>
            <a:ext cx="9654728" cy="463099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3A36E8-F9DD-E9E1-48F9-2D808CD821DE}"/>
              </a:ext>
            </a:extLst>
          </p:cNvPr>
          <p:cNvSpPr txBox="1"/>
          <p:nvPr/>
        </p:nvSpPr>
        <p:spPr>
          <a:xfrm>
            <a:off x="746732" y="6168310"/>
            <a:ext cx="6097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https://www.databricks.com/glossary/data-lakehouse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E4EC045-8B81-5E68-23AC-DACA62240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1460" y="5701005"/>
            <a:ext cx="1753844" cy="11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5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BA26DD-EE8F-23EB-F2EF-8768D04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761C77-E873-E00D-16C9-A5601B96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001761-0F27-2C1E-FCBD-E2BDDEC8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E330F7-F999-6CEC-294F-F42EB34D225D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74C3-587F-3EE4-F940-7B4D6772C5A3}"/>
              </a:ext>
            </a:extLst>
          </p:cNvPr>
          <p:cNvSpPr txBox="1"/>
          <p:nvPr/>
        </p:nvSpPr>
        <p:spPr>
          <a:xfrm>
            <a:off x="3818346" y="2921168"/>
            <a:ext cx="4494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000" b="1" dirty="0"/>
              <a:t>OBRIGADO!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E4EC045-8B81-5E68-23AC-DACA62240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460" y="5701005"/>
            <a:ext cx="1753844" cy="11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9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58D3A-62E4-166A-221D-D5D21750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5" y="2827178"/>
            <a:ext cx="10515600" cy="23700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REPOSITÓRIOS ANALÍTICOS</a:t>
            </a:r>
          </a:p>
          <a:p>
            <a:pPr marL="0" indent="0" algn="ctr">
              <a:buNone/>
            </a:pPr>
            <a:r>
              <a:rPr lang="pt-BR" sz="4400" b="1" dirty="0"/>
              <a:t>DATA WAREHOUSE</a:t>
            </a:r>
          </a:p>
          <a:p>
            <a:pPr marL="0" indent="0" algn="ctr">
              <a:buNone/>
            </a:pPr>
            <a:r>
              <a:rPr lang="pt-BR" sz="4400" b="1" dirty="0"/>
              <a:t>DATA LAKE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CDDE7B-FC56-365D-0510-0AB7E37A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EEAE59-6278-FC60-D45A-44246387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F296F00-4DF7-8147-7A3C-B0C682A8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8E6BC1E-412D-F1DC-041A-93D2FF713C3A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2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58D3A-62E4-166A-221D-D5D21750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1751974"/>
            <a:ext cx="10515600" cy="4351338"/>
          </a:xfrm>
        </p:spPr>
        <p:txBody>
          <a:bodyPr/>
          <a:lstStyle/>
          <a:p>
            <a:r>
              <a:rPr lang="pt-BR" dirty="0"/>
              <a:t>Análise de Dados, Conceitos e Evolução </a:t>
            </a:r>
          </a:p>
          <a:p>
            <a:r>
              <a:rPr lang="pt-BR" dirty="0"/>
              <a:t>Arquitetura BI</a:t>
            </a:r>
          </a:p>
          <a:p>
            <a:r>
              <a:rPr lang="pt-BR" dirty="0"/>
              <a:t>Repositórios Analíticos, Características, Vantagens e Limitações</a:t>
            </a:r>
          </a:p>
          <a:p>
            <a:r>
              <a:rPr lang="pt-BR" dirty="0"/>
              <a:t>Data Warehouse, Lake e </a:t>
            </a:r>
            <a:r>
              <a:rPr lang="pt-BR" dirty="0" err="1"/>
              <a:t>Lakehouse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2E37BD-9DAF-205E-87A9-17498C042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D3783E-445B-6408-414F-D04A4B56A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78248F-2E6A-2ABE-B1BF-181CB63E0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F4E5955-B13F-FFA6-67C6-81BCA9598300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880533-2AE3-2F49-BBAD-D86E326A241F}"/>
              </a:ext>
            </a:extLst>
          </p:cNvPr>
          <p:cNvSpPr txBox="1"/>
          <p:nvPr/>
        </p:nvSpPr>
        <p:spPr>
          <a:xfrm>
            <a:off x="665480" y="949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u="sng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0947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58D3A-62E4-166A-221D-D5D21750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474" y="1218467"/>
            <a:ext cx="9148393" cy="27875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“(...) </a:t>
            </a:r>
            <a:r>
              <a:rPr lang="pt-BR" sz="20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falta-nos a habilidade elementar de interpretar toda essa informação - a capacidade de encontrar as pepitas de ouro em meio ao cascalho. Somos massas ignorantes encharcadas de informação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.”   </a:t>
            </a:r>
          </a:p>
          <a:p>
            <a:pPr marL="0" indent="0" algn="r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Prof. Massimo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Pigliucci</a:t>
            </a:r>
            <a:r>
              <a:rPr lang="pt-BR" sz="1800" dirty="0"/>
              <a:t> (2011)</a:t>
            </a:r>
          </a:p>
          <a:p>
            <a:pPr marL="0" indent="0" algn="r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400" dirty="0"/>
              <a:t>O ESTADO DE SÃO PAULO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2E37BD-9DAF-205E-87A9-17498C042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D3783E-445B-6408-414F-D04A4B56A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78248F-2E6A-2ABE-B1BF-181CB63E0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F4E5955-B13F-FFA6-67C6-81BCA9598300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8DE276A-E73B-231C-ACA7-5BD4FEC13706}"/>
              </a:ext>
            </a:extLst>
          </p:cNvPr>
          <p:cNvSpPr txBox="1">
            <a:spLocks/>
          </p:cNvSpPr>
          <p:nvPr/>
        </p:nvSpPr>
        <p:spPr>
          <a:xfrm>
            <a:off x="1521804" y="4376223"/>
            <a:ext cx="9148392" cy="2287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“</a:t>
            </a:r>
            <a:r>
              <a:rPr lang="pt-BR" sz="2000" b="1" i="1" dirty="0">
                <a:solidFill>
                  <a:srgbClr val="000000"/>
                </a:solidFill>
                <a:latin typeface="Verdana" panose="020B0604030504040204" pitchFamily="34" charset="0"/>
              </a:rPr>
              <a:t>Uma empresa só conseguirá enxergar seu futuro claramente se abraçar a informação e tomar decisões baseadas em Big Data</a:t>
            </a:r>
            <a:r>
              <a:rPr lang="pt-BR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”.</a:t>
            </a:r>
          </a:p>
          <a:p>
            <a:pPr marL="0" indent="0" algn="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Raj</a:t>
            </a:r>
            <a:r>
              <a:rPr lang="pt-BR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Seshadri</a:t>
            </a:r>
            <a:r>
              <a:rPr lang="pt-BR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sz="1800" dirty="0"/>
              <a:t>(2021)</a:t>
            </a:r>
          </a:p>
          <a:p>
            <a:pPr marL="0" indent="0" algn="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400" dirty="0"/>
              <a:t>Presidente Data &amp; Services Mastercard</a:t>
            </a:r>
          </a:p>
        </p:txBody>
      </p:sp>
    </p:spTree>
    <p:extLst>
      <p:ext uri="{BB962C8B-B14F-4D97-AF65-F5344CB8AC3E}">
        <p14:creationId xmlns:p14="http://schemas.microsoft.com/office/powerpoint/2010/main" val="409942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BA26DD-EE8F-23EB-F2EF-8768D04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761C77-E873-E00D-16C9-A5601B96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001761-0F27-2C1E-FCBD-E2BDDEC8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E330F7-F999-6CEC-294F-F42EB34D225D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74C3-587F-3EE4-F940-7B4D6772C5A3}"/>
              </a:ext>
            </a:extLst>
          </p:cNvPr>
          <p:cNvSpPr txBox="1"/>
          <p:nvPr/>
        </p:nvSpPr>
        <p:spPr>
          <a:xfrm>
            <a:off x="665480" y="949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u="sng" dirty="0"/>
              <a:t>ANÁLISE DE DADOS</a:t>
            </a:r>
          </a:p>
        </p:txBody>
      </p:sp>
      <p:sp>
        <p:nvSpPr>
          <p:cNvPr id="4" name="Espaço Reservado para Conteúdo 12">
            <a:extLst>
              <a:ext uri="{FF2B5EF4-FFF2-40B4-BE49-F238E27FC236}">
                <a16:creationId xmlns:a16="http://schemas.microsoft.com/office/drawing/2014/main" id="{B8BF740C-DA72-5188-7957-CDD4DAEC12BA}"/>
              </a:ext>
            </a:extLst>
          </p:cNvPr>
          <p:cNvSpPr txBox="1">
            <a:spLocks/>
          </p:cNvSpPr>
          <p:nvPr/>
        </p:nvSpPr>
        <p:spPr>
          <a:xfrm>
            <a:off x="600164" y="1656504"/>
            <a:ext cx="10335314" cy="5120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pt-BR" sz="2400" dirty="0"/>
              <a:t>“Os dados são o novo petróleo”, Clive </a:t>
            </a:r>
            <a:r>
              <a:rPr lang="pt-BR" sz="2400" dirty="0" err="1"/>
              <a:t>Humby</a:t>
            </a:r>
            <a:r>
              <a:rPr lang="pt-BR" sz="2400" dirty="0"/>
              <a:t> (2006)</a:t>
            </a:r>
          </a:p>
          <a:p>
            <a:pPr marL="635000" lvl="1" indent="-177800"/>
            <a:r>
              <a:rPr lang="pt-BR" sz="2000" dirty="0"/>
              <a:t>Dados são tão valiosos quanto o Petróleo</a:t>
            </a:r>
          </a:p>
          <a:p>
            <a:pPr marL="635000" lvl="1" indent="-177800"/>
            <a:r>
              <a:rPr lang="pt-BR" sz="2000" dirty="0"/>
              <a:t>Petróleo precisa ser Refinado, Dados precisam ser Analisados ( BI &amp; </a:t>
            </a:r>
            <a:r>
              <a:rPr lang="pt-BR" sz="2000" dirty="0" err="1"/>
              <a:t>Analytics</a:t>
            </a:r>
            <a:r>
              <a:rPr lang="pt-BR" sz="2000" dirty="0"/>
              <a:t> )</a:t>
            </a:r>
          </a:p>
          <a:p>
            <a:pPr marL="635000" lvl="1" indent="-177800"/>
            <a:r>
              <a:rPr lang="pt-BR" sz="2000" dirty="0"/>
              <a:t>Profissionais e Empresas Precisam ser Alfabetizados em Dados</a:t>
            </a:r>
          </a:p>
          <a:p>
            <a:pPr marL="635000" lvl="1" indent="-177800"/>
            <a:r>
              <a:rPr lang="pt-BR" sz="2000" dirty="0"/>
              <a:t>Maior riqueza não está nos dados mas na Capacidade de usa-los de forma Analítica</a:t>
            </a:r>
          </a:p>
          <a:p>
            <a:pPr marL="635000" lvl="1" indent="-177800"/>
            <a:r>
              <a:rPr lang="pt-BR" sz="2000" dirty="0"/>
              <a:t>A Análise Extrairá Descobertas que poderão Transformar a Realidade das Empresas</a:t>
            </a:r>
          </a:p>
          <a:p>
            <a:pPr marL="635000" lvl="1" indent="-177800"/>
            <a:r>
              <a:rPr lang="pt-BR" sz="2000" dirty="0"/>
              <a:t>Enquanto Petróleo é Escasso e Finito, Dados representam uma Fonte de Recurso Inesgotável</a:t>
            </a:r>
          </a:p>
          <a:p>
            <a:pPr marL="177800" indent="-177800"/>
            <a:r>
              <a:rPr lang="pt-BR" sz="2400" dirty="0"/>
              <a:t>Gestão Orientada a Dados ( Data </a:t>
            </a:r>
            <a:r>
              <a:rPr lang="pt-BR" sz="2400" dirty="0" err="1"/>
              <a:t>Driven</a:t>
            </a:r>
            <a:r>
              <a:rPr lang="pt-BR" sz="2400" dirty="0"/>
              <a:t> )</a:t>
            </a:r>
          </a:p>
          <a:p>
            <a:pPr marL="177800" indent="-177800"/>
            <a:r>
              <a:rPr lang="pt-BR" sz="2400" dirty="0"/>
              <a:t>Consultoria McKinsey diz sobre Empresas Data </a:t>
            </a:r>
            <a:r>
              <a:rPr lang="pt-BR" sz="2400" dirty="0" err="1"/>
              <a:t>Driven</a:t>
            </a:r>
            <a:r>
              <a:rPr lang="pt-BR" sz="2400" dirty="0"/>
              <a:t>: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400" dirty="0"/>
              <a:t>23 vezes mais chances de adquirir clientes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400" dirty="0"/>
              <a:t>6 vezes mais chances de reter clientes</a:t>
            </a: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pt-BR" sz="2400" dirty="0"/>
              <a:t>19 vezes mais chances de serem lucrativas</a:t>
            </a:r>
          </a:p>
          <a:p>
            <a:pPr marL="177800" indent="-177800"/>
            <a:r>
              <a:rPr lang="pt-BR" sz="2400" dirty="0"/>
              <a:t>Insight </a:t>
            </a:r>
            <a:r>
              <a:rPr lang="pt-BR" sz="2400" dirty="0" err="1"/>
              <a:t>Driven</a:t>
            </a:r>
            <a:r>
              <a:rPr lang="pt-BR" sz="2400" dirty="0"/>
              <a:t> </a:t>
            </a:r>
            <a:r>
              <a:rPr lang="pt-BR" sz="2400" dirty="0" err="1"/>
              <a:t>Organization</a:t>
            </a:r>
            <a:r>
              <a:rPr lang="pt-BR" sz="2400" dirty="0"/>
              <a:t> (IDO)</a:t>
            </a:r>
          </a:p>
          <a:p>
            <a:pPr marL="177800" indent="-177800"/>
            <a:endParaRPr lang="pt-BR" sz="2400" dirty="0"/>
          </a:p>
          <a:p>
            <a:pPr marL="177800" indent="-177800"/>
            <a:endParaRPr lang="pt-BR" sz="2400" dirty="0"/>
          </a:p>
          <a:p>
            <a:pPr marL="177800" indent="-177800"/>
            <a:endParaRPr lang="pt-BR" sz="2400" dirty="0"/>
          </a:p>
          <a:p>
            <a:endParaRPr lang="pt-BR" sz="2400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6F86F8C1-D952-B7FD-2F9E-044F669F0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460" y="5701005"/>
            <a:ext cx="1753844" cy="11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2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BA26DD-EE8F-23EB-F2EF-8768D04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761C77-E873-E00D-16C9-A5601B96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001761-0F27-2C1E-FCBD-E2BDDEC8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E330F7-F999-6CEC-294F-F42EB34D225D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74C3-587F-3EE4-F940-7B4D6772C5A3}"/>
              </a:ext>
            </a:extLst>
          </p:cNvPr>
          <p:cNvSpPr txBox="1"/>
          <p:nvPr/>
        </p:nvSpPr>
        <p:spPr>
          <a:xfrm>
            <a:off x="665480" y="949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u="sng" dirty="0"/>
              <a:t>ANÁLISE DE DADOS</a:t>
            </a:r>
          </a:p>
        </p:txBody>
      </p:sp>
      <p:sp>
        <p:nvSpPr>
          <p:cNvPr id="4" name="Espaço Reservado para Conteúdo 12">
            <a:extLst>
              <a:ext uri="{FF2B5EF4-FFF2-40B4-BE49-F238E27FC236}">
                <a16:creationId xmlns:a16="http://schemas.microsoft.com/office/drawing/2014/main" id="{B8BF740C-DA72-5188-7957-CDD4DAEC12BA}"/>
              </a:ext>
            </a:extLst>
          </p:cNvPr>
          <p:cNvSpPr txBox="1">
            <a:spLocks/>
          </p:cNvSpPr>
          <p:nvPr/>
        </p:nvSpPr>
        <p:spPr>
          <a:xfrm>
            <a:off x="8766996" y="1705241"/>
            <a:ext cx="3268927" cy="3969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pt-BR" sz="2400" dirty="0"/>
              <a:t>Em 2019, Deloitte Entrevistou 1.000 Executivos Americanos Usuários de </a:t>
            </a:r>
            <a:r>
              <a:rPr lang="pt-BR" sz="2400" dirty="0" err="1"/>
              <a:t>Analytics</a:t>
            </a:r>
            <a:r>
              <a:rPr lang="pt-BR" sz="2400" dirty="0"/>
              <a:t>, Constatando que 63% não Acreditavam que suas Corporações fossem Orientadas a Partir da Gestão e Análise de Informações.</a:t>
            </a:r>
          </a:p>
          <a:p>
            <a:pPr marL="0" indent="0">
              <a:buNone/>
            </a:pPr>
            <a:endParaRPr lang="pt-BR" sz="2400" dirty="0"/>
          </a:p>
          <a:p>
            <a:pPr marL="177800" indent="-177800"/>
            <a:endParaRPr lang="pt-BR" sz="2400" dirty="0"/>
          </a:p>
          <a:p>
            <a:pPr marL="177800" indent="-177800"/>
            <a:endParaRPr lang="pt-BR" sz="2400" dirty="0"/>
          </a:p>
          <a:p>
            <a:pPr marL="177800" indent="-177800"/>
            <a:endParaRPr lang="pt-BR" sz="2400" dirty="0"/>
          </a:p>
          <a:p>
            <a:endParaRPr lang="pt-BR" sz="2400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6F86F8C1-D952-B7FD-2F9E-044F669F0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460" y="5701005"/>
            <a:ext cx="1753844" cy="111998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EB76489-C1AA-6363-48BE-3B0430A6D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80" y="1516401"/>
            <a:ext cx="7881361" cy="53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0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BA26DD-EE8F-23EB-F2EF-8768D04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761C77-E873-E00D-16C9-A5601B96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001761-0F27-2C1E-FCBD-E2BDDEC8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E330F7-F999-6CEC-294F-F42EB34D225D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74C3-587F-3EE4-F940-7B4D6772C5A3}"/>
              </a:ext>
            </a:extLst>
          </p:cNvPr>
          <p:cNvSpPr txBox="1"/>
          <p:nvPr/>
        </p:nvSpPr>
        <p:spPr>
          <a:xfrm>
            <a:off x="665480" y="949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u="sng" dirty="0"/>
              <a:t>EVOLUÇÃO ANÁLISE DE DADOS</a:t>
            </a:r>
          </a:p>
        </p:txBody>
      </p:sp>
      <p:sp>
        <p:nvSpPr>
          <p:cNvPr id="2" name="Seta: Entalhada para a Direita 1">
            <a:extLst>
              <a:ext uri="{FF2B5EF4-FFF2-40B4-BE49-F238E27FC236}">
                <a16:creationId xmlns:a16="http://schemas.microsoft.com/office/drawing/2014/main" id="{585BCF6C-D02E-104E-570C-9DC4F7CA0C9E}"/>
              </a:ext>
            </a:extLst>
          </p:cNvPr>
          <p:cNvSpPr/>
          <p:nvPr/>
        </p:nvSpPr>
        <p:spPr>
          <a:xfrm>
            <a:off x="675604" y="2710244"/>
            <a:ext cx="2057770" cy="1152137"/>
          </a:xfrm>
          <a:prstGeom prst="notchedRightArrow">
            <a:avLst/>
          </a:prstGeom>
          <a:gradFill flip="none" rotWithShape="1">
            <a:gsLst>
              <a:gs pos="15000">
                <a:schemeClr val="accent5">
                  <a:lumMod val="65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cap="sq">
            <a:gradFill flip="none" rotWithShape="1">
              <a:gsLst>
                <a:gs pos="24000">
                  <a:srgbClr val="FFFFFF"/>
                </a:gs>
                <a:gs pos="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/>
              <a:t>1970..1985</a:t>
            </a:r>
          </a:p>
        </p:txBody>
      </p:sp>
      <p:sp>
        <p:nvSpPr>
          <p:cNvPr id="18" name="Seta: Entalhada para a Direita 17">
            <a:extLst>
              <a:ext uri="{FF2B5EF4-FFF2-40B4-BE49-F238E27FC236}">
                <a16:creationId xmlns:a16="http://schemas.microsoft.com/office/drawing/2014/main" id="{C72DA45A-4CCF-8C93-D1EB-1DD8FC1F85F2}"/>
              </a:ext>
            </a:extLst>
          </p:cNvPr>
          <p:cNvSpPr/>
          <p:nvPr/>
        </p:nvSpPr>
        <p:spPr>
          <a:xfrm>
            <a:off x="2457873" y="2710243"/>
            <a:ext cx="2059200" cy="1152137"/>
          </a:xfrm>
          <a:prstGeom prst="notchedRightArrow">
            <a:avLst/>
          </a:prstGeom>
          <a:gradFill flip="none" rotWithShape="1">
            <a:gsLst>
              <a:gs pos="15000">
                <a:schemeClr val="accent5">
                  <a:lumMod val="65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cap="sq">
            <a:gradFill flip="none" rotWithShape="1">
              <a:gsLst>
                <a:gs pos="24000">
                  <a:srgbClr val="FFFFFF"/>
                </a:gs>
                <a:gs pos="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/>
              <a:t>1980..1990</a:t>
            </a:r>
          </a:p>
        </p:txBody>
      </p:sp>
      <p:sp>
        <p:nvSpPr>
          <p:cNvPr id="22" name="Seta: Entalhada para a Direita 21">
            <a:extLst>
              <a:ext uri="{FF2B5EF4-FFF2-40B4-BE49-F238E27FC236}">
                <a16:creationId xmlns:a16="http://schemas.microsoft.com/office/drawing/2014/main" id="{E96A72CF-5D37-BEC7-4976-122C4EE7BD08}"/>
              </a:ext>
            </a:extLst>
          </p:cNvPr>
          <p:cNvSpPr/>
          <p:nvPr/>
        </p:nvSpPr>
        <p:spPr>
          <a:xfrm>
            <a:off x="4232636" y="2709267"/>
            <a:ext cx="2057770" cy="1152137"/>
          </a:xfrm>
          <a:prstGeom prst="notchedRightArrow">
            <a:avLst/>
          </a:prstGeom>
          <a:gradFill flip="none" rotWithShape="1">
            <a:gsLst>
              <a:gs pos="15000">
                <a:schemeClr val="accent5">
                  <a:lumMod val="65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cap="sq">
            <a:gradFill flip="none" rotWithShape="1">
              <a:gsLst>
                <a:gs pos="24000">
                  <a:srgbClr val="FFFFFF"/>
                </a:gs>
                <a:gs pos="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/>
              <a:t>1990..2000</a:t>
            </a:r>
          </a:p>
        </p:txBody>
      </p:sp>
      <p:sp>
        <p:nvSpPr>
          <p:cNvPr id="23" name="Seta: Entalhada para a Direita 22">
            <a:extLst>
              <a:ext uri="{FF2B5EF4-FFF2-40B4-BE49-F238E27FC236}">
                <a16:creationId xmlns:a16="http://schemas.microsoft.com/office/drawing/2014/main" id="{57AA5891-644E-4F4E-C848-ECECA05CBC4E}"/>
              </a:ext>
            </a:extLst>
          </p:cNvPr>
          <p:cNvSpPr/>
          <p:nvPr/>
        </p:nvSpPr>
        <p:spPr>
          <a:xfrm>
            <a:off x="6014906" y="2709266"/>
            <a:ext cx="2059200" cy="1152137"/>
          </a:xfrm>
          <a:prstGeom prst="notchedRightArrow">
            <a:avLst/>
          </a:prstGeom>
          <a:gradFill flip="none" rotWithShape="1">
            <a:gsLst>
              <a:gs pos="15000">
                <a:schemeClr val="accent5">
                  <a:lumMod val="65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cap="sq">
            <a:gradFill flip="none" rotWithShape="1">
              <a:gsLst>
                <a:gs pos="24000">
                  <a:srgbClr val="FFFFFF"/>
                </a:gs>
                <a:gs pos="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/>
              <a:t>1989..2005</a:t>
            </a:r>
          </a:p>
        </p:txBody>
      </p:sp>
      <p:sp>
        <p:nvSpPr>
          <p:cNvPr id="24" name="Seta: Entalhada para a Direita 23">
            <a:extLst>
              <a:ext uri="{FF2B5EF4-FFF2-40B4-BE49-F238E27FC236}">
                <a16:creationId xmlns:a16="http://schemas.microsoft.com/office/drawing/2014/main" id="{BBE71492-6B44-701A-458B-76F64F325CFE}"/>
              </a:ext>
            </a:extLst>
          </p:cNvPr>
          <p:cNvSpPr/>
          <p:nvPr/>
        </p:nvSpPr>
        <p:spPr>
          <a:xfrm>
            <a:off x="7789669" y="2701964"/>
            <a:ext cx="2057770" cy="1152137"/>
          </a:xfrm>
          <a:prstGeom prst="notchedRightArrow">
            <a:avLst/>
          </a:prstGeom>
          <a:gradFill flip="none" rotWithShape="1">
            <a:gsLst>
              <a:gs pos="15000">
                <a:schemeClr val="accent5">
                  <a:lumMod val="65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cap="sq">
            <a:gradFill flip="none" rotWithShape="1">
              <a:gsLst>
                <a:gs pos="24000">
                  <a:srgbClr val="FFFFFF"/>
                </a:gs>
                <a:gs pos="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/>
              <a:t>2005..2010</a:t>
            </a:r>
          </a:p>
        </p:txBody>
      </p:sp>
      <p:sp>
        <p:nvSpPr>
          <p:cNvPr id="25" name="Seta: Entalhada para a Direita 24">
            <a:extLst>
              <a:ext uri="{FF2B5EF4-FFF2-40B4-BE49-F238E27FC236}">
                <a16:creationId xmlns:a16="http://schemas.microsoft.com/office/drawing/2014/main" id="{67F1CF40-1964-8D16-DC30-8BFCE6FBAA86}"/>
              </a:ext>
            </a:extLst>
          </p:cNvPr>
          <p:cNvSpPr/>
          <p:nvPr/>
        </p:nvSpPr>
        <p:spPr>
          <a:xfrm>
            <a:off x="9567924" y="2701963"/>
            <a:ext cx="2059200" cy="1152137"/>
          </a:xfrm>
          <a:prstGeom prst="notchedRightArrow">
            <a:avLst/>
          </a:prstGeom>
          <a:gradFill flip="none" rotWithShape="1">
            <a:gsLst>
              <a:gs pos="15000">
                <a:schemeClr val="accent5">
                  <a:lumMod val="65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cap="sq">
            <a:gradFill flip="none" rotWithShape="1">
              <a:gsLst>
                <a:gs pos="24000">
                  <a:srgbClr val="FFFFFF"/>
                </a:gs>
                <a:gs pos="0">
                  <a:schemeClr val="accent1">
                    <a:lumMod val="0"/>
                    <a:lumOff val="100000"/>
                  </a:schemeClr>
                </a:gs>
                <a:gs pos="48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b="1" dirty="0"/>
              <a:t>   2010..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426F69B-0EBB-9B24-F493-A565BE24A951}"/>
              </a:ext>
            </a:extLst>
          </p:cNvPr>
          <p:cNvSpPr txBox="1"/>
          <p:nvPr/>
        </p:nvSpPr>
        <p:spPr>
          <a:xfrm>
            <a:off x="903018" y="3539215"/>
            <a:ext cx="1224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SAD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EA2C6A0-801F-49BD-1368-929D7B392E9D}"/>
              </a:ext>
            </a:extLst>
          </p:cNvPr>
          <p:cNvSpPr txBox="1"/>
          <p:nvPr/>
        </p:nvSpPr>
        <p:spPr>
          <a:xfrm>
            <a:off x="2686718" y="3539215"/>
            <a:ext cx="1224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EIS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64CCC4C-6F14-0F5E-8C75-BFA19138D373}"/>
              </a:ext>
            </a:extLst>
          </p:cNvPr>
          <p:cNvSpPr txBox="1"/>
          <p:nvPr/>
        </p:nvSpPr>
        <p:spPr>
          <a:xfrm>
            <a:off x="4493857" y="3530934"/>
            <a:ext cx="118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OLAP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C6B0255-AF0B-6C33-6CC1-DA86449CDEE0}"/>
              </a:ext>
            </a:extLst>
          </p:cNvPr>
          <p:cNvSpPr txBox="1"/>
          <p:nvPr/>
        </p:nvSpPr>
        <p:spPr>
          <a:xfrm>
            <a:off x="6280268" y="3530933"/>
            <a:ext cx="118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BI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AFA860D-13E3-952D-1037-84714BF95E65}"/>
              </a:ext>
            </a:extLst>
          </p:cNvPr>
          <p:cNvSpPr txBox="1"/>
          <p:nvPr/>
        </p:nvSpPr>
        <p:spPr>
          <a:xfrm>
            <a:off x="7903028" y="3545539"/>
            <a:ext cx="134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ANALYTICS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09DD82E-4889-5ECC-5789-104DC7CEDBB9}"/>
              </a:ext>
            </a:extLst>
          </p:cNvPr>
          <p:cNvSpPr txBox="1"/>
          <p:nvPr/>
        </p:nvSpPr>
        <p:spPr>
          <a:xfrm>
            <a:off x="9832850" y="3545538"/>
            <a:ext cx="118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BIG DATA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80914CC-3D01-3096-FC16-3EAC0465467B}"/>
              </a:ext>
            </a:extLst>
          </p:cNvPr>
          <p:cNvSpPr txBox="1"/>
          <p:nvPr/>
        </p:nvSpPr>
        <p:spPr>
          <a:xfrm>
            <a:off x="924013" y="6308209"/>
            <a:ext cx="6097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DAVENPORT (</a:t>
            </a:r>
            <a:r>
              <a:rPr lang="pt-BR" sz="800" b="0" i="0" dirty="0">
                <a:effectLst/>
                <a:latin typeface="-apple-system"/>
              </a:rPr>
              <a:t>2014</a:t>
            </a:r>
            <a:r>
              <a:rPr lang="pt-BR" sz="800" dirty="0"/>
              <a:t>)  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6969E738-C2DB-D87D-3A61-D51DC71F5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460" y="5701005"/>
            <a:ext cx="1753844" cy="11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BA26DD-EE8F-23EB-F2EF-8768D04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761C77-E873-E00D-16C9-A5601B96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001761-0F27-2C1E-FCBD-E2BDDEC8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E330F7-F999-6CEC-294F-F42EB34D225D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74C3-587F-3EE4-F940-7B4D6772C5A3}"/>
              </a:ext>
            </a:extLst>
          </p:cNvPr>
          <p:cNvSpPr txBox="1"/>
          <p:nvPr/>
        </p:nvSpPr>
        <p:spPr>
          <a:xfrm>
            <a:off x="665480" y="949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u="sng" dirty="0"/>
              <a:t>BUSINESS INTELLIGENCE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8A0A4A5-31E9-C819-15A5-DC8238E5671A}"/>
              </a:ext>
            </a:extLst>
          </p:cNvPr>
          <p:cNvSpPr txBox="1"/>
          <p:nvPr/>
        </p:nvSpPr>
        <p:spPr>
          <a:xfrm>
            <a:off x="676799" y="5648951"/>
            <a:ext cx="6908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dirty="0">
                <a:solidFill>
                  <a:srgbClr val="000000"/>
                </a:solidFill>
                <a:effectLst/>
                <a:latin typeface="system-ui"/>
              </a:rPr>
              <a:t>Fonte: https://medium.com/@aasouzaconsult/aprofundando-em-data-warehouse-65ed2bca9a33</a:t>
            </a:r>
            <a:endParaRPr lang="pt-BR" sz="10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CA79919-41B4-DD52-0F20-099EFC422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80" y="1530223"/>
            <a:ext cx="9824066" cy="413112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8DA3845-FE05-F64D-E60A-F386C023F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1460" y="5701005"/>
            <a:ext cx="1753844" cy="11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BA26DD-EE8F-23EB-F2EF-8768D04E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495" y="81306"/>
            <a:ext cx="2367837" cy="800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761C77-E873-E00D-16C9-A5601B96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85141"/>
            <a:ext cx="5867400" cy="257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001761-0F27-2C1E-FCBD-E2BDDEC8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581968"/>
            <a:ext cx="5419725" cy="28575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E330F7-F999-6CEC-294F-F42EB34D225D}"/>
              </a:ext>
            </a:extLst>
          </p:cNvPr>
          <p:cNvCxnSpPr/>
          <p:nvPr/>
        </p:nvCxnSpPr>
        <p:spPr>
          <a:xfrm>
            <a:off x="109479" y="907370"/>
            <a:ext cx="11933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C74C3-587F-3EE4-F940-7B4D6772C5A3}"/>
              </a:ext>
            </a:extLst>
          </p:cNvPr>
          <p:cNvSpPr txBox="1"/>
          <p:nvPr/>
        </p:nvSpPr>
        <p:spPr>
          <a:xfrm>
            <a:off x="665480" y="949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u="sng" dirty="0"/>
              <a:t>DATA WAREHOUSE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5D35DE-B0E9-D2F2-8B23-7D4C8CD61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460" y="5701005"/>
            <a:ext cx="1753844" cy="1119982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1590E55A-F1E4-6D3B-1F79-A7C908367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1" y="1802081"/>
            <a:ext cx="9220203" cy="447394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“</a:t>
            </a:r>
            <a:r>
              <a:rPr lang="pt-BR" sz="2400" i="1" dirty="0">
                <a:solidFill>
                  <a:srgbClr val="000000"/>
                </a:solidFill>
                <a:latin typeface="Verdana" panose="020B0604030504040204" pitchFamily="34" charset="0"/>
              </a:rPr>
              <a:t>Um Data Warehouse é um conjunto de dados baseado em assuntos, integrado, não volátil e variável em relação ao tempo, de apoio às decisões gerenciais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”. 	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Bill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Inmon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(1997)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i="1" dirty="0">
                <a:solidFill>
                  <a:srgbClr val="000000"/>
                </a:solidFill>
                <a:latin typeface="Verdana" panose="020B0604030504040204" pitchFamily="34" charset="0"/>
              </a:rPr>
              <a:t>“Um Data Warehouse é uma cópia dos dados transacionais estruturados para relatórios e análise”.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Ralph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Kimball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(1996)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3600" dirty="0"/>
          </a:p>
          <a:p>
            <a:pPr marL="0" indent="0" algn="r">
              <a:spcBef>
                <a:spcPts val="1200"/>
              </a:spcBef>
              <a:buNone/>
            </a:pPr>
            <a:endParaRPr lang="pt-B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7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9608</TotalTime>
  <Words>753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system-ui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Nascimento de Jesus</dc:creator>
  <cp:lastModifiedBy>Paulo Nascimento de Jesus</cp:lastModifiedBy>
  <cp:revision>68</cp:revision>
  <dcterms:created xsi:type="dcterms:W3CDTF">2023-08-08T14:21:19Z</dcterms:created>
  <dcterms:modified xsi:type="dcterms:W3CDTF">2023-08-16T11:52:09Z</dcterms:modified>
</cp:coreProperties>
</file>