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91" r:id="rId3"/>
    <p:sldId id="331" r:id="rId4"/>
    <p:sldId id="346" r:id="rId5"/>
    <p:sldId id="344" r:id="rId6"/>
    <p:sldId id="343" r:id="rId7"/>
    <p:sldId id="339" r:id="rId8"/>
    <p:sldId id="340" r:id="rId9"/>
    <p:sldId id="341" r:id="rId10"/>
    <p:sldId id="338" r:id="rId11"/>
    <p:sldId id="345" r:id="rId12"/>
    <p:sldId id="342" r:id="rId13"/>
    <p:sldId id="333" r:id="rId14"/>
    <p:sldId id="323" r:id="rId15"/>
    <p:sldId id="334" r:id="rId16"/>
    <p:sldId id="348" r:id="rId17"/>
    <p:sldId id="349" r:id="rId18"/>
    <p:sldId id="347" r:id="rId19"/>
    <p:sldId id="350" r:id="rId20"/>
    <p:sldId id="337" r:id="rId21"/>
    <p:sldId id="309" r:id="rId2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6" d="100"/>
          <a:sy n="76" d="100"/>
        </p:scale>
        <p:origin x="64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3B1F84-F044-5FA1-9D1B-CDBF388B35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9A0CB8C-3E3D-7A4B-5947-FC2E74BA3F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D2F01C8-A89D-96E6-2A47-BA20D71D9A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02611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BBBFB2-E0BE-A126-980B-217010122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CC00234-4668-19ED-BDAA-33CF61B12C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755AD39B-6F95-B4E8-F7F0-D4667C72E5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87028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54CE86-0EE2-52D9-1950-F8CC871DE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AE240C3-BFD4-2BD0-1FB6-98A0335576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0136D13-2334-86AF-06EC-181916E598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43878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0E09EF-DE35-5D85-B561-87AC67165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2CC20CF-E8FE-4502-E498-EBB195B42E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362507B-82A9-1220-311D-6E60E78ABB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49854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0C2874-5D72-15DF-607A-1B641FCDF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93FB0E3-7698-7113-5502-EA185CF1B2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BCF1335-48A2-642C-BA75-0B4FED706F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04518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BD1D17-D942-00A8-6C5B-B95AEA84C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8769F7D-E4AA-8F0A-81D9-89CA2F5485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27DAAD3-8AFA-7EEB-86D2-17157A7F9C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25706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402486-6079-83E9-3D76-15316E3C9F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4BAD690-104E-8BDD-CE5D-AAAA9CA975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A24730A-4059-DACD-8CDF-AD3FAD0400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0971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CE4AAB-94BC-5D4F-E71D-4A738B5100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30A1084-28C7-DA24-379C-8E8629C0B0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34AE089-46D7-37D8-C478-8E664F336B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4390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D302FE-0E46-CA7E-7DE1-8F2BD3E63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1F6F715-FC3B-C31D-BA71-CEA6C3ADF1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490F94E-9586-DC6F-6D9B-5097059D3A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0566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BF561F-95A8-2477-41C0-4A40FA530A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7EE058B-3001-6750-14D6-B1269AE101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A7017B3-7F81-5BDA-5B16-1ED47ADE2B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1378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70E26D-29F0-2036-1240-422727A782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D974907-FA08-8D14-21B5-820F6973E1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58B024B-7247-0D51-30E6-FE730942BB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0915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53BD5F-7483-F27E-B241-9E31779145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B2D5E8E-2FAE-0B50-DFE4-DD0C991A2B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DA64DB0-3F77-EF18-E314-667E2E38A6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3954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249FAF-17F6-4CAD-9F2A-0967628E3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D215C1F-1F5D-C71A-4665-4B7D82085F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80EDB0A-BE6D-AF1D-FF15-19F3BB0F1A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3596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mc.com/blogs/python-big-data-analytics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learnpython.com/blog/python-in-big-data/" TargetMode="External"/><Relationship Id="rId4" Type="http://schemas.openxmlformats.org/officeDocument/2006/relationships/hyperlink" Target="https://www.crawly.com.br/blog/python-e-big-data-fique-por-dentro-de-3-bibliotecas-essenciais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7tY8IP4beB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lm5MK7SAbs0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dados.gov.br/dados/conjuntos-dados" TargetMode="External"/><Relationship Id="rId3" Type="http://schemas.openxmlformats.org/officeDocument/2006/relationships/hyperlink" Target="https://www.kaggle.com/datasets" TargetMode="External"/><Relationship Id="rId7" Type="http://schemas.openxmlformats.org/officeDocument/2006/relationships/hyperlink" Target="https://catalog.data.gov/dataset/?res_format=CSV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datablist.com/learn/csv/download-sample-csv-files" TargetMode="External"/><Relationship Id="rId5" Type="http://schemas.openxmlformats.org/officeDocument/2006/relationships/hyperlink" Target="https://www.stats.govt.nz/large-datasets/csv-files-for-download/" TargetMode="External"/><Relationship Id="rId4" Type="http://schemas.openxmlformats.org/officeDocument/2006/relationships/hyperlink" Target="https://data.cnra.ca.gov/pages/querying-large-csv-datasets" TargetMode="External"/><Relationship Id="rId9" Type="http://schemas.openxmlformats.org/officeDocument/2006/relationships/hyperlink" Target="https://www.kaggle.com/code/marcmuc/large-csv-datasets-with-pandas-use-less-memory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wari.com.br/big-data-com-python-analise-e-implementacoe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pocanegocios.globo.com/colunas/Changemaker/noticia/2020/05/os-10-vs-do-big-data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qN_-sltGFOw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Python Big Data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F6329E-EBCE-0C70-AB16-1810D75DB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B5F7A29-82A3-9050-8803-2D16A7686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Bibliotecas</a:t>
            </a:r>
            <a:r>
              <a:rPr lang="en-US" b="1" dirty="0">
                <a:solidFill>
                  <a:srgbClr val="0070C0"/>
                </a:solidFill>
              </a:rPr>
              <a:t> Python Data Science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0133EB5-7A07-7CD8-694A-4A8CB8D3086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971550"/>
            <a:ext cx="8865056" cy="40449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Alguns exemplos de bibliotecas utilizando o Python para analise de big data.</a:t>
            </a:r>
          </a:p>
          <a:p>
            <a:pPr marL="0" indent="0" algn="just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Library for Importing and Finding Data. Panel de data.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Library for Math Functions and Setting Data Dimensions.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Library for Graph Visualizations and Editing Image Colors.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Plotly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Library for Creating Maps and Graphs.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SciPy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Library for Regression and Hypothesis Testing.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Library for Google,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treinar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redes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neurais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ML.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PySpark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Python para Spark.</a:t>
            </a:r>
          </a:p>
          <a:p>
            <a:pPr marL="0" indent="0" algn="just">
              <a:buNone/>
            </a:pP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78146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E13A35-C501-47FC-FD26-3A471037E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F3AA90D-DC52-EE4F-B9AC-BDAAC5A0B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Bibliotecas</a:t>
            </a:r>
            <a:r>
              <a:rPr lang="en-US" b="1" dirty="0">
                <a:solidFill>
                  <a:srgbClr val="0070C0"/>
                </a:solidFill>
              </a:rPr>
              <a:t> Python Data Science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B999AD2-0090-089B-C630-C3EEEE1A7CC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971550"/>
            <a:ext cx="8865056" cy="40449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PySpark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API em Python para executar o Spark e foi lançado para oferecer suporte à colaboração entre Apache Spark e Python. </a:t>
            </a:r>
          </a:p>
          <a:p>
            <a:pPr marL="0" indent="0" algn="just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PySpark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também oferece suporte à interface do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Apache Spark 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conjuntos de dados distribuídos resilientes (</a:t>
            </a:r>
            <a:r>
              <a:rPr lang="pt-BR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RDDs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na linguagem de programação Python.</a:t>
            </a:r>
          </a:p>
          <a:p>
            <a:pPr marL="0" indent="0" algn="just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PySpark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ferramenta poderosa para processamento distribuído de dados e análise de Big Data, utilizado em diversos setores da indústria.</a:t>
            </a:r>
          </a:p>
        </p:txBody>
      </p:sp>
    </p:spTree>
    <p:extLst>
      <p:ext uri="{BB962C8B-B14F-4D97-AF65-F5344CB8AC3E}">
        <p14:creationId xmlns:p14="http://schemas.microsoft.com/office/powerpoint/2010/main" val="224261921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0C0008-FECF-A7C1-BDD8-D1DE19508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13D4961-65CE-5E6E-7772-28ED794BE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Pipeline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D1B5727-20E1-5013-5C00-76C1841B67F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971550"/>
            <a:ext cx="8865056" cy="40449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forma resumida é tudo que está entre a fonte de dados de trabalho e a fonte de dados alvo final, o resultado.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Quais fontes coletadas?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Ferramentas utilizadas?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Pegam ou recebem dados?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 a frequência de cada ciclo?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 a linhagem dos dados?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Limpezas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Agrupamentos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Arredondamentos, Transformações, Formatações</a:t>
            </a:r>
          </a:p>
        </p:txBody>
      </p:sp>
    </p:spTree>
    <p:extLst>
      <p:ext uri="{BB962C8B-B14F-4D97-AF65-F5344CB8AC3E}">
        <p14:creationId xmlns:p14="http://schemas.microsoft.com/office/powerpoint/2010/main" val="217454264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Python Big Data – Parte 1.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https://www.bmc.com/blogs/python-big-data-analytics/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Python Big Data – Parte 2.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https://www.crawly.com.br/blog/python-e-big-data-fique-por-dentro-de-3-bibliotecas-essenciais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Python Big Data – Parte 3.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https://learnpython.com/blog/python-in-big-data/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20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Python Big Data – Parte 1 Pipeline de Big Data em Cloud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https://youtu.be/7tY8IP4beBE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Python Big Data – Parte 2 – Estatística Descritiva </a:t>
            </a:r>
            <a:r>
              <a:rPr lang="pt-BR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com Python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https://youtu.be/lm5MK7SAbs0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Prática</a:t>
            </a:r>
            <a:r>
              <a:rPr lang="en-US" b="1" dirty="0">
                <a:solidFill>
                  <a:srgbClr val="0070C0"/>
                </a:solidFill>
              </a:rPr>
              <a:t> – Google COLAB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8742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options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"{:,.2f}".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 gigante ???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gb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overflow,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destructive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chunks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tabela =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read_csv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("covidBrasil.csv") </a:t>
            </a:r>
          </a:p>
          <a:p>
            <a:pPr marL="0" indent="0" algn="just">
              <a:buNone/>
            </a:pP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solução – fatiar a tabela em grupo de registros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tabela =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read_csv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("covidBrasil.csv",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nrows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=500000)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(tabela)</a:t>
            </a: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5280E1-68AA-48C4-8419-E5DF210505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8BCAFD3-C46B-E905-0940-3812BC317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Prática</a:t>
            </a:r>
            <a:r>
              <a:rPr lang="en-US" b="1" dirty="0">
                <a:solidFill>
                  <a:srgbClr val="0070C0"/>
                </a:solidFill>
              </a:rPr>
              <a:t> – Google COLAB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9D7C192-4F15-D133-59A9-8286E7A96F7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8742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solução 1, utilizando o for com toda a tabela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chunk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read_csv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("covidBrasil.csv",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chunksize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500000):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colunas= ["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"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... "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new_confirmed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"]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filtro_chunk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chunk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[colunas]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resumo =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filtro_chunk.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groupby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as_index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=False).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(resumo)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3: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71296325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EC121A-D609-8379-A462-322D562C9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17B1332-9061-891B-ADCC-7E4F20FE7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Prática</a:t>
            </a:r>
            <a:r>
              <a:rPr lang="en-US" b="1" dirty="0">
                <a:solidFill>
                  <a:srgbClr val="0070C0"/>
                </a:solidFill>
              </a:rPr>
              <a:t> – Google COLAB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FF369CD-4373-C61F-F14B-7104EDDAD34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39472" y="961630"/>
            <a:ext cx="8865056" cy="40675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solução 2, utilizando o for com toda a tabela</a:t>
            </a:r>
          </a:p>
          <a:p>
            <a:pPr marL="0" indent="0" algn="just">
              <a:buNone/>
            </a:pP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tabela =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chunk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read_csv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("covidBrasil.csv", 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chunksize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500000):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colunas= ["</a:t>
            </a:r>
            <a:r>
              <a:rPr lang="pt-BR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city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"</a:t>
            </a:r>
            <a:r>
              <a:rPr lang="pt-BR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... "</a:t>
            </a:r>
            <a:r>
              <a:rPr lang="pt-BR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new_confirmed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"]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filtro_chunk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chunk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[colunas]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resumo =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filtro_chunk.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groupby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city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as_index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=False).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tabela =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([tabela, resumo])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3: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tabela =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tabela.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groupby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city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as_index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=False).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pPr marL="0" indent="0" algn="just">
              <a:buNone/>
            </a:pP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(tabela)</a:t>
            </a:r>
            <a:endParaRPr lang="pt-B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38950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B0C381-71FC-2A63-37C4-29E420B8D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B653EFB-C84C-022F-5C2F-330601C58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Datasets Large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CA6B2E3-BDE2-F6DE-2B5C-DA6CE754467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39472" y="1075930"/>
            <a:ext cx="8865056" cy="387429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https://brasil.io/datasets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https://www.kaggle.com/datasets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https://data.cnra.ca.gov/pages/querying-large-csv-datasets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https://www.stats.govt.nz/large-datasets/csv-files-for-download/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https://www.datablist.com/learn/csv/download-sample-csv-files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Calibri" panose="020F0502020204030204" pitchFamily="34" charset="0"/>
                <a:hlinkClick r:id="rId7"/>
              </a:rPr>
              <a:t>https://catalog.data.gov/dataset/?res_format=CSV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https://dados.gov.br/dados/conjuntos-dados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redução tamanho de base; mostra consumo de memória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https://www.kaggle.com/code/marcmuc/large-csv-datasets-with-pandas-use-less-memory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71921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68AED-AD23-4E03-3CCB-59FC243F0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0615AC7-5167-0A5E-FBB1-F163A8CFC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150888A-F987-BF61-1BE2-ADC8CCDDB04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(Atividade Verificadora de Aprendizagem)</a:t>
            </a:r>
          </a:p>
          <a:p>
            <a:pPr marL="0" indent="0" algn="just">
              <a:buNone/>
            </a:pP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Autorizar acessar o Google Drive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google.colab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drive.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mount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('/content/drive')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Pesquisar um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público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importar utilizando 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biblioteca pandas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utilizando 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 Google COLAB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gerar a média e quantidade de registros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177591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Aula 01</a:t>
            </a:r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	Introdução ao Data Science; Manipulação de Dados com Pandas; Visualização de Dados com </a:t>
            </a:r>
            <a:r>
              <a:rPr lang="pt-BR" sz="3200" b="1" dirty="0" err="1">
                <a:solidFill>
                  <a:schemeClr val="bg1"/>
                </a:solidFill>
              </a:rPr>
              <a:t>MatPlotLIB</a:t>
            </a:r>
            <a:r>
              <a:rPr lang="pt-BR" sz="3200" b="1" dirty="0">
                <a:solidFill>
                  <a:schemeClr val="bg1"/>
                </a:solidFill>
              </a:rPr>
              <a:t>; Machine Learning com </a:t>
            </a:r>
            <a:r>
              <a:rPr lang="pt-BR" sz="3200" b="1" dirty="0" err="1">
                <a:solidFill>
                  <a:schemeClr val="bg1"/>
                </a:solidFill>
              </a:rPr>
              <a:t>Scikit-Learn</a:t>
            </a:r>
            <a:r>
              <a:rPr lang="pt-BR" sz="3200" b="1" dirty="0">
                <a:solidFill>
                  <a:schemeClr val="bg1"/>
                </a:solidFill>
              </a:rPr>
              <a:t>; Bibliotecas Python Data Science; Pipeline.  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8742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CIELEN, Davy; MEYSMAN, Arno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Introducing data science: big data, machine learning, and more, using Python tools. Simon and Schuster, 2016.</a:t>
            </a: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STANČIN, Igor; JOVIĆ, Alan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 overview and comparison of free Python libraries for data mining and big data analysis. In: 2019 42nd International convention on information and communication technology, electronics and microelectronics (MIPRO). IEEE, 2019. p. 977-982.</a:t>
            </a: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OZGUR, 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Ceyhun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vs. Python vs. R.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Journal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Science, v. 15, n. 3, p. 355-371, 2017.</a:t>
            </a:r>
          </a:p>
          <a:p>
            <a:pPr marL="0" indent="0" algn="just">
              <a:buNone/>
            </a:pP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NAGPAL, 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Abhinav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GABRANI, Goldie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Python for data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analytics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scientific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technical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In: 2019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Amity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conference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artificial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intelligence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(AICAI). IEEE, 2019. p. 140-145.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Python Big Data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Introdução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ao</a:t>
            </a:r>
            <a:r>
              <a:rPr lang="en-US" b="1" dirty="0">
                <a:solidFill>
                  <a:srgbClr val="0070C0"/>
                </a:solidFill>
              </a:rPr>
              <a:t> Data Science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uma linguagem bastante utilizada quando se trata de realizar atividades como análise de dados, mineração de dados e visualização com big data.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Outras ferramentas, linguagem R e estatísticos, e.g.,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SPSS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JAMOVI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Importante coletar dados verificáveis, acionáveis e 100% em conformidade com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LGPD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https://awari.com.br/big-data-com-python-analise-e-implementacoes/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Análise preditiva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ramo da análise avançada que faz previsões sobre resultados futuros usando dados históricos combinados com modelagem estatística, técnicas de mineração de dados e aprendizado de máquina.	</a:t>
            </a: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7F5737-763A-A216-7C43-9A2BB7B26E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602430C-E547-996E-9C37-1C9687EB1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Introdução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ao</a:t>
            </a:r>
            <a:r>
              <a:rPr lang="en-US" b="1" dirty="0">
                <a:solidFill>
                  <a:srgbClr val="0070C0"/>
                </a:solidFill>
              </a:rPr>
              <a:t> Data Science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A3184AB-A9D2-1D11-69CA-1E20045736D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 data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conjunto de dados maior e mais complexo. Conhecido como 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10Vs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pilares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são: veracidade,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volume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velocidade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variedade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variabilidade, visualização, valor, validade, vulnerabilidade e volatilidade.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https://epocanegocios.globo.com/colunas/Changemaker/noticia/2020/05/os-10-vs-do-big-data.html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Existem 3 formas que separam essas informações, são eles: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Estruturados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Semiestruturados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estruturados		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https://youtu.be/qN_-sltGFOw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957130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782A3-0784-D8E8-DAED-664A58BD3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83829F2-B724-B434-9549-C2E1FE80D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Introdução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ao</a:t>
            </a:r>
            <a:r>
              <a:rPr lang="en-US" b="1" dirty="0">
                <a:solidFill>
                  <a:srgbClr val="0070C0"/>
                </a:solidFill>
              </a:rPr>
              <a:t> Data Science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45690A4-3C4F-E864-BEAC-AAE8761A57A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Notebook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aplicação web de código aberto que permite criar e compartilhar documentos interativos chamados de “cadernos” (notebooks).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Colaboratory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“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é um produto 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área de pesquisas científicas do Google,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COLAB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resumindo, é um ambiente colaborativo para produção de códigos.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Através dele, podemos criar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códigos em Python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utilizando a aplicação web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Notebook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55727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8B772-90A0-7094-F8E0-B510FC7EDC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56ACE46-9277-DEC2-B0E8-BB994D2B8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Introdução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ao</a:t>
            </a:r>
            <a:r>
              <a:rPr lang="en-US" b="1" dirty="0">
                <a:solidFill>
                  <a:srgbClr val="0070C0"/>
                </a:solidFill>
              </a:rPr>
              <a:t> Data Science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4D4D0E4-D699-1E99-1FF4-DFBB775BEE2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CAPACIDADES TÉCNICAS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Identificar bancos de dados;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Manipular arquivos e diretórios;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Extrair dados do banco de dados;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Extrair dados da planilha eletrônica;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Extrair dados de arquivos de texto;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Transformar dados contidos no banco de dados, planilha eletrônica e arquivos de texto;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Gerar elementos para visualização das informações.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702943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9B0D4D-9485-82FA-01EB-54F15AD21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051DCCA-A8EF-DDED-FD9A-F825168F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Manipulação</a:t>
            </a:r>
            <a:r>
              <a:rPr lang="en-US" b="1" dirty="0">
                <a:solidFill>
                  <a:srgbClr val="0070C0"/>
                </a:solidFill>
              </a:rPr>
              <a:t> de Dados com Pandas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AE89F79-0B06-5985-E944-549E830A8C1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Importar, manipular, tratar os dados e lidar com as informações incompletas do mundo real.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Extrair os dados e tirar insights com técnicas de análise exploratória.</a:t>
            </a:r>
          </a:p>
        </p:txBody>
      </p:sp>
    </p:spTree>
    <p:extLst>
      <p:ext uri="{BB962C8B-B14F-4D97-AF65-F5344CB8AC3E}">
        <p14:creationId xmlns:p14="http://schemas.microsoft.com/office/powerpoint/2010/main" val="207490046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3205D9-ECEC-8122-2A2D-6BA02D2112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70E2D5-C85B-ACC8-AD70-FBE5D4EB4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Visualização</a:t>
            </a:r>
            <a:r>
              <a:rPr lang="en-US" b="1" dirty="0">
                <a:solidFill>
                  <a:srgbClr val="0070C0"/>
                </a:solidFill>
              </a:rPr>
              <a:t> de Dados com </a:t>
            </a:r>
            <a:r>
              <a:rPr lang="en-US" b="1" dirty="0" err="1">
                <a:solidFill>
                  <a:srgbClr val="0070C0"/>
                </a:solidFill>
              </a:rPr>
              <a:t>MatPlotLib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4F1CE40-1004-835A-323C-662983287DF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 gráfico utilizar em cada data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science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Como comunicar resultados para o nível estratégico e como gerar gráficos com o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8915639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08CD57-F781-C74E-8081-A6CC2D0B3A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77DE6EE-C33E-70F6-452B-295901642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Machine Learning com Scikit-Learn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BAA5EA0-D8DB-3662-601A-6248C08EDAC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Entender a teoria por trás do machine learning.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Principais modelos de machine learning usados pelos data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scientists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aplicar nos seus próprios projetos.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Competição do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utilizando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Utilização de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gratuitos, públicos.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6641002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3665</TotalTime>
  <Words>1479</Words>
  <Application>Microsoft Office PowerPoint</Application>
  <PresentationFormat>Apresentação na tela (16:9)</PresentationFormat>
  <Paragraphs>163</Paragraphs>
  <Slides>21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Times New Roman</vt:lpstr>
      <vt:lpstr>Wingdings</vt:lpstr>
      <vt:lpstr>Office Theme</vt:lpstr>
      <vt:lpstr>Python Big Data</vt:lpstr>
      <vt:lpstr> Aula 01  Introdução ao Data Science; Manipulação de Dados com Pandas; Visualização de Dados com MatPlotLIB; Machine Learning com Scikit-Learn; Bibliotecas Python Data Science; Pipeline.  </vt:lpstr>
      <vt:lpstr>Introdução ao Data Science</vt:lpstr>
      <vt:lpstr>Introdução ao Data Science</vt:lpstr>
      <vt:lpstr>Introdução ao Data Science</vt:lpstr>
      <vt:lpstr>Introdução ao Data Science</vt:lpstr>
      <vt:lpstr>Manipulação de Dados com Pandas</vt:lpstr>
      <vt:lpstr>Visualização de Dados com MatPlotLib</vt:lpstr>
      <vt:lpstr>Machine Learning com Scikit-Learn</vt:lpstr>
      <vt:lpstr>Bibliotecas Python Data Science</vt:lpstr>
      <vt:lpstr>Bibliotecas Python Data Science</vt:lpstr>
      <vt:lpstr>Pipeline</vt:lpstr>
      <vt:lpstr>Leitura Específica</vt:lpstr>
      <vt:lpstr>Aprenda+</vt:lpstr>
      <vt:lpstr>Prática – Google COLAB</vt:lpstr>
      <vt:lpstr>Prática – Google COLAB</vt:lpstr>
      <vt:lpstr>Prática – Google COLAB</vt:lpstr>
      <vt:lpstr>Datasets Large</vt:lpstr>
      <vt:lpstr>Dinâmica/Atividades</vt:lpstr>
      <vt:lpstr>Referências Bibliográficas</vt:lpstr>
      <vt:lpstr>Python Big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871</cp:revision>
  <dcterms:created xsi:type="dcterms:W3CDTF">2020-03-17T20:12:34Z</dcterms:created>
  <dcterms:modified xsi:type="dcterms:W3CDTF">2024-03-08T14:07:07Z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