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91" r:id="rId3"/>
    <p:sldId id="331" r:id="rId4"/>
    <p:sldId id="332" r:id="rId5"/>
    <p:sldId id="368" r:id="rId6"/>
    <p:sldId id="334" r:id="rId7"/>
    <p:sldId id="335" r:id="rId8"/>
    <p:sldId id="340" r:id="rId9"/>
    <p:sldId id="284" r:id="rId10"/>
    <p:sldId id="276" r:id="rId11"/>
    <p:sldId id="279" r:id="rId12"/>
    <p:sldId id="336" r:id="rId13"/>
    <p:sldId id="341" r:id="rId14"/>
    <p:sldId id="309" r:id="rId1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6" d="100"/>
          <a:sy n="76" d="100"/>
        </p:scale>
        <p:origin x="64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0961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9873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0003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0279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893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7907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038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68580" indent="-68580"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2022.1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ARA0044 - Apresentação Curso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50FAC2A-6E90-4BEA-B3BF-15B8E63C5B7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450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23986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Python Big Data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E-mail: helenocardosofilho@gmail.com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96E19DF9-3700-43F7-B711-234CE363D2F0}"/>
              </a:ext>
            </a:extLst>
          </p:cNvPr>
          <p:cNvSpPr txBox="1">
            <a:spLocks/>
          </p:cNvSpPr>
          <p:nvPr/>
        </p:nvSpPr>
        <p:spPr>
          <a:xfrm>
            <a:off x="7484030" y="110109"/>
            <a:ext cx="1613368" cy="85586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pt-BR" sz="3600" b="1" dirty="0">
                <a:solidFill>
                  <a:schemeClr val="bg1"/>
                </a:solidFill>
              </a:rPr>
              <a:t>YDUQS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1249D3-C59D-41E6-AF88-D8DF193E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556" y="4765688"/>
            <a:ext cx="262247" cy="276995"/>
          </a:xfrm>
        </p:spPr>
        <p:txBody>
          <a:bodyPr/>
          <a:lstStyle/>
          <a:p>
            <a:fld id="{E50FAC2A-6E90-4BEA-B3BF-15B8E63C5B7E}" type="slidenum">
              <a:rPr lang="pt-BR" smtClean="0"/>
              <a:pPr/>
              <a:t>10</a:t>
            </a:fld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07DB86B-02F5-765F-6C40-9BE4F9FD2F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41"/>
          <a:stretch/>
        </p:blipFill>
        <p:spPr>
          <a:xfrm>
            <a:off x="79512" y="1"/>
            <a:ext cx="8706678" cy="475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586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0F8CA-DC02-4D15-8261-E003DFCF7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>
            <a:normAutofit/>
          </a:bodyPr>
          <a:lstStyle/>
          <a:p>
            <a:pPr defTabSz="336947">
              <a:defRPr/>
            </a:pPr>
            <a:r>
              <a:rPr lang="en-US" sz="4400" b="1" dirty="0" err="1">
                <a:solidFill>
                  <a:srgbClr val="0070C0"/>
                </a:solidFill>
              </a:rPr>
              <a:t>Datas</a:t>
            </a:r>
            <a:r>
              <a:rPr lang="en-US" sz="4400" b="1" dirty="0">
                <a:solidFill>
                  <a:srgbClr val="0070C0"/>
                </a:solidFill>
              </a:rPr>
              <a:t> </a:t>
            </a:r>
            <a:r>
              <a:rPr lang="en-US" sz="4400" b="1" dirty="0" err="1">
                <a:solidFill>
                  <a:srgbClr val="0070C0"/>
                </a:solidFill>
              </a:rPr>
              <a:t>Avaliativas</a:t>
            </a:r>
            <a:r>
              <a:rPr lang="en-US" sz="4400" b="1" dirty="0">
                <a:solidFill>
                  <a:srgbClr val="0070C0"/>
                </a:solidFill>
              </a:rPr>
              <a:t> 2024.1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0854B4-920E-4A2E-8691-75CA4973B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Avaliando o Aprendizado 1 (Presencial):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Avaliando o Aprendizado 2 (Online):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 (Presencial):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pt-BR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FIM DO SEMESTRE LETIVO: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1249D3-C59D-41E6-AF88-D8DF193E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556" y="4765688"/>
            <a:ext cx="262247" cy="276995"/>
          </a:xfrm>
        </p:spPr>
        <p:txBody>
          <a:bodyPr/>
          <a:lstStyle/>
          <a:p>
            <a:fld id="{E50FAC2A-6E90-4BEA-B3BF-15B8E63C5B7E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6569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16712"/>
            <a:ext cx="8865056" cy="3833334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BÁSICA</a:t>
            </a:r>
          </a:p>
          <a:p>
            <a:pPr marL="0" indent="0" algn="just" eaLnBrk="0" hangingPunc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89132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COMPLEMENTAR</a:t>
            </a:r>
          </a:p>
          <a:p>
            <a:pPr marL="0" indent="0" algn="just" eaLnBrk="0" hangingPunct="0">
              <a:buNone/>
            </a:pPr>
            <a:endParaRPr lang="pt-BR" altLang="pt-B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58933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>
                <a:solidFill>
                  <a:schemeClr val="bg1"/>
                </a:solidFill>
              </a:rPr>
              <a:t>Python Big Data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20DAA8A4-7BF8-435F-BB29-C3C9647C597B}"/>
              </a:ext>
            </a:extLst>
          </p:cNvPr>
          <p:cNvSpPr txBox="1">
            <a:spLocks/>
          </p:cNvSpPr>
          <p:nvPr/>
        </p:nvSpPr>
        <p:spPr>
          <a:xfrm>
            <a:off x="7484030" y="110109"/>
            <a:ext cx="1613368" cy="85586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pt-BR" sz="3600" b="1" dirty="0">
                <a:solidFill>
                  <a:schemeClr val="bg1"/>
                </a:solidFill>
              </a:rPr>
              <a:t>YDUQS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26338" y="1121664"/>
            <a:ext cx="8681444" cy="3160731"/>
          </a:xfrm>
        </p:spPr>
        <p:txBody>
          <a:bodyPr>
            <a:noAutofit/>
          </a:bodyPr>
          <a:lstStyle/>
          <a:p>
            <a:pPr algn="l" eaLnBrk="0" hangingPunct="0">
              <a:spcBef>
                <a:spcPct val="20000"/>
              </a:spcBef>
            </a:pPr>
            <a:br>
              <a:rPr lang="pt-BR" altLang="pt-BR" sz="3200" b="1" dirty="0">
                <a:solidFill>
                  <a:schemeClr val="bg1"/>
                </a:solidFill>
              </a:rPr>
            </a:br>
            <a:br>
              <a:rPr lang="pt-BR" altLang="pt-BR" sz="3200" b="1" dirty="0">
                <a:solidFill>
                  <a:schemeClr val="bg1"/>
                </a:solidFill>
              </a:rPr>
            </a:b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1 – Apresentação Pessoal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2 – Visão Geral da Disciplina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3 – Objetivos/Habilidades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4 – Unidades/Conteúdos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5 – Metodologia/Avaliação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6 – Referências Bibliográficas</a:t>
            </a:r>
            <a:br>
              <a:rPr lang="pt-BR" altLang="pt-BR" sz="4400" dirty="0"/>
            </a:br>
            <a:br>
              <a:rPr lang="pt-BR" b="1" dirty="0">
                <a:solidFill>
                  <a:schemeClr val="bg1"/>
                </a:solidFill>
              </a:rPr>
            </a:b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5C2C7CAD-310B-468E-9BD1-616B15F8050F}"/>
              </a:ext>
            </a:extLst>
          </p:cNvPr>
          <p:cNvSpPr txBox="1">
            <a:spLocks/>
          </p:cNvSpPr>
          <p:nvPr/>
        </p:nvSpPr>
        <p:spPr>
          <a:xfrm>
            <a:off x="231278" y="224274"/>
            <a:ext cx="8681444" cy="67581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hangingPunct="1"/>
            <a:r>
              <a:rPr lang="pt-BR" b="1" dirty="0">
                <a:solidFill>
                  <a:schemeClr val="bg1"/>
                </a:solidFill>
              </a:rPr>
              <a:t>Agenda</a:t>
            </a:r>
            <a:endParaRPr lang="pt-BR" sz="4800" b="1" dirty="0">
              <a:solidFill>
                <a:schemeClr val="bg1"/>
              </a:solidFill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03121D4B-D5B7-4659-8B64-14968B90805C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Apresentação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Pessoal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Analista de Sistemas; Lider SCRUM; Consultor e Docente</a:t>
            </a:r>
            <a:endParaRPr lang="pt-BR" altLang="pt-BR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Doutorando Aluno Especial Ciência da Computação - UFBA 2018.2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StrictoSensu-MSc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</a:t>
            </a: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Computação - UNIFACS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LatoSensu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-MBA Gestão de Informação - UNIFACS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Engenheiro Eletricista 9º Semestre - </a:t>
            </a:r>
            <a:r>
              <a:rPr lang="pt-BR" altLang="pt-BR" sz="2400" b="1" dirty="0" err="1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UniRuy</a:t>
            </a:r>
            <a:r>
              <a:rPr lang="pt-BR" altLang="pt-BR" sz="2400" b="1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(Cursando)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Licenciatura R2 Matemática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Bacharel  em Ciências Estatísticas - ESEB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Processamento Dados Profissionalizante - EEEMBA</a:t>
            </a:r>
            <a:endParaRPr lang="pt-BR" sz="2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57406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disciplina visa habilitar o discente na área da Ciência de Dados que se dedica ao estudo e desenvolvimento de técnicas na analise em grande volume de dados.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44096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Objetivos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Habilidades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Aplicar os principais conceitos de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bigdata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desenvolver habilidades de resolução de problemas em computação.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99321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Conforme plano de ensino.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65390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Metodologia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Inovações Didáticas, Digitais, </a:t>
            </a:r>
            <a:r>
              <a:rPr lang="pt-BR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Metodologias Ativas 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Educação Digital.</a:t>
            </a:r>
          </a:p>
          <a:p>
            <a:pPr algn="just" eaLnBrk="0" hangingPunct="0">
              <a:buFont typeface="Wingdings" panose="05000000000000000000" pitchFamily="2" charset="2"/>
              <a:buChar char="§"/>
              <a:defRPr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 de ensino-­aprendizagem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será baseado em 3 etapas: 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preleção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partir da definição de 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situação problema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temática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problematização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pergunta geradora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utilização de metodologias ativas centradas no protagonismo do aluno e realização de uma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atividade verificadora da aprendizagem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 final da aula.</a:t>
            </a:r>
          </a:p>
          <a:p>
            <a:pPr marL="0" indent="0" algn="just" eaLnBrk="0" hangingPunct="0">
              <a:buNone/>
              <a:defRPr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34326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Metodologia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Avaliação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Pesquisa Bibliográfica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/ Atividades Processuais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Avaliando Aprendizado 1 e 2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até 1 ponto extra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Média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 + AVA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89985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0F8CA-DC02-4D15-8261-E003DFCF7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Avaliação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1249D3-C59D-41E6-AF88-D8DF193E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556" y="4765688"/>
            <a:ext cx="262247" cy="276995"/>
          </a:xfrm>
        </p:spPr>
        <p:txBody>
          <a:bodyPr/>
          <a:lstStyle/>
          <a:p>
            <a:fld id="{E50FAC2A-6E90-4BEA-B3BF-15B8E63C5B7E}" type="slidenum">
              <a:rPr lang="pt-BR" smtClean="0"/>
              <a:pPr/>
              <a:t>9</a:t>
            </a:fld>
            <a:endParaRPr lang="pt-BR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BD159A49-FA93-2987-232E-07741F22729C}"/>
              </a:ext>
            </a:extLst>
          </p:cNvPr>
          <p:cNvGrpSpPr/>
          <p:nvPr/>
        </p:nvGrpSpPr>
        <p:grpSpPr>
          <a:xfrm>
            <a:off x="441657" y="3258500"/>
            <a:ext cx="8306406" cy="1195489"/>
            <a:chOff x="255401" y="3651801"/>
            <a:chExt cx="6052248" cy="902611"/>
          </a:xfrm>
        </p:grpSpPr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AFAB1BCE-19D1-EFB7-D380-E808CDA26F0F}"/>
                </a:ext>
              </a:extLst>
            </p:cNvPr>
            <p:cNvCxnSpPr>
              <a:cxnSpLocks/>
            </p:cNvCxnSpPr>
            <p:nvPr/>
          </p:nvCxnSpPr>
          <p:spPr>
            <a:xfrm>
              <a:off x="2006492" y="3789532"/>
              <a:ext cx="0" cy="67077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94D26FC-A651-E0C1-8A34-9FC66AC7530F}"/>
                </a:ext>
              </a:extLst>
            </p:cNvPr>
            <p:cNvSpPr txBox="1"/>
            <p:nvPr/>
          </p:nvSpPr>
          <p:spPr>
            <a:xfrm>
              <a:off x="2085662" y="3716874"/>
              <a:ext cx="4221987" cy="8365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spcBef>
                  <a:spcPts val="900"/>
                </a:spcBef>
              </a:pPr>
              <a:r>
                <a:rPr lang="pt-BR" sz="1650" dirty="0">
                  <a:solidFill>
                    <a:srgbClr val="002060"/>
                  </a:solidFill>
                  <a:cs typeface="Leelawadee" panose="020B0502040204020203" pitchFamily="34" charset="-34"/>
                </a:rPr>
                <a:t> Contemplará todos os temas abordados pela disciplina. Será composta por uma prova no formato PNI ­ Prova Nacional Integrada, com total de 10 pontos, e substituirá a nota da AV, caso seja maior.</a:t>
              </a:r>
            </a:p>
          </p:txBody>
        </p:sp>
        <p:sp>
          <p:nvSpPr>
            <p:cNvPr id="13" name="Chave Esquerda 12">
              <a:extLst>
                <a:ext uri="{FF2B5EF4-FFF2-40B4-BE49-F238E27FC236}">
                  <a16:creationId xmlns:a16="http://schemas.microsoft.com/office/drawing/2014/main" id="{EEC255BA-00F6-6D69-F1F2-554C689C5A57}"/>
                </a:ext>
              </a:extLst>
            </p:cNvPr>
            <p:cNvSpPr/>
            <p:nvPr/>
          </p:nvSpPr>
          <p:spPr>
            <a:xfrm>
              <a:off x="998309" y="3651801"/>
              <a:ext cx="325426" cy="902611"/>
            </a:xfrm>
            <a:prstGeom prst="leftBrace">
              <a:avLst/>
            </a:prstGeom>
            <a:ln>
              <a:solidFill>
                <a:srgbClr val="AB8B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650" dirty="0">
                <a:latin typeface="+mj-lt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FCC5453F-7439-3E2D-B908-28C069F63FFC}"/>
                </a:ext>
              </a:extLst>
            </p:cNvPr>
            <p:cNvSpPr/>
            <p:nvPr/>
          </p:nvSpPr>
          <p:spPr>
            <a:xfrm>
              <a:off x="255401" y="3802567"/>
              <a:ext cx="600089" cy="600090"/>
            </a:xfrm>
            <a:prstGeom prst="roundRect">
              <a:avLst/>
            </a:prstGeom>
            <a:solidFill>
              <a:srgbClr val="93C8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50" dirty="0">
                <a:solidFill>
                  <a:schemeClr val="bg1"/>
                </a:solidFill>
                <a:latin typeface="+mj-lt"/>
                <a:cs typeface="Leelawadee" panose="020B0502040204020203" pitchFamily="34" charset="-34"/>
              </a:endParaRPr>
            </a:p>
          </p:txBody>
        </p:sp>
        <p:pic>
          <p:nvPicPr>
            <p:cNvPr id="15" name="Gráfico 14" descr="{0} estrutura de tópicos">
              <a:extLst>
                <a:ext uri="{FF2B5EF4-FFF2-40B4-BE49-F238E27FC236}">
                  <a16:creationId xmlns:a16="http://schemas.microsoft.com/office/drawing/2014/main" id="{5C68862C-CA6E-E06E-C115-18A357F4C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2131" y="3851253"/>
              <a:ext cx="490393" cy="490393"/>
            </a:xfrm>
            <a:prstGeom prst="rect">
              <a:avLst/>
            </a:prstGeom>
          </p:spPr>
        </p:pic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2FAB5166-DE79-9997-FAD9-D57CE0809919}"/>
                </a:ext>
              </a:extLst>
            </p:cNvPr>
            <p:cNvSpPr/>
            <p:nvPr/>
          </p:nvSpPr>
          <p:spPr>
            <a:xfrm>
              <a:off x="1354880" y="3828482"/>
              <a:ext cx="511200" cy="510325"/>
            </a:xfrm>
            <a:prstGeom prst="ellipse">
              <a:avLst/>
            </a:prstGeom>
            <a:solidFill>
              <a:srgbClr val="6C32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hangingPunct="1">
                <a:defRPr/>
              </a:pPr>
              <a:endParaRPr lang="pt-BR" sz="1650" kern="1200" dirty="0">
                <a:solidFill>
                  <a:prstClr val="white"/>
                </a:solidFill>
                <a:latin typeface="+mj-lt"/>
                <a:cs typeface="Leelawadee" panose="020B0502040204020203" pitchFamily="34" charset="-34"/>
              </a:endParaRPr>
            </a:p>
          </p:txBody>
        </p:sp>
        <p:sp>
          <p:nvSpPr>
            <p:cNvPr id="17" name="Google Shape;225;p31">
              <a:extLst>
                <a:ext uri="{FF2B5EF4-FFF2-40B4-BE49-F238E27FC236}">
                  <a16:creationId xmlns:a16="http://schemas.microsoft.com/office/drawing/2014/main" id="{423F9255-B5FD-CD0B-A797-0686F67674AB}"/>
                </a:ext>
              </a:extLst>
            </p:cNvPr>
            <p:cNvSpPr txBox="1">
              <a:spLocks/>
            </p:cNvSpPr>
            <p:nvPr/>
          </p:nvSpPr>
          <p:spPr>
            <a:xfrm>
              <a:off x="1218976" y="3906328"/>
              <a:ext cx="776377" cy="380242"/>
            </a:xfrm>
            <a:prstGeom prst="rect">
              <a:avLst/>
            </a:prstGeom>
          </p:spPr>
          <p:txBody>
            <a:bodyPr spcFirstLastPara="1" wrap="square" lIns="68569" tIns="68569" rIns="68569" bIns="68569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defTabSz="685800">
                <a:spcBef>
                  <a:spcPts val="0"/>
                </a:spcBef>
                <a:defRPr/>
              </a:pPr>
              <a:r>
                <a:rPr lang="en" sz="1650" b="1" dirty="0">
                  <a:solidFill>
                    <a:srgbClr val="8BBF37"/>
                  </a:solidFill>
                  <a:cs typeface="Leelawadee" panose="020B0502040204020203" pitchFamily="34" charset="-34"/>
                </a:rPr>
                <a:t>AVS</a:t>
              </a: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6E7BBFAD-8323-DE59-124A-237A398E1587}"/>
              </a:ext>
            </a:extLst>
          </p:cNvPr>
          <p:cNvGrpSpPr/>
          <p:nvPr/>
        </p:nvGrpSpPr>
        <p:grpSpPr>
          <a:xfrm>
            <a:off x="549361" y="1474118"/>
            <a:ext cx="8070083" cy="1592744"/>
            <a:chOff x="255401" y="1951610"/>
            <a:chExt cx="6110059" cy="1145390"/>
          </a:xfrm>
        </p:grpSpPr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D56E94B3-B561-8C4A-7B38-EF4C47464B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3335" y="1960004"/>
              <a:ext cx="10611" cy="113699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384E976B-DE90-39A0-2829-1439FF548010}"/>
                </a:ext>
              </a:extLst>
            </p:cNvPr>
            <p:cNvSpPr txBox="1"/>
            <p:nvPr/>
          </p:nvSpPr>
          <p:spPr>
            <a:xfrm>
              <a:off x="2097730" y="1951610"/>
              <a:ext cx="4267730" cy="9793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pt-BR" sz="1650" dirty="0">
                  <a:solidFill>
                    <a:srgbClr val="002060"/>
                  </a:solidFill>
                  <a:cs typeface="Leelawadee" panose="020B0502040204020203" pitchFamily="34" charset="-34"/>
                </a:rPr>
                <a:t>Contemplará todos os temas abordados pela disciplina e será assim composta: </a:t>
              </a:r>
            </a:p>
            <a:p>
              <a:pPr algn="just"/>
              <a:r>
                <a:rPr lang="pt-BR" sz="1650" dirty="0">
                  <a:solidFill>
                    <a:srgbClr val="9E4EA3"/>
                  </a:solidFill>
                  <a:cs typeface="Leelawadee" panose="020B0502040204020203" pitchFamily="34" charset="-34"/>
                </a:rPr>
                <a:t>I. Prova individual – peso a definir</a:t>
              </a:r>
            </a:p>
            <a:p>
              <a:pPr algn="just"/>
              <a:r>
                <a:rPr lang="pt-BR" sz="1650" dirty="0">
                  <a:solidFill>
                    <a:srgbClr val="9E4EA3"/>
                  </a:solidFill>
                  <a:cs typeface="Leelawadee" panose="020B0502040204020203" pitchFamily="34" charset="-34"/>
                </a:rPr>
                <a:t>II. Realização de atividades processuais acompanhados pelo professor da disciplina.</a:t>
              </a:r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0099B0E2-7A15-F0E6-0A39-E88FBCEC6F03}"/>
                </a:ext>
              </a:extLst>
            </p:cNvPr>
            <p:cNvSpPr/>
            <p:nvPr/>
          </p:nvSpPr>
          <p:spPr>
            <a:xfrm>
              <a:off x="1352735" y="2246695"/>
              <a:ext cx="511200" cy="510325"/>
            </a:xfrm>
            <a:prstGeom prst="ellipse">
              <a:avLst/>
            </a:prstGeom>
            <a:solidFill>
              <a:srgbClr val="6C32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hangingPunct="1">
                <a:defRPr/>
              </a:pPr>
              <a:endParaRPr lang="pt-BR" sz="1650" kern="1200" dirty="0">
                <a:solidFill>
                  <a:prstClr val="white"/>
                </a:solidFill>
                <a:latin typeface="+mj-lt"/>
                <a:cs typeface="Leelawadee" panose="020B0502040204020203" pitchFamily="34" charset="-34"/>
              </a:endParaRPr>
            </a:p>
          </p:txBody>
        </p:sp>
        <p:sp>
          <p:nvSpPr>
            <p:cNvPr id="22" name="Google Shape;225;p31">
              <a:extLst>
                <a:ext uri="{FF2B5EF4-FFF2-40B4-BE49-F238E27FC236}">
                  <a16:creationId xmlns:a16="http://schemas.microsoft.com/office/drawing/2014/main" id="{81AC84B9-3EC7-DDF1-8299-72D78BF6D3A0}"/>
                </a:ext>
              </a:extLst>
            </p:cNvPr>
            <p:cNvSpPr txBox="1">
              <a:spLocks/>
            </p:cNvSpPr>
            <p:nvPr/>
          </p:nvSpPr>
          <p:spPr>
            <a:xfrm>
              <a:off x="1233676" y="2287548"/>
              <a:ext cx="715264" cy="380242"/>
            </a:xfrm>
            <a:prstGeom prst="rect">
              <a:avLst/>
            </a:prstGeom>
          </p:spPr>
          <p:txBody>
            <a:bodyPr spcFirstLastPara="1" wrap="square" lIns="68569" tIns="68569" rIns="68569" bIns="68569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defTabSz="685800">
                <a:spcBef>
                  <a:spcPts val="0"/>
                </a:spcBef>
                <a:defRPr/>
              </a:pPr>
              <a:r>
                <a:rPr lang="en" sz="1650" b="1" dirty="0">
                  <a:solidFill>
                    <a:srgbClr val="8BBF37"/>
                  </a:solidFill>
                  <a:cs typeface="Leelawadee" panose="020B0502040204020203" pitchFamily="34" charset="-34"/>
                </a:rPr>
                <a:t>AV</a:t>
              </a:r>
            </a:p>
          </p:txBody>
        </p:sp>
        <p:sp>
          <p:nvSpPr>
            <p:cNvPr id="23" name="Chave Esquerda 22">
              <a:extLst>
                <a:ext uri="{FF2B5EF4-FFF2-40B4-BE49-F238E27FC236}">
                  <a16:creationId xmlns:a16="http://schemas.microsoft.com/office/drawing/2014/main" id="{013B4158-3F4A-AB16-0593-27C2B96AAFFB}"/>
                </a:ext>
              </a:extLst>
            </p:cNvPr>
            <p:cNvSpPr/>
            <p:nvPr/>
          </p:nvSpPr>
          <p:spPr>
            <a:xfrm>
              <a:off x="989977" y="2064985"/>
              <a:ext cx="211807" cy="902305"/>
            </a:xfrm>
            <a:prstGeom prst="leftBrace">
              <a:avLst/>
            </a:prstGeom>
            <a:ln>
              <a:solidFill>
                <a:srgbClr val="AB8B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650" dirty="0">
                <a:latin typeface="+mj-lt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4F948AE0-249A-66D6-A1C4-F310911C193B}"/>
                </a:ext>
              </a:extLst>
            </p:cNvPr>
            <p:cNvSpPr/>
            <p:nvPr/>
          </p:nvSpPr>
          <p:spPr>
            <a:xfrm>
              <a:off x="255401" y="2286859"/>
              <a:ext cx="600089" cy="600090"/>
            </a:xfrm>
            <a:prstGeom prst="roundRect">
              <a:avLst/>
            </a:prstGeom>
            <a:solidFill>
              <a:srgbClr val="93C8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50" dirty="0">
                <a:solidFill>
                  <a:schemeClr val="bg1"/>
                </a:solidFill>
                <a:latin typeface="+mj-lt"/>
                <a:cs typeface="Leelawadee" panose="020B0502040204020203" pitchFamily="34" charset="-34"/>
              </a:endParaRPr>
            </a:p>
          </p:txBody>
        </p:sp>
        <p:pic>
          <p:nvPicPr>
            <p:cNvPr id="25" name="Gráfico 24" descr="{0} estrutura de tópicos">
              <a:extLst>
                <a:ext uri="{FF2B5EF4-FFF2-40B4-BE49-F238E27FC236}">
                  <a16:creationId xmlns:a16="http://schemas.microsoft.com/office/drawing/2014/main" id="{0A007B8F-C2DA-FF91-AA8D-C060B4534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9213" y="2341707"/>
              <a:ext cx="490393" cy="4903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687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3057</TotalTime>
  <Words>391</Words>
  <Application>Microsoft Office PowerPoint</Application>
  <PresentationFormat>Apresentação na tela (16:9)</PresentationFormat>
  <Paragraphs>63</Paragraphs>
  <Slides>14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Calibri</vt:lpstr>
      <vt:lpstr>Leelawadee</vt:lpstr>
      <vt:lpstr>Times New Roman</vt:lpstr>
      <vt:lpstr>Wingdings</vt:lpstr>
      <vt:lpstr>Office Theme</vt:lpstr>
      <vt:lpstr>Python Big Data</vt:lpstr>
      <vt:lpstr>   1 – Apresentação Pessoal 2 – Visão Geral da Disciplina 3 – Objetivos/Habilidades 4 – Unidades/Conteúdos 5 – Metodologia/Avaliação 6 – Referências Bibliográficas  </vt:lpstr>
      <vt:lpstr>Apresentação Pessoal</vt:lpstr>
      <vt:lpstr>Visão Geral da Disciplina</vt:lpstr>
      <vt:lpstr>Objetivos/Habilidades</vt:lpstr>
      <vt:lpstr>Unidades/Conteúdos</vt:lpstr>
      <vt:lpstr>Metodologia</vt:lpstr>
      <vt:lpstr>Metodologia/Avaliação</vt:lpstr>
      <vt:lpstr>Avaliação</vt:lpstr>
      <vt:lpstr>Apresentação do PowerPoint</vt:lpstr>
      <vt:lpstr>Datas Avaliativas 2024.1</vt:lpstr>
      <vt:lpstr>Referências Bibliográficas</vt:lpstr>
      <vt:lpstr>Referências Bibliográficas</vt:lpstr>
      <vt:lpstr>Python Big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766</cp:revision>
  <dcterms:created xsi:type="dcterms:W3CDTF">2020-03-17T20:12:34Z</dcterms:created>
  <dcterms:modified xsi:type="dcterms:W3CDTF">2024-02-23T21:30:03Z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