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91" r:id="rId3"/>
    <p:sldId id="331" r:id="rId4"/>
    <p:sldId id="332" r:id="rId5"/>
    <p:sldId id="333" r:id="rId6"/>
    <p:sldId id="334" r:id="rId7"/>
    <p:sldId id="337" r:id="rId8"/>
    <p:sldId id="338" r:id="rId9"/>
    <p:sldId id="284" r:id="rId10"/>
    <p:sldId id="279" r:id="rId11"/>
    <p:sldId id="336" r:id="rId12"/>
    <p:sldId id="309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22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580" indent="-6858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87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6330856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E-mail: helenocardosofilho@gmail.com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>
            <a:normAutofit/>
          </a:bodyPr>
          <a:lstStyle/>
          <a:p>
            <a:pPr defTabSz="336947">
              <a:defRPr/>
            </a:pPr>
            <a:r>
              <a:rPr lang="en-US" sz="4400" b="1" dirty="0" err="1">
                <a:solidFill>
                  <a:srgbClr val="0070C0"/>
                </a:solidFill>
              </a:rPr>
              <a:t>Datas</a:t>
            </a:r>
            <a:r>
              <a:rPr lang="en-US" sz="4400" b="1" dirty="0">
                <a:solidFill>
                  <a:srgbClr val="0070C0"/>
                </a:solidFill>
              </a:rPr>
              <a:t> </a:t>
            </a:r>
            <a:r>
              <a:rPr lang="en-US" sz="4400" b="1" dirty="0" err="1">
                <a:solidFill>
                  <a:srgbClr val="0070C0"/>
                </a:solidFill>
              </a:rPr>
              <a:t>Avaliativas</a:t>
            </a:r>
            <a:r>
              <a:rPr lang="en-US" sz="4400" b="1" dirty="0">
                <a:solidFill>
                  <a:srgbClr val="0070C0"/>
                </a:solidFill>
              </a:rPr>
              <a:t> 2025.2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854B4-920E-4A2E-8691-75CA4973B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1 (Presencial)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2 (Presencial)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(Presencial):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Início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/DEZEMBRO</a:t>
            </a:r>
          </a:p>
          <a:p>
            <a:endParaRPr lang="pt-BR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 DO SEMESTRE LETIVO: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14/DEZEMBRO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6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PERKOVIC, Ljubomir.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a computação usando Python – Um foco no desenvolvimento de aplicações.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1ª Ed. Rio de Janeiro: LTC, 2016. Disponível em: https://integrada.minhabiblioteca.com.br/#/books/9788521630937/. SEBESTA, Robert W.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de linguagem de programação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11ª Ed. Porto Alegre: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Bookkamn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2018. Disponível em: https://integrada.minhabiblioteca.com.br/#/books/9788582604694.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TUCKER, Allen; NOONAM, Robert.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programação: Princípios e paradigmas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2ª Ed. Porto Alegre: AMGH, 2014. Disponível em: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https://integrada.minhabiblioteca.com.br/#/books/9788563308566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- UNIRUY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apresentar ao discente características do paradigma de programação da linguagem Python orientada a objeto. Que utiliza de sintaxe elegante da escrita em seus códigos fontes.</a:t>
            </a: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Possui vasta biblioteca de códigos pré-elaborados e tem uma natureza de compreensão de fácil entendimento em relação a sua adoção para resolução de problemas.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 os paradigmas de programação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Conhecer as características da linguagem Python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soluções Python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Dominar modularização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da linguagem Python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Variáveis: Nomenclatura, tipos e escopo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Expressões: aritméticas, lógicas e relacional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Sentenças de atribuição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de decisão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de repetição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Modularização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Paradigmas orientado a objeto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Paradigmas funcional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Paradigmas lógica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0751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Metodologias Ativas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Bibliográfica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Exercícios/Atividades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para Avaliações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044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9</a:t>
            </a:fld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159A49-FA93-2987-232E-07741F22729C}"/>
              </a:ext>
            </a:extLst>
          </p:cNvPr>
          <p:cNvGrpSpPr/>
          <p:nvPr/>
        </p:nvGrpSpPr>
        <p:grpSpPr>
          <a:xfrm>
            <a:off x="441657" y="3258500"/>
            <a:ext cx="8306406" cy="1195489"/>
            <a:chOff x="255401" y="3651801"/>
            <a:chExt cx="6052248" cy="902611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FAB1BCE-19D1-EFB7-D380-E808CDA26F0F}"/>
                </a:ext>
              </a:extLst>
            </p:cNvPr>
            <p:cNvCxnSpPr>
              <a:cxnSpLocks/>
            </p:cNvCxnSpPr>
            <p:nvPr/>
          </p:nvCxnSpPr>
          <p:spPr>
            <a:xfrm>
              <a:off x="2006492" y="3789532"/>
              <a:ext cx="0" cy="6707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D26FC-A651-E0C1-8A34-9FC66AC7530F}"/>
                </a:ext>
              </a:extLst>
            </p:cNvPr>
            <p:cNvSpPr txBox="1"/>
            <p:nvPr/>
          </p:nvSpPr>
          <p:spPr>
            <a:xfrm>
              <a:off x="2085662" y="3716874"/>
              <a:ext cx="4221987" cy="836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Bef>
                  <a:spcPts val="900"/>
                </a:spcBef>
              </a:pPr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 Contemplará todos os temas abordados pela disciplina. Será composta por uma prova no formato PNI ­ Prova Nacional Integrada, com total de 10 pontos, e substituirá a nota da AV, caso seja maior.</a:t>
              </a:r>
            </a:p>
          </p:txBody>
        </p:sp>
        <p:sp>
          <p:nvSpPr>
            <p:cNvPr id="13" name="Chave Esquerda 12">
              <a:extLst>
                <a:ext uri="{FF2B5EF4-FFF2-40B4-BE49-F238E27FC236}">
                  <a16:creationId xmlns:a16="http://schemas.microsoft.com/office/drawing/2014/main" id="{EEC255BA-00F6-6D69-F1F2-554C689C5A57}"/>
                </a:ext>
              </a:extLst>
            </p:cNvPr>
            <p:cNvSpPr/>
            <p:nvPr/>
          </p:nvSpPr>
          <p:spPr>
            <a:xfrm>
              <a:off x="998309" y="3651801"/>
              <a:ext cx="325426" cy="902611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CC5453F-7439-3E2D-B908-28C069F63FFC}"/>
                </a:ext>
              </a:extLst>
            </p:cNvPr>
            <p:cNvSpPr/>
            <p:nvPr/>
          </p:nvSpPr>
          <p:spPr>
            <a:xfrm>
              <a:off x="255401" y="3802567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15" name="Gráfico 14" descr="{0} estrutura de tópicos">
              <a:extLst>
                <a:ext uri="{FF2B5EF4-FFF2-40B4-BE49-F238E27FC236}">
                  <a16:creationId xmlns:a16="http://schemas.microsoft.com/office/drawing/2014/main" id="{5C68862C-CA6E-E06E-C115-18A357F4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131" y="3851253"/>
              <a:ext cx="490393" cy="490393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FAB5166-DE79-9997-FAD9-D57CE0809919}"/>
                </a:ext>
              </a:extLst>
            </p:cNvPr>
            <p:cNvSpPr/>
            <p:nvPr/>
          </p:nvSpPr>
          <p:spPr>
            <a:xfrm>
              <a:off x="1354880" y="3828482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17" name="Google Shape;225;p31">
              <a:extLst>
                <a:ext uri="{FF2B5EF4-FFF2-40B4-BE49-F238E27FC236}">
                  <a16:creationId xmlns:a16="http://schemas.microsoft.com/office/drawing/2014/main" id="{423F9255-B5FD-CD0B-A797-0686F67674AB}"/>
                </a:ext>
              </a:extLst>
            </p:cNvPr>
            <p:cNvSpPr txBox="1">
              <a:spLocks/>
            </p:cNvSpPr>
            <p:nvPr/>
          </p:nvSpPr>
          <p:spPr>
            <a:xfrm>
              <a:off x="1218976" y="3906328"/>
              <a:ext cx="776377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AVS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E7BBFAD-8323-DE59-124A-237A398E1587}"/>
              </a:ext>
            </a:extLst>
          </p:cNvPr>
          <p:cNvGrpSpPr/>
          <p:nvPr/>
        </p:nvGrpSpPr>
        <p:grpSpPr>
          <a:xfrm>
            <a:off x="549361" y="1474118"/>
            <a:ext cx="8070083" cy="1592744"/>
            <a:chOff x="255401" y="1951610"/>
            <a:chExt cx="6110059" cy="1145390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56E94B3-B561-8C4A-7B38-EF4C47464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335" y="1960004"/>
              <a:ext cx="10611" cy="11369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84E976B-DE90-39A0-2829-1439FF548010}"/>
                </a:ext>
              </a:extLst>
            </p:cNvPr>
            <p:cNvSpPr txBox="1"/>
            <p:nvPr/>
          </p:nvSpPr>
          <p:spPr>
            <a:xfrm>
              <a:off x="2097730" y="1951610"/>
              <a:ext cx="4267730" cy="979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Contemplará todos os temas abordados pela disciplina e será assim composta: 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I. Prova individual – peso a definir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II. Realização de atividades processuais acompanhados pelo professor da disciplina.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099B0E2-7A15-F0E6-0A39-E88FBCEC6F03}"/>
                </a:ext>
              </a:extLst>
            </p:cNvPr>
            <p:cNvSpPr/>
            <p:nvPr/>
          </p:nvSpPr>
          <p:spPr>
            <a:xfrm>
              <a:off x="1352735" y="2246695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22" name="Google Shape;225;p31">
              <a:extLst>
                <a:ext uri="{FF2B5EF4-FFF2-40B4-BE49-F238E27FC236}">
                  <a16:creationId xmlns:a16="http://schemas.microsoft.com/office/drawing/2014/main" id="{81AC84B9-3EC7-DDF1-8299-72D78BF6D3A0}"/>
                </a:ext>
              </a:extLst>
            </p:cNvPr>
            <p:cNvSpPr txBox="1">
              <a:spLocks/>
            </p:cNvSpPr>
            <p:nvPr/>
          </p:nvSpPr>
          <p:spPr>
            <a:xfrm>
              <a:off x="1233676" y="2287548"/>
              <a:ext cx="715264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</a:t>
              </a:r>
            </a:p>
          </p:txBody>
        </p:sp>
        <p:sp>
          <p:nvSpPr>
            <p:cNvPr id="23" name="Chave Esquerda 22">
              <a:extLst>
                <a:ext uri="{FF2B5EF4-FFF2-40B4-BE49-F238E27FC236}">
                  <a16:creationId xmlns:a16="http://schemas.microsoft.com/office/drawing/2014/main" id="{013B4158-3F4A-AB16-0593-27C2B96AAFFB}"/>
                </a:ext>
              </a:extLst>
            </p:cNvPr>
            <p:cNvSpPr/>
            <p:nvPr/>
          </p:nvSpPr>
          <p:spPr>
            <a:xfrm>
              <a:off x="989977" y="2064985"/>
              <a:ext cx="211807" cy="902305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F948AE0-249A-66D6-A1C4-F310911C193B}"/>
                </a:ext>
              </a:extLst>
            </p:cNvPr>
            <p:cNvSpPr/>
            <p:nvPr/>
          </p:nvSpPr>
          <p:spPr>
            <a:xfrm>
              <a:off x="255401" y="2286859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25" name="Gráfico 24" descr="{0} estrutura de tópicos">
              <a:extLst>
                <a:ext uri="{FF2B5EF4-FFF2-40B4-BE49-F238E27FC236}">
                  <a16:creationId xmlns:a16="http://schemas.microsoft.com/office/drawing/2014/main" id="{0A007B8F-C2DA-FF91-AA8D-C060B453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13" y="2341707"/>
              <a:ext cx="490393" cy="490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8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</TotalTime>
  <Words>495</Words>
  <Application>Microsoft Office PowerPoint</Application>
  <PresentationFormat>Apresentação na tela (16:9)</PresentationFormat>
  <Paragraphs>74</Paragraphs>
  <Slides>12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Leelawadee</vt:lpstr>
      <vt:lpstr>Times New Roman</vt:lpstr>
      <vt:lpstr>Wingdings</vt:lpstr>
      <vt:lpstr>Office Theme</vt:lpstr>
      <vt:lpstr>Programação Python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Unidades/Conteúdos</vt:lpstr>
      <vt:lpstr>Unidades/Conteúdos</vt:lpstr>
      <vt:lpstr>Metodologia</vt:lpstr>
      <vt:lpstr>Avaliação</vt:lpstr>
      <vt:lpstr>Datas Avaliativas 2025.2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584</cp:revision>
  <dcterms:created xsi:type="dcterms:W3CDTF">2020-03-17T20:12:34Z</dcterms:created>
  <dcterms:modified xsi:type="dcterms:W3CDTF">2025-08-07T19:20:02Z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