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30"/>
  </p:notesMasterIdLst>
  <p:sldIdLst>
    <p:sldId id="256" r:id="rId2"/>
    <p:sldId id="291" r:id="rId3"/>
    <p:sldId id="331" r:id="rId4"/>
    <p:sldId id="338" r:id="rId5"/>
    <p:sldId id="349" r:id="rId6"/>
    <p:sldId id="354" r:id="rId7"/>
    <p:sldId id="348" r:id="rId8"/>
    <p:sldId id="356" r:id="rId9"/>
    <p:sldId id="355" r:id="rId10"/>
    <p:sldId id="350" r:id="rId11"/>
    <p:sldId id="351" r:id="rId12"/>
    <p:sldId id="352" r:id="rId13"/>
    <p:sldId id="340" r:id="rId14"/>
    <p:sldId id="341" r:id="rId15"/>
    <p:sldId id="343" r:id="rId16"/>
    <p:sldId id="342" r:id="rId17"/>
    <p:sldId id="339" r:id="rId18"/>
    <p:sldId id="344" r:id="rId19"/>
    <p:sldId id="345" r:id="rId20"/>
    <p:sldId id="346" r:id="rId21"/>
    <p:sldId id="347" r:id="rId22"/>
    <p:sldId id="353" r:id="rId23"/>
    <p:sldId id="357" r:id="rId24"/>
    <p:sldId id="323" r:id="rId25"/>
    <p:sldId id="333" r:id="rId26"/>
    <p:sldId id="334" r:id="rId27"/>
    <p:sldId id="337" r:id="rId28"/>
    <p:sldId id="309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47" autoAdjust="0"/>
    <p:restoredTop sz="83649" autoAdjust="0"/>
  </p:normalViewPr>
  <p:slideViewPr>
    <p:cSldViewPr snapToGrid="0">
      <p:cViewPr varScale="1">
        <p:scale>
          <a:sx n="86" d="100"/>
          <a:sy n="86" d="100"/>
        </p:scale>
        <p:origin x="258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1292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444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626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326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636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08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178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732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230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967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505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795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83612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75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5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734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8986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961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042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89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datatypes.as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python.org/pt-br/3/tutorial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GlB7Yl5lZc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IkoaXbLsUg8" TargetMode="External"/><Relationship Id="rId4" Type="http://schemas.openxmlformats.org/officeDocument/2006/relationships/hyperlink" Target="https://youtu.be/FKX07yoxLJ8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[1:3]) =&gt; 4, 8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informada até o fim com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[2:]) =&gt; 8, 5, 7, 9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631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tanto em tanto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salto de 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[::2]) =&gt; 1, 8, 7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inicial com salto de 3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[1::3]) =&gt; 4, 7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inicial com salto de 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[1:3:2]) =&gt; 4</a:t>
            </a:r>
          </a:p>
        </p:txBody>
      </p:sp>
    </p:spTree>
    <p:extLst>
      <p:ext uri="{BB962C8B-B14F-4D97-AF65-F5344CB8AC3E}">
        <p14:creationId xmlns:p14="http://schemas.microsoft.com/office/powerpoint/2010/main" val="26609806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Apagar, uma faixa da lista com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[1:3] # 1, 5, 7, 9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lista totalmente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destrói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lista na memória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Limpa a lista totalmente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destrói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lista na memória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0160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forma de criar novos tipos de dados...</a:t>
            </a: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Agrupando  tipos diferentes de maneira organizada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C, C++, Fortran, F# (F Sharp .NET) )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(Java, Python,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realmente um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de dados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(Matricula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Media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10498AC-A0DE-4B99-9CBD-7ABDE94F2440}"/>
              </a:ext>
            </a:extLst>
          </p:cNvPr>
          <p:cNvSpPr txBox="1"/>
          <p:nvPr/>
        </p:nvSpPr>
        <p:spPr>
          <a:xfrm>
            <a:off x="5824603" y="2418002"/>
            <a:ext cx="2655517" cy="1200325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j-lt"/>
                <a:ea typeface="+mj-ea"/>
                <a:cs typeface="+mj-cs"/>
                <a:sym typeface="Calibri"/>
              </a:rPr>
              <a:t>Aluno</a:t>
            </a:r>
          </a:p>
          <a:p>
            <a:pPr marL="285750" marR="0" indent="-28575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Matricula</a:t>
            </a:r>
            <a:r>
              <a:rPr lang="pt-BR" dirty="0"/>
              <a:t> </a:t>
            </a:r>
            <a:r>
              <a:rPr lang="pt-BR" dirty="0" err="1"/>
              <a:t>int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Nome</a:t>
            </a:r>
            <a:r>
              <a:rPr lang="pt-BR" dirty="0"/>
              <a:t> </a:t>
            </a:r>
            <a:r>
              <a:rPr lang="pt-BR" dirty="0" err="1"/>
              <a:t>string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Media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float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56317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linguagem C)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638827" y="1648389"/>
            <a:ext cx="31816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nome[200];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limite;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compras;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852F60-C492-4ADE-A7A1-83433CCBD955}"/>
              </a:ext>
            </a:extLst>
          </p:cNvPr>
          <p:cNvSpPr txBox="1"/>
          <p:nvPr/>
        </p:nvSpPr>
        <p:spPr>
          <a:xfrm>
            <a:off x="3494762" y="1628888"/>
            <a:ext cx="55131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Fulano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/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01234567890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5000.0;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715639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Registro (Exemplo: </a:t>
            </a:r>
            <a:r>
              <a:rPr lang="pt-BR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Python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186182" y="1730007"/>
            <a:ext cx="82062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 = (‘80s I I 11s f I')</a:t>
            </a:r>
          </a:p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(Cliente, 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Fulano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2, 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123456789001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5000.00, 3)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unpack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(Cliente,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394389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Registos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Pyhton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sem nomes dos campos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Foco primário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trocar dados com C/C++,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guardar dados organizados em 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mais conveniente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75563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Agrupamentos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nomeados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Existe em Python, F#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 Sharp .NET),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É como definir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porém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imutável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dados separados por vírgulas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Definido por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parênteses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8686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nomeada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(15, 9.4,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1046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Julia Cardoso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01234567890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7000.0, 17)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(cliente)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acesso é como em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(: e ::)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podemos mudar um elemento!</a:t>
            </a:r>
          </a:p>
        </p:txBody>
      </p:sp>
    </p:spTree>
    <p:extLst>
      <p:ext uri="{BB962C8B-B14F-4D97-AF65-F5344CB8AC3E}">
        <p14:creationId xmlns:p14="http://schemas.microsoft.com/office/powerpoint/2010/main" val="38952887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07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>
                <a:solidFill>
                  <a:schemeClr val="bg1"/>
                </a:solidFill>
              </a:rPr>
              <a:t>  Tipos </a:t>
            </a:r>
            <a:r>
              <a:rPr lang="pt-BR" sz="3200" b="1" dirty="0">
                <a:solidFill>
                  <a:schemeClr val="bg1"/>
                </a:solidFill>
              </a:rPr>
              <a:t>de dados aglomerados:	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>
                <a:solidFill>
                  <a:schemeClr val="bg1"/>
                </a:solidFill>
              </a:rPr>
              <a:t>  Listas</a:t>
            </a:r>
            <a:r>
              <a:rPr lang="pt-BR" sz="3200" b="1" dirty="0">
                <a:solidFill>
                  <a:schemeClr val="bg1"/>
                </a:solidFill>
              </a:rPr>
              <a:t>, </a:t>
            </a:r>
            <a:r>
              <a:rPr lang="pt-BR" sz="3200" b="1" dirty="0" err="1">
                <a:solidFill>
                  <a:schemeClr val="bg1"/>
                </a:solidFill>
              </a:rPr>
              <a:t>Registros,Tuplas</a:t>
            </a:r>
            <a:r>
              <a:rPr lang="pt-BR" sz="3200" b="1" dirty="0">
                <a:solidFill>
                  <a:schemeClr val="bg1"/>
                </a:solidFill>
              </a:rPr>
              <a:t>, </a:t>
            </a:r>
            <a:r>
              <a:rPr lang="pt-BR" sz="3200" b="1" dirty="0" err="1">
                <a:solidFill>
                  <a:schemeClr val="bg1"/>
                </a:solidFill>
              </a:rPr>
              <a:t>SETs</a:t>
            </a:r>
            <a:r>
              <a:rPr lang="pt-BR" sz="3200" b="1" dirty="0">
                <a:solidFill>
                  <a:schemeClr val="bg1"/>
                </a:solidFill>
              </a:rPr>
              <a:t>, DICS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cliente[1]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12345678900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 alterar.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Apagando uma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cliente</a:t>
            </a:r>
          </a:p>
        </p:txBody>
      </p:sp>
    </p:spTree>
    <p:extLst>
      <p:ext uri="{BB962C8B-B14F-4D97-AF65-F5344CB8AC3E}">
        <p14:creationId xmlns:p14="http://schemas.microsoft.com/office/powerpoint/2010/main" val="101879809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C.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campos, porém, são imutáveis.</a:t>
            </a:r>
          </a:p>
          <a:p>
            <a:pPr marL="619125" lvl="1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limite compras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Cliente(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Fulano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01234567890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5000.00, 300.00)</a:t>
            </a:r>
          </a:p>
          <a:p>
            <a:pPr marL="619125" lvl="1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umCliente.cpf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2215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SETs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-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disponíveis como </a:t>
            </a:r>
            <a:r>
              <a:rPr lang="pt-BR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builtins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Python, utilizadas para representar coleções desordenadas de elementos únicos.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Coleções: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ordenadas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Mutáveis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indexadas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permitem elementos repetidos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2, 3, 4])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{1, 2, 3, 4}</a:t>
            </a:r>
          </a:p>
          <a:p>
            <a:pPr marL="0" indent="0" algn="just">
              <a:buNone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 2, 3, 4};  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 5, 3, 7}; a.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 a. 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 a. 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0377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0164" y="603390"/>
            <a:ext cx="8020977" cy="7869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DicIONÁRIO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Dicionários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Python, utilizadas para representar coleções que guarda valores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cada índice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É um dicionário de chaves (termos) que estão associadas a valores (significados dos termos).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(atributo),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update; pop;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dicAlu =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Julila’,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:17,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disciplina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:[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altura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:1.55}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dicAlu.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(key, end = ' ')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65842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https://www.w3schools.com/python/python_datatypes.asp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951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Aglomerados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https://youtu.be/zGlB7Yl5lZc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Aglomerados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https://youtu.be/FKX07yoxLJ8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Tuplas Nomeadas:</a:t>
            </a:r>
          </a:p>
          <a:p>
            <a:pPr marL="0" indent="0" algn="just">
              <a:buNone/>
            </a:pPr>
            <a:r>
              <a:rPr 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https://www.youtube.com/watch?v=IkoaXbLsUg8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Tipo de Dados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 aglomerado 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tipo abstrato de informação que é composto exclusivamente pela aglomeração de outros tipos abstratos, por exemplo, 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registos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nomeadas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Python.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uma lista é representada como uma sequência de objetos separados por vírgula e dentro de colchetes [], cada valor na lista é identificado por um índice.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lista,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(conteúdo da lista) e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(posição do elemento na lista).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454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 guardar dados de tipos diferentes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MÉTODOS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 ser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ou sem elementos,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= []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lista[4, 8, 2])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elemento da lista,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lista[1] = 9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imprimir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lista,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percorrer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elementos da lista,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tamanho da lista,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774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adicionar elemento com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(final da lista),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.append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adicionar elemento com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(posição, elemento),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.insert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-9)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senão existir insere no final da lista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excluir elemento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(exclui o elemento pelo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.pop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existir erro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excluir elemento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(exclui o elemento pelo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.remove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(-32)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existir erro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Ainda existem os métodos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reverse, </a:t>
            </a:r>
            <a:r>
              <a:rPr 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copy.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723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Removendo da Lista: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= [3, 7, 9, 0, 7, 1, 4]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lista[:] = 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7)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lista =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a: a != 7, lista))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</a:p>
        </p:txBody>
      </p:sp>
    </p:spTree>
    <p:extLst>
      <p:ext uri="{BB962C8B-B14F-4D97-AF65-F5344CB8AC3E}">
        <p14:creationId xmlns:p14="http://schemas.microsoft.com/office/powerpoint/2010/main" val="23726105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Gerando uma Lista: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#lista[:] = (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(0,20,2))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#lista = ( [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(0,20,2)])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#lista = ( [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(0,20)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 2 == 1])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</a:p>
        </p:txBody>
      </p:sp>
    </p:spTree>
    <p:extLst>
      <p:ext uri="{BB962C8B-B14F-4D97-AF65-F5344CB8AC3E}">
        <p14:creationId xmlns:p14="http://schemas.microsoft.com/office/powerpoint/2010/main" val="5261565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Imprimindo um único elemento: print(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[2]) =&gt;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[:3]) =&gt; 1, 4, 8</a:t>
            </a:r>
          </a:p>
        </p:txBody>
      </p:sp>
    </p:spTree>
    <p:extLst>
      <p:ext uri="{BB962C8B-B14F-4D97-AF65-F5344CB8AC3E}">
        <p14:creationId xmlns:p14="http://schemas.microsoft.com/office/powerpoint/2010/main" val="34641709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2811</TotalTime>
  <Words>1729</Words>
  <Application>Microsoft Office PowerPoint</Application>
  <PresentationFormat>Apresentação na tela (16:9)</PresentationFormat>
  <Paragraphs>189</Paragraphs>
  <Slides>28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Calibri</vt:lpstr>
      <vt:lpstr>Gill Sans MT</vt:lpstr>
      <vt:lpstr>Tahoma</vt:lpstr>
      <vt:lpstr>Times New Roman</vt:lpstr>
      <vt:lpstr>Wingdings</vt:lpstr>
      <vt:lpstr>Galeria</vt:lpstr>
      <vt:lpstr>Programação Python</vt:lpstr>
      <vt:lpstr>Aula 07   Tipos de dados aglomerados:    Listas, Registros,Tuplas, SETs, DICS</vt:lpstr>
      <vt:lpstr>Python – Tipo de Dados Aglomerados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 Aglomerados Registros</vt:lpstr>
      <vt:lpstr>Python – TD Aglomerados Registros</vt:lpstr>
      <vt:lpstr>Python – TD Aglomerados Registros</vt:lpstr>
      <vt:lpstr>Python – TD Aglomerados Registros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SETs</vt:lpstr>
      <vt:lpstr>Python – TDados Aglomerados DicIONÁRIO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703</cp:revision>
  <dcterms:created xsi:type="dcterms:W3CDTF">2020-03-17T20:12:34Z</dcterms:created>
  <dcterms:modified xsi:type="dcterms:W3CDTF">2025-09-09T19:32:03Z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