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1" r:id="rId1"/>
  </p:sldMasterIdLst>
  <p:notesMasterIdLst>
    <p:notesMasterId r:id="rId24"/>
  </p:notesMasterIdLst>
  <p:sldIdLst>
    <p:sldId id="256" r:id="rId2"/>
    <p:sldId id="291" r:id="rId3"/>
    <p:sldId id="331" r:id="rId4"/>
    <p:sldId id="339" r:id="rId5"/>
    <p:sldId id="338" r:id="rId6"/>
    <p:sldId id="340" r:id="rId7"/>
    <p:sldId id="341" r:id="rId8"/>
    <p:sldId id="342" r:id="rId9"/>
    <p:sldId id="343" r:id="rId10"/>
    <p:sldId id="344" r:id="rId11"/>
    <p:sldId id="345" r:id="rId12"/>
    <p:sldId id="346" r:id="rId13"/>
    <p:sldId id="347" r:id="rId14"/>
    <p:sldId id="348" r:id="rId15"/>
    <p:sldId id="349" r:id="rId16"/>
    <p:sldId id="350" r:id="rId17"/>
    <p:sldId id="351" r:id="rId18"/>
    <p:sldId id="323" r:id="rId19"/>
    <p:sldId id="333" r:id="rId20"/>
    <p:sldId id="334" r:id="rId21"/>
    <p:sldId id="337" r:id="rId22"/>
    <p:sldId id="309" r:id="rId2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0147" autoAdjust="0"/>
    <p:restoredTop sz="83649" autoAdjust="0"/>
  </p:normalViewPr>
  <p:slideViewPr>
    <p:cSldViewPr snapToGrid="0">
      <p:cViewPr varScale="1">
        <p:scale>
          <a:sx n="75" d="100"/>
          <a:sy n="75" d="100"/>
        </p:scale>
        <p:origin x="558" y="54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64091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27621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43451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3467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98404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8486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279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44733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272780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73877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39087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278137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03363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488291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13335" y="601724"/>
            <a:ext cx="6477805" cy="1906073"/>
          </a:xfrm>
        </p:spPr>
        <p:txBody>
          <a:bodyPr bIns="0" anchor="b">
            <a:normAutofit/>
          </a:bodyPr>
          <a:lstStyle>
            <a:lvl1pPr algn="l">
              <a:defRPr sz="495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13335" y="2648403"/>
            <a:ext cx="6477804" cy="733216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35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35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12376" y="246981"/>
            <a:ext cx="3730436" cy="2319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8249" y="599230"/>
            <a:ext cx="608264" cy="377684"/>
          </a:xfrm>
        </p:spPr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813335" y="2646407"/>
            <a:ext cx="647780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17918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548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79333" y="599230"/>
            <a:ext cx="1211807" cy="3494917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3504" y="599230"/>
            <a:ext cx="5871623" cy="3494917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7079333" y="599230"/>
            <a:ext cx="0" cy="3494917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98575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65373754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3" name="Straight Connector 32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8164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0679" y="1317097"/>
            <a:ext cx="6482366" cy="1415963"/>
          </a:xfrm>
        </p:spPr>
        <p:txBody>
          <a:bodyPr anchor="b">
            <a:normAutofit/>
          </a:bodyPr>
          <a:lstStyle>
            <a:lvl1pPr algn="l">
              <a:defRPr sz="27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0679" y="2854647"/>
            <a:ext cx="6472835" cy="759697"/>
          </a:xfrm>
        </p:spPr>
        <p:txBody>
          <a:bodyPr tIns="91440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90679" y="2853739"/>
            <a:ext cx="647283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9911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6913" y="603667"/>
            <a:ext cx="7204226" cy="79447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5498" y="1508159"/>
            <a:ext cx="3483864" cy="2586446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0328" y="1513007"/>
            <a:ext cx="3483864" cy="258114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5" name="Straight Connector 3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984082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5394" y="603123"/>
            <a:ext cx="7205746" cy="7922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5393" y="1514662"/>
            <a:ext cx="3483864" cy="60145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5393" y="2118202"/>
            <a:ext cx="3483864" cy="198334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9272" y="1517253"/>
            <a:ext cx="3483864" cy="601678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65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09272" y="2116119"/>
            <a:ext cx="3483864" cy="19780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9" name="Straight Connector 28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9703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25" name="Straight Connector 24"/>
          <p:cNvCxnSpPr/>
          <p:nvPr/>
        </p:nvCxnSpPr>
        <p:spPr>
          <a:xfrm>
            <a:off x="1090422" y="1385316"/>
            <a:ext cx="720564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793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3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3504" y="599230"/>
            <a:ext cx="2454824" cy="1685338"/>
          </a:xfrm>
        </p:spPr>
        <p:txBody>
          <a:bodyPr anchor="b">
            <a:normAutofit/>
          </a:bodyPr>
          <a:lstStyle>
            <a:lvl1pPr algn="l">
              <a:defRPr sz="1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2785" y="599230"/>
            <a:ext cx="4509353" cy="3494120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3504" y="2404119"/>
            <a:ext cx="2456260" cy="1686136"/>
          </a:xfrm>
        </p:spPr>
        <p:txBody>
          <a:bodyPr/>
          <a:lstStyle>
            <a:lvl1pPr marL="0" indent="0" algn="l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7" name="Straight Connector 16"/>
          <p:cNvCxnSpPr/>
          <p:nvPr/>
        </p:nvCxnSpPr>
        <p:spPr>
          <a:xfrm>
            <a:off x="1086210" y="2404118"/>
            <a:ext cx="2452118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6964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5608041" y="361628"/>
            <a:ext cx="3055900" cy="3861826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405" y="847135"/>
            <a:ext cx="4149246" cy="1372938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3292" y="841907"/>
            <a:ext cx="2093378" cy="2899745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87747" y="2359494"/>
            <a:ext cx="4143303" cy="1502807"/>
          </a:xfrm>
        </p:spPr>
        <p:txBody>
          <a:bodyPr>
            <a:normAutofit/>
          </a:bodyPr>
          <a:lstStyle>
            <a:lvl1pPr marL="0" indent="0" algn="l">
              <a:buNone/>
              <a:defRPr sz="135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85537" y="4102393"/>
            <a:ext cx="4145513" cy="240092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85537" y="238981"/>
            <a:ext cx="4155753" cy="24069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31" name="Straight Connector 30"/>
          <p:cNvCxnSpPr/>
          <p:nvPr/>
        </p:nvCxnSpPr>
        <p:spPr>
          <a:xfrm>
            <a:off x="1085537" y="2357704"/>
            <a:ext cx="414551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1514607"/>
            <a:ext cx="9144000" cy="3079456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4594860"/>
            <a:ext cx="9144000" cy="557213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8685" y="603390"/>
            <a:ext cx="7202456" cy="78692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8685" y="1511799"/>
            <a:ext cx="7202456" cy="25879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65604" y="247778"/>
            <a:ext cx="2625536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9/6/2023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684" y="246981"/>
            <a:ext cx="4454127" cy="2319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0046" y="599230"/>
            <a:ext cx="608264" cy="377684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100">
                <a:solidFill>
                  <a:schemeClr val="accent1"/>
                </a:solidFill>
              </a:defRPr>
            </a:lvl1pPr>
          </a:lstStyle>
          <a:p>
            <a:fld id="{86CB4B4D-7CA3-9044-876B-883B54F8677D}" type="slidenum">
              <a:rPr lang="pt-BR" smtClean="0"/>
              <a:t>‹nº›</a:t>
            </a:fld>
            <a:endParaRPr lang="pt-B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4596310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5" descr="Picture 5">
            <a:extLst>
              <a:ext uri="{FF2B5EF4-FFF2-40B4-BE49-F238E27FC236}">
                <a16:creationId xmlns:a16="http://schemas.microsoft.com/office/drawing/2014/main" id="{6609BD24-7961-44E4-B2CE-86BB3C9EC2A7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2" name="Picture 6" descr="Picture 6">
            <a:extLst>
              <a:ext uri="{FF2B5EF4-FFF2-40B4-BE49-F238E27FC236}">
                <a16:creationId xmlns:a16="http://schemas.microsoft.com/office/drawing/2014/main" id="{117CBF87-EB84-44CB-B228-C032447DB257}"/>
              </a:ext>
            </a:extLst>
          </p:cNvPr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3" name="Imagem" descr="Imagem">
            <a:extLst>
              <a:ext uri="{FF2B5EF4-FFF2-40B4-BE49-F238E27FC236}">
                <a16:creationId xmlns:a16="http://schemas.microsoft.com/office/drawing/2014/main" id="{399B75A8-4A78-44D4-A955-A41CAC2A46C8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040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20000"/>
        </a:lnSpc>
        <a:spcBef>
          <a:spcPts val="75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5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3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05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120000"/>
        </a:lnSpc>
        <a:spcBef>
          <a:spcPts val="375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9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Algorithms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python/python_functions.asp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u-OmVr_fT4s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file:///F:\YduqsArea1\14%20WydenArea1Python\ARA0066_aula07%20Tuplas.pdf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o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número de argumentos for desconhecido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adicione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antes do nome do parâmetro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tupla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argumentos</a:t>
            </a:r>
            <a:endParaRPr lang="en-US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filha mais nova é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crianca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(“Juju", “Laura", “Maria Paula")</a:t>
            </a:r>
          </a:p>
        </p:txBody>
      </p:sp>
    </p:spTree>
    <p:extLst>
      <p:ext uri="{BB962C8B-B14F-4D97-AF65-F5344CB8AC3E}">
        <p14:creationId xmlns:p14="http://schemas.microsoft.com/office/powerpoint/2010/main" val="136759251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possível enviar argumentos com a sintaxe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pt-BR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619125" lvl="1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Desta forma, à ordem dos argumentos não importa.</a:t>
            </a: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(adulto3, adulto2, adulto1):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velho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" + adulto3)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(adulto1 = “Juju", adulto2 = “Paulo", adulto3 = “João")</a:t>
            </a:r>
          </a:p>
        </p:txBody>
      </p:sp>
    </p:spTree>
    <p:extLst>
      <p:ext uri="{BB962C8B-B14F-4D97-AF65-F5344CB8AC3E}">
        <p14:creationId xmlns:p14="http://schemas.microsoft.com/office/powerpoint/2010/main" val="2337272267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** =&gt; Desta forma a função receberá um dicionário de argumentos, podendo acessar os itens de acordo com o atributo.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(**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//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dicionário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print(“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ultimo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é: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" +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adulto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["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"])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pessoa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Julia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“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Cardoso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694337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Passando uma lista como um argumento.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(comida):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x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comida: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			print(x)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[“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maça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"banana", “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cereja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"]</a:t>
            </a:r>
          </a:p>
          <a:p>
            <a:pPr marL="0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minhas_frutas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frutas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1436864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Retornando valores. (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 * x</a:t>
            </a:r>
          </a:p>
          <a:p>
            <a:pPr marL="0" indent="0" algn="just"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(5))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(9))</a:t>
            </a:r>
          </a:p>
        </p:txBody>
      </p:sp>
    </p:spTree>
    <p:extLst>
      <p:ext uri="{BB962C8B-B14F-4D97-AF65-F5344CB8AC3E}">
        <p14:creationId xmlns:p14="http://schemas.microsoft.com/office/powerpoint/2010/main" val="2481837700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Função sem conteúdo. (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Statement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multiplo_cinco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(x):</a:t>
            </a: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	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(“oi”)</a:t>
            </a:r>
          </a:p>
        </p:txBody>
      </p:sp>
    </p:spTree>
    <p:extLst>
      <p:ext uri="{BB962C8B-B14F-4D97-AF65-F5344CB8AC3E}">
        <p14:creationId xmlns:p14="http://schemas.microsoft.com/office/powerpoint/2010/main" val="1408523738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(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função que é definida em termos de si mesma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(k):</a:t>
            </a: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&gt; 0):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k + </a:t>
            </a: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 - 1)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(result)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else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	result = 0</a:t>
            </a:r>
          </a:p>
          <a:p>
            <a:pPr marL="1062990" lvl="2" indent="0" algn="just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result</a:t>
            </a:r>
          </a:p>
          <a:p>
            <a:pPr marL="619125" lvl="1" indent="0" algn="just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("\n\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 Results")</a:t>
            </a:r>
          </a:p>
          <a:p>
            <a:pPr marL="619125" lvl="1" indent="0" algn="just">
              <a:buNone/>
            </a:pPr>
            <a:r>
              <a:rPr lang="en-US" sz="18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tri_recursion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// 6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Termos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sequência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30855536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12467"/>
            <a:ext cx="8865056" cy="393552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 Recursão</a:t>
            </a:r>
            <a:endParaRPr lang="pt-BR" sz="3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https://www.cs.usfca.edu/~galles/visualization/Algorithms.html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6172884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Site: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https://www.w3schools.com/python/python_functions.asp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https://www.youtube.com/watch?v=u-OmVr_fT4s</a:t>
            </a: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r>
              <a:rPr lang="pt-BR" sz="3200" b="1" dirty="0">
                <a:solidFill>
                  <a:schemeClr val="bg1"/>
                </a:solidFill>
              </a:rPr>
              <a:t>Aula 08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MODULARIZAÇÃO (Funções)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algn="just">
              <a:buFontTx/>
              <a:buChar char="-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Exercícios de Fixação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Desafios em Sala de Aula.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SEBESTA, Robert W. Conceitos de Linguagens de Programação. 11. edição. Porto Alegre: Bookman, 2018., Capítulo 1 (Preliminares).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BORGES, Luiz Eduardo. Python para desenvolvedores: aborda Python 3.3.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Novatec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Editora, 2014.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 action="ppaction://hlinkfile"/>
              </a:rPr>
              <a:t>file:///F:/YduqsArea1/14%20WydenArea1Python/ARA0066_aula07%20Tuplas.pdf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5" name="Imagem" descr="Imagem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046" y="300823"/>
            <a:ext cx="3685692" cy="118905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ctr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Python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é um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bloco de código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só é executado quando é chamado.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Você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dados, conhecidos como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para uma função.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Uma função pode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retornar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resultado.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informações que são passadas para uma função.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Sintaxe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b="1" dirty="0" err="1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argumentos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corpo</a:t>
            </a:r>
            <a:r>
              <a:rPr lang="en-US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4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instruções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nome_funcao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 //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Chamada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da </a:t>
            </a:r>
            <a:r>
              <a:rPr lang="en-US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função</a:t>
            </a:r>
            <a:endParaRPr lang="pt-B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946599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("Hello World!!!")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hello_world</a:t>
            </a:r>
            <a:r>
              <a:rPr lang="en-US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pt-BR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932926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Cardoso")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(“Josy")</a:t>
            </a: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(“Maria")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072552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(“Julia", “Cardoso")</a:t>
            </a:r>
            <a:endParaRPr lang="pt-BR" sz="24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605845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Errado</a:t>
            </a: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  <a:p>
            <a:pPr marL="619125" lvl="1" indent="0" algn="just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 missing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required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positional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argument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‘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50695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Python – MODULARIZAÇÃO (</a:t>
            </a:r>
            <a:r>
              <a:rPr lang="en-US" b="1" dirty="0" err="1">
                <a:solidFill>
                  <a:srgbClr val="0070C0"/>
                </a:solidFill>
              </a:rPr>
              <a:t>Funções</a:t>
            </a:r>
            <a:r>
              <a:rPr lang="en-US" b="1">
                <a:solidFill>
                  <a:srgbClr val="0070C0"/>
                </a:solidFill>
              </a:rPr>
              <a:t>)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Exemplo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Correto,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 DEFAULT.</a:t>
            </a:r>
          </a:p>
          <a:p>
            <a:pPr marL="619125" lvl="1" indent="0" algn="just">
              <a:buNone/>
            </a:pPr>
            <a:endParaRPr lang="en-US" sz="2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 </a:t>
            </a: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 "):</a:t>
            </a:r>
          </a:p>
          <a:p>
            <a:pPr marL="619125" lvl="1" indent="0" algn="just"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" " + </a:t>
            </a:r>
            <a:r>
              <a:rPr lang="en-US" sz="2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619125" lvl="1" indent="0" algn="just"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19125" lvl="1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imprimeNome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(“Julia")</a:t>
            </a:r>
          </a:p>
        </p:txBody>
      </p:sp>
    </p:spTree>
    <p:extLst>
      <p:ext uri="{BB962C8B-B14F-4D97-AF65-F5344CB8AC3E}">
        <p14:creationId xmlns:p14="http://schemas.microsoft.com/office/powerpoint/2010/main" val="326899498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2738</TotalTime>
  <Words>860</Words>
  <Application>Microsoft Office PowerPoint</Application>
  <PresentationFormat>Apresentação na tela (16:9)</PresentationFormat>
  <Paragraphs>131</Paragraphs>
  <Slides>22</Slides>
  <Notes>19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7" baseType="lpstr">
      <vt:lpstr>Arial</vt:lpstr>
      <vt:lpstr>Calibri</vt:lpstr>
      <vt:lpstr>Gill Sans MT</vt:lpstr>
      <vt:lpstr>Times New Roman</vt:lpstr>
      <vt:lpstr>Galeria</vt:lpstr>
      <vt:lpstr>Programação Python</vt:lpstr>
      <vt:lpstr>Aula 08 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Python – MODULARIZAÇÃO (Funções)</vt:lpstr>
      <vt:lpstr>Leitura Específica</vt:lpstr>
      <vt:lpstr>Aprenda+</vt:lpstr>
      <vt:lpstr>Dinâmica/Atividades</vt:lpstr>
      <vt:lpstr>Referências Bibliográficas</vt:lpstr>
      <vt:lpstr>Programação Python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677</cp:revision>
  <dcterms:created xsi:type="dcterms:W3CDTF">2020-03-17T20:12:34Z</dcterms:created>
  <dcterms:modified xsi:type="dcterms:W3CDTF">2023-09-06T15:36:59Z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