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0"/>
  </p:notesMasterIdLst>
  <p:sldIdLst>
    <p:sldId id="256" r:id="rId5"/>
    <p:sldId id="1448944842" r:id="rId6"/>
    <p:sldId id="1448944847" r:id="rId7"/>
    <p:sldId id="1448944854" r:id="rId8"/>
    <p:sldId id="1448944848" r:id="rId9"/>
    <p:sldId id="1448944849" r:id="rId10"/>
    <p:sldId id="1448944850" r:id="rId11"/>
    <p:sldId id="1448944851" r:id="rId12"/>
    <p:sldId id="1448944852" r:id="rId13"/>
    <p:sldId id="1448944853" r:id="rId14"/>
    <p:sldId id="1448944855" r:id="rId15"/>
    <p:sldId id="1448944856" r:id="rId16"/>
    <p:sldId id="1448944857" r:id="rId17"/>
    <p:sldId id="1448944858" r:id="rId18"/>
    <p:sldId id="259" r:id="rId1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2" y="2559082"/>
            <a:ext cx="7628643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fontScale="62500" lnSpcReduction="2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Palestra ENADE Transformação Digital na Indústria 4.0: Desafios e Oportunidades para </a:t>
            </a:r>
            <a:r>
              <a:rPr lang="pt-BR" sz="4000" b="1" dirty="0" err="1">
                <a:solidFill>
                  <a:schemeClr val="bg1"/>
                </a:solidFill>
              </a:rPr>
              <a:t>Engenhaira</a:t>
            </a:r>
            <a:r>
              <a:rPr lang="pt-BR" sz="4000" b="1" dirty="0">
                <a:solidFill>
                  <a:schemeClr val="bg1"/>
                </a:solidFill>
              </a:rPr>
              <a:t> de Produção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3508916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Palestrante(s):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662" y="294824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Questões ENADE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9D9898-EF18-26F2-FFB6-4627C1A2045E}"/>
              </a:ext>
            </a:extLst>
          </p:cNvPr>
          <p:cNvSpPr txBox="1"/>
          <p:nvPr/>
        </p:nvSpPr>
        <p:spPr>
          <a:xfrm>
            <a:off x="299154" y="1375911"/>
            <a:ext cx="7749823" cy="3693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dirty="0"/>
              <a:t>A </a:t>
            </a:r>
            <a:r>
              <a:rPr lang="pt-BR" b="1" dirty="0" err="1"/>
              <a:t>Indústria</a:t>
            </a:r>
            <a:r>
              <a:rPr lang="pt-BR" b="1" dirty="0"/>
              <a:t> 4.0 </a:t>
            </a:r>
            <a:r>
              <a:rPr lang="pt-BR" dirty="0"/>
              <a:t>combina as conquistas </a:t>
            </a:r>
            <a:r>
              <a:rPr lang="pt-BR" dirty="0" err="1"/>
              <a:t>tecnológicas</a:t>
            </a:r>
            <a:r>
              <a:rPr lang="pt-BR" dirty="0"/>
              <a:t> dos </a:t>
            </a:r>
            <a:r>
              <a:rPr lang="pt-BR" dirty="0" err="1"/>
              <a:t>últimos</a:t>
            </a:r>
            <a:r>
              <a:rPr lang="pt-BR" dirty="0"/>
              <a:t> anos com a </a:t>
            </a:r>
            <a:r>
              <a:rPr lang="pt-BR" dirty="0" err="1"/>
              <a:t>visão</a:t>
            </a:r>
            <a:r>
              <a:rPr lang="pt-BR" dirty="0"/>
              <a:t> de futuro onde há sistemas de </a:t>
            </a:r>
            <a:r>
              <a:rPr lang="pt-BR" dirty="0" err="1"/>
              <a:t>produção</a:t>
            </a:r>
            <a:r>
              <a:rPr lang="pt-BR" dirty="0"/>
              <a:t> inteligentes e automatizados, nos quais um mundo real está ligado a um mundo virtual, assegurando um uso mais eficiente da </a:t>
            </a:r>
            <a:r>
              <a:rPr lang="pt-BR" dirty="0" err="1"/>
              <a:t>informação</a:t>
            </a:r>
            <a:r>
              <a:rPr lang="pt-BR" dirty="0"/>
              <a:t> </a:t>
            </a:r>
            <a:r>
              <a:rPr lang="pt-BR" dirty="0" err="1"/>
              <a:t>disponível</a:t>
            </a:r>
            <a:r>
              <a:rPr lang="pt-BR" dirty="0"/>
              <a:t> (ZAWADZKI; ZYWICKI, 2016)</a:t>
            </a:r>
          </a:p>
          <a:p>
            <a:pPr algn="just"/>
            <a:endParaRPr lang="pt-BR" b="1" dirty="0"/>
          </a:p>
          <a:p>
            <a:pPr algn="just"/>
            <a:r>
              <a:rPr lang="pt-BR" b="1" dirty="0"/>
              <a:t>Qual é o principal conceito associado à Indústria 4.0 no contexto da Engenharia da Produção</a:t>
            </a:r>
            <a:r>
              <a:rPr lang="pt-BR" dirty="0"/>
              <a:t>?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a) Automação Industrial</a:t>
            </a:r>
          </a:p>
          <a:p>
            <a:pPr algn="just"/>
            <a:r>
              <a:rPr lang="pt-BR" dirty="0"/>
              <a:t>b) Produção Artesanal</a:t>
            </a:r>
          </a:p>
          <a:p>
            <a:pPr algn="just"/>
            <a:r>
              <a:rPr lang="pt-BR" dirty="0"/>
              <a:t>c) Manufatura Tradicional</a:t>
            </a:r>
          </a:p>
          <a:p>
            <a:pPr algn="just"/>
            <a:r>
              <a:rPr lang="pt-BR" dirty="0"/>
              <a:t>d) Linha de Montagem</a:t>
            </a:r>
          </a:p>
          <a:p>
            <a:pPr algn="just"/>
            <a:r>
              <a:rPr lang="pt-BR" dirty="0"/>
              <a:t>e) Produção em Massa</a:t>
            </a:r>
          </a:p>
        </p:txBody>
      </p:sp>
    </p:spTree>
    <p:extLst>
      <p:ext uri="{BB962C8B-B14F-4D97-AF65-F5344CB8AC3E}">
        <p14:creationId xmlns:p14="http://schemas.microsoft.com/office/powerpoint/2010/main" val="204049587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662" y="294824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Questões ENADE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9D9898-EF18-26F2-FFB6-4627C1A2045E}"/>
              </a:ext>
            </a:extLst>
          </p:cNvPr>
          <p:cNvSpPr txBox="1"/>
          <p:nvPr/>
        </p:nvSpPr>
        <p:spPr>
          <a:xfrm>
            <a:off x="299154" y="1342044"/>
            <a:ext cx="7749823" cy="3693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b="0" i="0" dirty="0">
                <a:effectLst/>
                <a:latin typeface="-apple-system"/>
              </a:rPr>
              <a:t>A evolução industrial, marcada pela transição da </a:t>
            </a:r>
            <a:r>
              <a:rPr lang="pt-BR" b="1" i="0" dirty="0">
                <a:effectLst/>
                <a:latin typeface="-apple-system"/>
              </a:rPr>
              <a:t>Indústria 4.0 </a:t>
            </a:r>
            <a:r>
              <a:rPr lang="pt-BR" b="0" i="0" dirty="0">
                <a:effectLst/>
                <a:latin typeface="-apple-system"/>
              </a:rPr>
              <a:t>para a </a:t>
            </a:r>
            <a:r>
              <a:rPr lang="pt-BR" b="1" i="0" dirty="0">
                <a:solidFill>
                  <a:srgbClr val="FF0000"/>
                </a:solidFill>
                <a:effectLst/>
                <a:latin typeface="-apple-system"/>
              </a:rPr>
              <a:t>Indústria 5.0</a:t>
            </a:r>
            <a:r>
              <a:rPr lang="pt-BR" b="0" i="0" dirty="0">
                <a:effectLst/>
                <a:latin typeface="-apple-system"/>
              </a:rPr>
              <a:t>, representa uma mudança profunda na forma como as empresas operam e como os trabalhadores são incorporados ao cenário tecnológico.</a:t>
            </a:r>
          </a:p>
          <a:p>
            <a:pPr algn="just"/>
            <a:endParaRPr lang="pt-BR" b="1" dirty="0"/>
          </a:p>
          <a:p>
            <a:pPr algn="just"/>
            <a:r>
              <a:rPr lang="pt-BR" b="1" dirty="0"/>
              <a:t>Na Indústria 4.0, qual tecnologia desempenha um papel fundamental na interconexão de máquinas e sistemas, permitindo a coleta e análise de dados em tempo real</a:t>
            </a:r>
            <a:r>
              <a:rPr lang="pt-BR" dirty="0"/>
              <a:t>?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a) Inteligência Artificial</a:t>
            </a:r>
          </a:p>
          <a:p>
            <a:pPr algn="just"/>
            <a:r>
              <a:rPr lang="pt-BR" dirty="0"/>
              <a:t>b) Internet das Coisas (</a:t>
            </a:r>
            <a:r>
              <a:rPr lang="pt-BR" dirty="0" err="1"/>
              <a:t>IoT</a:t>
            </a:r>
            <a:r>
              <a:rPr lang="pt-BR" dirty="0"/>
              <a:t>)</a:t>
            </a:r>
          </a:p>
          <a:p>
            <a:pPr algn="just"/>
            <a:r>
              <a:rPr lang="pt-BR" dirty="0"/>
              <a:t>c) Robótica Industrial</a:t>
            </a:r>
          </a:p>
          <a:p>
            <a:pPr algn="just"/>
            <a:r>
              <a:rPr lang="pt-BR" dirty="0"/>
              <a:t>d) Realidade Aumentada</a:t>
            </a:r>
          </a:p>
          <a:p>
            <a:pPr algn="just"/>
            <a:r>
              <a:rPr lang="pt-BR" dirty="0"/>
              <a:t>e) Impressão 3D</a:t>
            </a:r>
          </a:p>
        </p:txBody>
      </p:sp>
    </p:spTree>
    <p:extLst>
      <p:ext uri="{BB962C8B-B14F-4D97-AF65-F5344CB8AC3E}">
        <p14:creationId xmlns:p14="http://schemas.microsoft.com/office/powerpoint/2010/main" val="370538826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662" y="193223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Questões ENADE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9D9898-EF18-26F2-FFB6-4627C1A2045E}"/>
              </a:ext>
            </a:extLst>
          </p:cNvPr>
          <p:cNvSpPr txBox="1"/>
          <p:nvPr/>
        </p:nvSpPr>
        <p:spPr>
          <a:xfrm>
            <a:off x="299154" y="1342044"/>
            <a:ext cx="7749823" cy="3693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dirty="0"/>
              <a:t>O </a:t>
            </a:r>
            <a:r>
              <a:rPr lang="pt-BR" b="1" dirty="0"/>
              <a:t>estado da arte </a:t>
            </a:r>
            <a:r>
              <a:rPr lang="pt-BR" dirty="0"/>
              <a:t>da gestão da cadeia de suprimentos, baseada na Indústria 4.0, é o uso dos sistemas </a:t>
            </a:r>
            <a:r>
              <a:rPr lang="pt-BR" dirty="0" err="1"/>
              <a:t>ciberfísicos</a:t>
            </a:r>
            <a:r>
              <a:rPr lang="pt-BR" dirty="0"/>
              <a:t> (CPS), para monitorar e controlar os processos físicos, geralmente com loops de feedback onde os processos físicos afetam os cálculos e vice-versa.</a:t>
            </a:r>
          </a:p>
          <a:p>
            <a:pPr algn="just"/>
            <a:endParaRPr lang="pt-BR" b="1" dirty="0"/>
          </a:p>
          <a:p>
            <a:pPr algn="just"/>
            <a:r>
              <a:rPr lang="pt-BR" b="1" dirty="0"/>
              <a:t>Como a Indústria 4.0 impacta a gestão da cadeia de suprimentos na Engenharia da Produção</a:t>
            </a:r>
            <a:r>
              <a:rPr lang="pt-BR" dirty="0"/>
              <a:t>?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a) Reduzindo a necessidade de controle de qualidade</a:t>
            </a:r>
          </a:p>
          <a:p>
            <a:pPr algn="just"/>
            <a:r>
              <a:rPr lang="pt-BR" dirty="0"/>
              <a:t>b) Aumentando a dependência de fornecedores locais</a:t>
            </a:r>
          </a:p>
          <a:p>
            <a:pPr algn="just"/>
            <a:r>
              <a:rPr lang="pt-BR" dirty="0"/>
              <a:t>c) Melhorando a visibilidade e rastreabilidade dos produtos</a:t>
            </a:r>
          </a:p>
          <a:p>
            <a:pPr algn="just"/>
            <a:r>
              <a:rPr lang="pt-BR" dirty="0"/>
              <a:t>d) Diminuindo a importância da logística reversa</a:t>
            </a:r>
          </a:p>
          <a:p>
            <a:pPr algn="just"/>
            <a:r>
              <a:rPr lang="pt-BR" dirty="0"/>
              <a:t>e) Minimizando a importância da colaboração entre empresas</a:t>
            </a:r>
          </a:p>
        </p:txBody>
      </p:sp>
    </p:spTree>
    <p:extLst>
      <p:ext uri="{BB962C8B-B14F-4D97-AF65-F5344CB8AC3E}">
        <p14:creationId xmlns:p14="http://schemas.microsoft.com/office/powerpoint/2010/main" val="414689679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662" y="294824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Questões ENADE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9D9898-EF18-26F2-FFB6-4627C1A2045E}"/>
              </a:ext>
            </a:extLst>
          </p:cNvPr>
          <p:cNvSpPr txBox="1"/>
          <p:nvPr/>
        </p:nvSpPr>
        <p:spPr>
          <a:xfrm>
            <a:off x="299154" y="1432356"/>
            <a:ext cx="7749823" cy="3416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dirty="0"/>
              <a:t>A Indústria 4.0 tem o potencial de aumentar significativamente a produtividade, reduzir custos e melhorar a qualidade dos produtos.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Quais são os benefícios esperados da implementação da Indústria 4.0 na Engenharia da Produção?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a) Redução da complexidade e aumento dos custos operacionais</a:t>
            </a:r>
          </a:p>
          <a:p>
            <a:pPr algn="just"/>
            <a:r>
              <a:rPr lang="pt-BR" dirty="0"/>
              <a:t>b) Aumento da dependência de mão de obra manual</a:t>
            </a:r>
          </a:p>
          <a:p>
            <a:pPr algn="just"/>
            <a:r>
              <a:rPr lang="pt-BR" dirty="0"/>
              <a:t>c) Diminuição da importância da inovação tecnológica</a:t>
            </a:r>
          </a:p>
          <a:p>
            <a:pPr algn="just"/>
            <a:r>
              <a:rPr lang="pt-BR" dirty="0"/>
              <a:t>d) Melhoria da eficiência, flexibilidade e personalização da produção</a:t>
            </a:r>
          </a:p>
          <a:p>
            <a:pPr algn="just"/>
            <a:r>
              <a:rPr lang="pt-BR" dirty="0"/>
              <a:t>e) Aumento do desperdício de matéria-prima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453231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662" y="294824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Questões ENADE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9D9898-EF18-26F2-FFB6-4627C1A2045E}"/>
              </a:ext>
            </a:extLst>
          </p:cNvPr>
          <p:cNvSpPr txBox="1"/>
          <p:nvPr/>
        </p:nvSpPr>
        <p:spPr>
          <a:xfrm>
            <a:off x="299154" y="1432356"/>
            <a:ext cx="7749823" cy="313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dirty="0"/>
              <a:t>Ao aplicar e analisar o Big Data na Indústria 4.0 também é possível encontrar falhas e corrigir problemas.</a:t>
            </a:r>
          </a:p>
          <a:p>
            <a:pPr algn="just"/>
            <a:endParaRPr lang="pt-BR" b="1" dirty="0"/>
          </a:p>
          <a:p>
            <a:pPr algn="just"/>
            <a:r>
              <a:rPr lang="pt-BR" b="1" dirty="0"/>
              <a:t>Qual é o papel da análise de big data na Indústria 4.0, do ponto de vista da Engenharia da Produção?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a) Minimizar a importância da tomada de decisões baseada em dados</a:t>
            </a:r>
          </a:p>
          <a:p>
            <a:pPr algn="just"/>
            <a:r>
              <a:rPr lang="pt-BR" dirty="0"/>
              <a:t>b) Facilitar o gerenciamento de projetos sem impacto na produtividade</a:t>
            </a:r>
          </a:p>
          <a:p>
            <a:pPr algn="just"/>
            <a:r>
              <a:rPr lang="pt-BR" dirty="0"/>
              <a:t>c) Reduzir a importância do monitoramento em tempo real</a:t>
            </a:r>
          </a:p>
          <a:p>
            <a:pPr algn="just"/>
            <a:r>
              <a:rPr lang="pt-BR" dirty="0"/>
              <a:t>d) Aumentar a dependência de intuições individuais na gestão de processos</a:t>
            </a:r>
          </a:p>
          <a:p>
            <a:pPr algn="just"/>
            <a:r>
              <a:rPr lang="pt-BR" dirty="0"/>
              <a:t>e) Permitir a análise de grandes volumes de dados para insights estratégicos</a:t>
            </a:r>
          </a:p>
        </p:txBody>
      </p:sp>
    </p:spTree>
    <p:extLst>
      <p:ext uri="{BB962C8B-B14F-4D97-AF65-F5344CB8AC3E}">
        <p14:creationId xmlns:p14="http://schemas.microsoft.com/office/powerpoint/2010/main" val="193544516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7C63-F2EC-3C46-F573-CE240809155A}"/>
              </a:ext>
            </a:extLst>
          </p:cNvPr>
          <p:cNvSpPr txBox="1">
            <a:spLocks/>
          </p:cNvSpPr>
          <p:nvPr/>
        </p:nvSpPr>
        <p:spPr>
          <a:xfrm>
            <a:off x="722900" y="4029915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Obrigado!!!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0DCBB5F1-1BA0-4EF0-8CDD-85ACE3E2E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286" y="66748"/>
            <a:ext cx="561685" cy="56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6DEC8EFF-F062-4886-BF7B-9D3559543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487" y="59153"/>
            <a:ext cx="561684" cy="56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CE899B-90E9-4B56-BBFE-5406760AA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64" t="43957" r="33812" b="1"/>
          <a:stretch/>
        </p:blipFill>
        <p:spPr>
          <a:xfrm>
            <a:off x="7447962" y="1495940"/>
            <a:ext cx="849810" cy="452797"/>
          </a:xfrm>
          <a:prstGeom prst="rect">
            <a:avLst/>
          </a:prstGeom>
        </p:spPr>
      </p:pic>
      <p:pic>
        <p:nvPicPr>
          <p:cNvPr id="12" name="Gráfico 11" descr="Pódio estrutura de tópicos">
            <a:extLst>
              <a:ext uri="{FF2B5EF4-FFF2-40B4-BE49-F238E27FC236}">
                <a16:creationId xmlns:a16="http://schemas.microsoft.com/office/drawing/2014/main" id="{AA22EE61-D162-4749-B007-EFE949E00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7195" y="628432"/>
            <a:ext cx="699300" cy="699300"/>
          </a:xfrm>
          <a:prstGeom prst="rect">
            <a:avLst/>
          </a:prstGeo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5905B5EA-6B88-4832-A971-1787EC3B3F0B}"/>
              </a:ext>
            </a:extLst>
          </p:cNvPr>
          <p:cNvSpPr txBox="1"/>
          <p:nvPr/>
        </p:nvSpPr>
        <p:spPr>
          <a:xfrm>
            <a:off x="7206423" y="1189232"/>
            <a:ext cx="13608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 hangingPunct="1">
              <a:defRPr/>
            </a:pPr>
            <a:r>
              <a:rPr lang="pt-BR" sz="1200" kern="12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Circuitos</a:t>
            </a:r>
          </a:p>
        </p:txBody>
      </p:sp>
      <p:sp>
        <p:nvSpPr>
          <p:cNvPr id="14" name="CaixaDeTexto 5">
            <a:extLst>
              <a:ext uri="{FF2B5EF4-FFF2-40B4-BE49-F238E27FC236}">
                <a16:creationId xmlns:a16="http://schemas.microsoft.com/office/drawing/2014/main" id="{5E8087FC-230A-4E94-87FD-DF8DAF2AE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45" y="0"/>
            <a:ext cx="4171908" cy="5232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685754" eaLnBrk="1" hangingPunct="1">
              <a:defRPr/>
            </a:pPr>
            <a:r>
              <a:rPr lang="pt-BR" sz="2800" b="1" dirty="0">
                <a:solidFill>
                  <a:srgbClr val="663300"/>
                </a:solidFill>
                <a:latin typeface="Bookman Old Style" panose="02050604050505020204" pitchFamily="18" charset="0"/>
                <a:cs typeface="+mn-cs"/>
                <a:sym typeface="Gill Sans" charset="0"/>
              </a:rPr>
              <a:t>AGENDA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9625603-C5B5-48EF-AE95-C4843C0F2FFF}"/>
              </a:ext>
            </a:extLst>
          </p:cNvPr>
          <p:cNvSpPr/>
          <p:nvPr/>
        </p:nvSpPr>
        <p:spPr>
          <a:xfrm>
            <a:off x="94520" y="593092"/>
            <a:ext cx="7111904" cy="3677268"/>
          </a:xfrm>
          <a:prstGeom prst="rect">
            <a:avLst/>
          </a:prstGeom>
          <a:grp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/>
            <a:endParaRPr lang="pt-BR" sz="1350" kern="120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46E0924-19D5-48A3-A437-7E97CC5DAE83}"/>
              </a:ext>
            </a:extLst>
          </p:cNvPr>
          <p:cNvSpPr/>
          <p:nvPr/>
        </p:nvSpPr>
        <p:spPr>
          <a:xfrm>
            <a:off x="94519" y="400769"/>
            <a:ext cx="6412604" cy="3939540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  <a:sym typeface="Gill Sans" charset="0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  <a:sym typeface="Gill Sans" charset="0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Introdução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Impacto na Engenharia de Produção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Desafios de Implementação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TICs Estratégicas na Indústria 4.0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Aplicações Práticas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Benefícios da Indústria 4.0 na Engenharia de Produção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Questões ENADE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9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</p:txBody>
      </p:sp>
      <p:pic>
        <p:nvPicPr>
          <p:cNvPr id="3" name="Imagem 2" descr="Linha do tempo&#10;&#10;Descrição gerada automaticamente">
            <a:extLst>
              <a:ext uri="{FF2B5EF4-FFF2-40B4-BE49-F238E27FC236}">
                <a16:creationId xmlns:a16="http://schemas.microsoft.com/office/drawing/2014/main" id="{AC226C86-0C1F-9DC4-E338-8DCDEE5819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026" y="628433"/>
            <a:ext cx="3788457" cy="255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401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333" y="125491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Introdução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B8B476-7807-D7FF-02BC-485EF40A7B76}"/>
              </a:ext>
            </a:extLst>
          </p:cNvPr>
          <p:cNvSpPr txBox="1"/>
          <p:nvPr/>
        </p:nvSpPr>
        <p:spPr>
          <a:xfrm>
            <a:off x="468488" y="1417588"/>
            <a:ext cx="7512755" cy="3693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dirty="0"/>
              <a:t>A </a:t>
            </a:r>
            <a:r>
              <a:rPr lang="pt-BR" b="1" dirty="0">
                <a:solidFill>
                  <a:srgbClr val="FF0000"/>
                </a:solidFill>
              </a:rPr>
              <a:t>Indústria 4.0 </a:t>
            </a:r>
            <a:r>
              <a:rPr lang="pt-BR" dirty="0"/>
              <a:t>representa a </a:t>
            </a:r>
            <a:r>
              <a:rPr lang="pt-BR" b="1" dirty="0"/>
              <a:t>quarta revolução industrial </a:t>
            </a:r>
            <a:r>
              <a:rPr lang="pt-BR" dirty="0"/>
              <a:t>e destaca-se pela </a:t>
            </a:r>
            <a:r>
              <a:rPr lang="pt-BR" b="1" dirty="0">
                <a:solidFill>
                  <a:srgbClr val="FF0000"/>
                </a:solidFill>
              </a:rPr>
              <a:t>integração</a:t>
            </a:r>
            <a:r>
              <a:rPr lang="pt-BR" dirty="0"/>
              <a:t> de </a:t>
            </a:r>
            <a:r>
              <a:rPr lang="pt-BR" b="1" dirty="0"/>
              <a:t>tecnologias digitais avançadas</a:t>
            </a:r>
            <a:r>
              <a:rPr lang="pt-BR" dirty="0"/>
              <a:t> nos </a:t>
            </a:r>
            <a:r>
              <a:rPr lang="pt-BR" b="1" dirty="0"/>
              <a:t>processos de produção</a:t>
            </a:r>
            <a:r>
              <a:rPr lang="pt-BR" dirty="0"/>
              <a:t>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Promove uma abordagem integrada e tecnologicamente avançada para a produção, </a:t>
            </a:r>
            <a:r>
              <a:rPr lang="pt-BR" b="1" dirty="0"/>
              <a:t>impulsionando a eficiência</a:t>
            </a:r>
            <a:r>
              <a:rPr lang="pt-BR" dirty="0"/>
              <a:t>, a </a:t>
            </a:r>
            <a:r>
              <a:rPr lang="pt-BR" b="1" dirty="0"/>
              <a:t>inovação</a:t>
            </a:r>
            <a:r>
              <a:rPr lang="pt-BR" dirty="0"/>
              <a:t> e a </a:t>
            </a:r>
            <a:r>
              <a:rPr lang="pt-BR" b="1" dirty="0"/>
              <a:t>competitividade</a:t>
            </a:r>
            <a:r>
              <a:rPr lang="pt-BR" dirty="0"/>
              <a:t> das empresas na economia global.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Essa revolução industrial não apenas transforma a forma como os produtos são fabricados, mas também redefine a relação entre as empresas e os consumidores.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Indústria 4.0</a:t>
            </a:r>
            <a:r>
              <a:rPr lang="pt-BR" dirty="0"/>
              <a:t>: introduziu a automação e a digitalização, TICs.</a:t>
            </a:r>
          </a:p>
          <a:p>
            <a:pPr algn="just"/>
            <a:r>
              <a:rPr lang="pt-BR" b="1" dirty="0"/>
              <a:t>Indústria 5.0</a:t>
            </a:r>
            <a:r>
              <a:rPr lang="pt-BR" dirty="0"/>
              <a:t>: colaboração harmônica entre humanos e máquina.</a:t>
            </a:r>
          </a:p>
        </p:txBody>
      </p:sp>
    </p:spTree>
    <p:extLst>
      <p:ext uri="{BB962C8B-B14F-4D97-AF65-F5344CB8AC3E}">
        <p14:creationId xmlns:p14="http://schemas.microsoft.com/office/powerpoint/2010/main" val="9244227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333" y="80335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Introdução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5124621-E870-D3F2-8BFE-6C00E7B7F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68" y="1104865"/>
            <a:ext cx="5534613" cy="391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970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4997"/>
            <a:ext cx="7732889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Impacto na Engenharia de Produção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6AB9A6D-08A1-908B-57E7-6FA4F6F98C0E}"/>
              </a:ext>
            </a:extLst>
          </p:cNvPr>
          <p:cNvSpPr txBox="1"/>
          <p:nvPr/>
        </p:nvSpPr>
        <p:spPr>
          <a:xfrm>
            <a:off x="304800" y="1685414"/>
            <a:ext cx="7591778" cy="313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dirty="0"/>
              <a:t>Transformação nos processos de produção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dirty="0"/>
              <a:t>Integração de sistemas e máquinas inteligentes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dirty="0"/>
          </a:p>
          <a:p>
            <a:pPr algn="just"/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dirty="0"/>
              <a:t>O papel da Engenharia de Produção na implementação da Indústria 4.0</a:t>
            </a:r>
          </a:p>
          <a:p>
            <a:pPr algn="just"/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dirty="0"/>
          </a:p>
          <a:p>
            <a:pPr algn="just"/>
            <a:r>
              <a:rPr lang="pt-BR" b="1" dirty="0">
                <a:solidFill>
                  <a:srgbClr val="FF0000"/>
                </a:solidFill>
              </a:rPr>
              <a:t>Alguns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Pilares</a:t>
            </a:r>
            <a:r>
              <a:rPr lang="pt-BR" dirty="0"/>
              <a:t>: Internet das Coisas (</a:t>
            </a:r>
            <a:r>
              <a:rPr lang="pt-BR" dirty="0" err="1"/>
              <a:t>IoT</a:t>
            </a:r>
            <a:r>
              <a:rPr lang="pt-BR" dirty="0"/>
              <a:t>), Big Data, Inteligência Artificial, Computação em Nuvem, etc.</a:t>
            </a:r>
          </a:p>
        </p:txBody>
      </p:sp>
    </p:spTree>
    <p:extLst>
      <p:ext uri="{BB962C8B-B14F-4D97-AF65-F5344CB8AC3E}">
        <p14:creationId xmlns:p14="http://schemas.microsoft.com/office/powerpoint/2010/main" val="37691379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244" y="260957"/>
            <a:ext cx="6095999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Desafios de Implementação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E09FF9-A387-77A1-FE78-D4901EDF16F4}"/>
              </a:ext>
            </a:extLst>
          </p:cNvPr>
          <p:cNvSpPr txBox="1"/>
          <p:nvPr/>
        </p:nvSpPr>
        <p:spPr>
          <a:xfrm>
            <a:off x="310444" y="1790046"/>
            <a:ext cx="7636933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Resistência à mudança e cultura organizacional (</a:t>
            </a:r>
            <a:r>
              <a:rPr lang="pt-BR" b="1" dirty="0"/>
              <a:t>paradigma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Investimentos necessários e ROI - (</a:t>
            </a:r>
            <a:r>
              <a:rPr lang="pt-BR" b="1" dirty="0"/>
              <a:t>receita gerada – custos e investimentos</a:t>
            </a:r>
            <a:r>
              <a:rPr lang="pt-BR" dirty="0"/>
              <a:t>) / </a:t>
            </a:r>
            <a:r>
              <a:rPr lang="pt-BR" b="1" dirty="0"/>
              <a:t>custos e investimentos</a:t>
            </a:r>
            <a:r>
              <a:rPr lang="pt-B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Segurança da informação e cibersegurança</a:t>
            </a:r>
          </a:p>
        </p:txBody>
      </p:sp>
    </p:spTree>
    <p:extLst>
      <p:ext uri="{BB962C8B-B14F-4D97-AF65-F5344CB8AC3E}">
        <p14:creationId xmlns:p14="http://schemas.microsoft.com/office/powerpoint/2010/main" val="31494861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4823"/>
            <a:ext cx="685235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TICs Estratégicas na Indústria 4.0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A789A5C-FF39-A65D-B397-3F1F63DDEA9F}"/>
              </a:ext>
            </a:extLst>
          </p:cNvPr>
          <p:cNvSpPr txBox="1"/>
          <p:nvPr/>
        </p:nvSpPr>
        <p:spPr>
          <a:xfrm>
            <a:off x="397933" y="1337291"/>
            <a:ext cx="7605889" cy="3693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Digitalização e Conectividade (</a:t>
            </a:r>
            <a:r>
              <a:rPr lang="pt-BR" b="1" dirty="0"/>
              <a:t>processos industriais, máquinas, sistemas</a:t>
            </a:r>
            <a:r>
              <a:rPr lang="pt-BR" dirty="0"/>
              <a:t>)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Internet das Coisas (</a:t>
            </a:r>
            <a:r>
              <a:rPr lang="pt-BR" dirty="0" err="1"/>
              <a:t>IoT</a:t>
            </a:r>
            <a:r>
              <a:rPr lang="pt-BR" dirty="0"/>
              <a:t>) – (</a:t>
            </a:r>
            <a:r>
              <a:rPr lang="pt-BR" b="1" dirty="0"/>
              <a:t>sensores, coleta dados, monitor. e manutenção</a:t>
            </a:r>
            <a:r>
              <a:rPr lang="pt-B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Inteligência Artificial (IA) e Aprendizado de Máquina – (</a:t>
            </a:r>
            <a:r>
              <a:rPr lang="pt-BR" b="1" dirty="0"/>
              <a:t>análise e padrões</a:t>
            </a:r>
            <a:r>
              <a:rPr lang="pt-B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Manufatura Aditiva (Impressão 3D) – (</a:t>
            </a:r>
            <a:r>
              <a:rPr lang="pt-BR" b="1" dirty="0"/>
              <a:t>produção de componente complexo</a:t>
            </a:r>
            <a:r>
              <a:rPr lang="pt-B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Big Data e Análise Avançada - (</a:t>
            </a:r>
            <a:r>
              <a:rPr lang="pt-BR" b="1" dirty="0"/>
              <a:t>insights, tomada de decisões</a:t>
            </a:r>
            <a:r>
              <a:rPr lang="pt-B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Customização em Massa – (</a:t>
            </a:r>
            <a:r>
              <a:rPr lang="pt-BR" b="1" dirty="0"/>
              <a:t>produção personalizada em massa</a:t>
            </a:r>
            <a:r>
              <a:rPr lang="pt-B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Eficiência Operacional e Sustentabilidade – (</a:t>
            </a:r>
            <a:r>
              <a:rPr lang="pt-BR" b="1" dirty="0"/>
              <a:t>eficiência de energia, matérias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20227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239" y="306113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Aplicações Práticas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E8EF2EC-F023-1FA5-BD00-45929A6FA0FE}"/>
              </a:ext>
            </a:extLst>
          </p:cNvPr>
          <p:cNvSpPr txBox="1"/>
          <p:nvPr/>
        </p:nvSpPr>
        <p:spPr>
          <a:xfrm>
            <a:off x="321732" y="1825814"/>
            <a:ext cx="7693379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/>
              <a:t>Manufatura aditiva e impressão 3D (</a:t>
            </a:r>
            <a:r>
              <a:rPr lang="pt-BR" b="1" dirty="0"/>
              <a:t>Modelagem digital, impressão por camadas, impressão 3D</a:t>
            </a:r>
            <a:r>
              <a:rPr lang="pt-BR" dirty="0"/>
              <a:t>)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/>
              <a:t>Sistemas </a:t>
            </a:r>
            <a:r>
              <a:rPr lang="pt-BR" dirty="0" err="1"/>
              <a:t>ciberfísicos</a:t>
            </a:r>
            <a:r>
              <a:rPr lang="pt-BR" dirty="0"/>
              <a:t> na produção (</a:t>
            </a:r>
            <a:r>
              <a:rPr lang="pt-BR" b="1" dirty="0"/>
              <a:t>rede, internet, sensores. atuadores</a:t>
            </a:r>
            <a:r>
              <a:rPr lang="pt-BR" dirty="0"/>
              <a:t>)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/>
              <a:t>Logística inteligente e cadeia de suprimentos conectada (</a:t>
            </a:r>
            <a:r>
              <a:rPr lang="pt-BR" b="1" dirty="0" err="1"/>
              <a:t>fornec</a:t>
            </a:r>
            <a:r>
              <a:rPr lang="pt-BR" b="1" dirty="0"/>
              <a:t>, </a:t>
            </a:r>
            <a:r>
              <a:rPr lang="pt-BR" b="1" dirty="0" err="1"/>
              <a:t>consum</a:t>
            </a:r>
            <a:r>
              <a:rPr lang="pt-BR" b="1" dirty="0"/>
              <a:t>, PS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414024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56" y="339979"/>
            <a:ext cx="8128000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Benefícios da Ind. 4.0 na Eng. de Prod.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735CAA9-F29E-5ECF-C721-14AEC9B6CE32}"/>
              </a:ext>
            </a:extLst>
          </p:cNvPr>
          <p:cNvSpPr txBox="1"/>
          <p:nvPr/>
        </p:nvSpPr>
        <p:spPr>
          <a:xfrm>
            <a:off x="361245" y="1556087"/>
            <a:ext cx="7699022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/>
              <a:t>Aumento da eficiência operacional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/>
              <a:t>Redução de custos e desperdícios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/>
              <a:t>Melhoria na qualidade dos produtos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/>
              <a:t>Maior flexibilidade e capacidade de adaptação</a:t>
            </a:r>
          </a:p>
        </p:txBody>
      </p:sp>
    </p:spTree>
    <p:extLst>
      <p:ext uri="{BB962C8B-B14F-4D97-AF65-F5344CB8AC3E}">
        <p14:creationId xmlns:p14="http://schemas.microsoft.com/office/powerpoint/2010/main" val="54383768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882</Words>
  <Application>Microsoft Office PowerPoint</Application>
  <PresentationFormat>Apresentação na tela (16:9)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Big Shoulders Display Black</vt:lpstr>
      <vt:lpstr>Bookman Old Style</vt:lpstr>
      <vt:lpstr>Calibri</vt:lpstr>
      <vt:lpstr>Georama</vt:lpstr>
      <vt:lpstr>Wingdings</vt:lpstr>
      <vt:lpstr>Office Theme</vt:lpstr>
      <vt:lpstr>Apresentação do PowerPoint</vt:lpstr>
      <vt:lpstr>Apresentação do PowerPoint</vt:lpstr>
      <vt:lpstr>Introdução</vt:lpstr>
      <vt:lpstr>Introdução</vt:lpstr>
      <vt:lpstr>Impacto na Engenharia de Produção</vt:lpstr>
      <vt:lpstr>Desafios de Implementação</vt:lpstr>
      <vt:lpstr>TICs Estratégicas na Indústria 4.0</vt:lpstr>
      <vt:lpstr>Aplicações Práticas</vt:lpstr>
      <vt:lpstr>Benefícios da Ind. 4.0 na Eng. de Prod.</vt:lpstr>
      <vt:lpstr>Questões ENADE</vt:lpstr>
      <vt:lpstr>Questões ENADE</vt:lpstr>
      <vt:lpstr>Questões ENADE</vt:lpstr>
      <vt:lpstr>Questões ENADE</vt:lpstr>
      <vt:lpstr>Questões ENADE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Heleno Cardoso</cp:lastModifiedBy>
  <cp:revision>133</cp:revision>
  <dcterms:modified xsi:type="dcterms:W3CDTF">2023-11-14T16:07:43Z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