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73" r:id="rId5"/>
    <p:sldId id="312" r:id="rId6"/>
    <p:sldId id="280" r:id="rId7"/>
    <p:sldId id="380" r:id="rId8"/>
    <p:sldId id="379" r:id="rId9"/>
    <p:sldId id="375" r:id="rId10"/>
    <p:sldId id="376" r:id="rId11"/>
    <p:sldId id="377" r:id="rId12"/>
    <p:sldId id="378" r:id="rId13"/>
    <p:sldId id="319" r:id="rId14"/>
    <p:sldId id="320" r:id="rId15"/>
    <p:sldId id="370" r:id="rId16"/>
    <p:sldId id="371" r:id="rId17"/>
    <p:sldId id="372" r:id="rId18"/>
    <p:sldId id="278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57nKio7RxEWjy/o0itEee/cYp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pPr>
              <a:defRPr/>
            </a:pPr>
            <a:fld id="{A25CCFBD-8791-415C-A748-DA548D14EC0B}" type="datetimeFigureOut">
              <a:rPr lang="pt-BR"/>
              <a:pPr>
                <a:defRPr/>
              </a:pPr>
              <a:t>19/08/2022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714750" y="6408738"/>
            <a:ext cx="301625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pt-BR"/>
              <a:t>Arquitetura e Organização de Computadores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72500" y="6408738"/>
            <a:ext cx="441325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D64ACA-EA89-4F3B-9602-E1353DA3065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0F80753-1F22-452D-9E98-0E33B9159894}"/>
              </a:ext>
            </a:extLst>
          </p:cNvPr>
          <p:cNvSpPr txBox="1"/>
          <p:nvPr/>
        </p:nvSpPr>
        <p:spPr>
          <a:xfrm>
            <a:off x="2283219" y="5534561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400"/>
              </a:spcBef>
              <a:spcAft>
                <a:spcPts val="0"/>
              </a:spcAft>
            </a:pPr>
            <a:br>
              <a:rPr lang="pt-BR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000" b="1" i="0" u="none" strike="noStrike" dirty="0">
                <a:solidFill>
                  <a:srgbClr val="44546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Linux - Conceitos</a:t>
            </a:r>
            <a:endParaRPr lang="pt-BR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/media </a:t>
            </a:r>
            <a:r>
              <a:rPr lang="pt-BR" sz="2000" b="1" dirty="0">
                <a:sym typeface="Wingdings" panose="05000000000000000000" pitchFamily="2" charset="2"/>
              </a:rPr>
              <a:t> mídias removíveis</a:t>
            </a:r>
            <a:endParaRPr lang="pt-BR" sz="1600" b="1" dirty="0">
              <a:sym typeface="Wingdings" panose="05000000000000000000" pitchFamily="2" charset="2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Subdiretórios em que são montadas as mídias removíveis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mnt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pontos de montagem temporários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Local onde podem ser montados sistemas de arquivos temporários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opt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pacotes opcionais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Pacotes para programas opcionais (que não sigam o sistema FHS)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>
                <a:sym typeface="Wingdings" panose="05000000000000000000" pitchFamily="2" charset="2"/>
              </a:rPr>
              <a:t>/</a:t>
            </a:r>
            <a:r>
              <a:rPr lang="pt-BR" sz="2000" b="1" dirty="0" err="1">
                <a:sym typeface="Wingdings" panose="05000000000000000000" pitchFamily="2" charset="2"/>
              </a:rPr>
              <a:t>proc</a:t>
            </a:r>
            <a:r>
              <a:rPr lang="pt-BR" sz="2000" b="1" dirty="0">
                <a:sym typeface="Wingdings" panose="05000000000000000000" pitchFamily="2" charset="2"/>
              </a:rPr>
              <a:t>  arquivos de processos e de kernel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Arquivos especiais de processos e sistema, arquivos virtuais de memória RAM, informações do sistema (configurações de hardware)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b="1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43EFDC88-0BF0-4AF7-8EE5-CFA144119FE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255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/root </a:t>
            </a:r>
            <a:r>
              <a:rPr lang="pt-BR" sz="2000" b="1" dirty="0">
                <a:sym typeface="Wingdings" panose="05000000000000000000" pitchFamily="2" charset="2"/>
              </a:rPr>
              <a:t> home do usuário root</a:t>
            </a:r>
            <a:endParaRPr lang="pt-BR" sz="1600" b="1" dirty="0">
              <a:sym typeface="Wingdings" panose="05000000000000000000" pitchFamily="2" charset="2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Diretório de arquivos do usuário root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run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estado de aplicações</a:t>
            </a:r>
            <a:endParaRPr lang="pt-BR" sz="2000" b="1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Arquivos temporários de aplicações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sbin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binários de programas de administração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Binários de programas utilizados pelo root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srv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dados de serviços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Informações utilizadas por serviços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/sys </a:t>
            </a:r>
            <a:r>
              <a:rPr lang="pt-BR" sz="2000" b="1" dirty="0">
                <a:sym typeface="Wingdings" panose="05000000000000000000" pitchFamily="2" charset="2"/>
              </a:rPr>
              <a:t> informações do sistema e do hardware</a:t>
            </a:r>
            <a:endParaRPr lang="pt-BR" sz="2000" b="1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Informações sobre parâmetros do sistema e de acesso a dispositivos pelo kernel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b="1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22BA01D5-8CF5-4711-9CDE-A42E987DC33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7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/tmp </a:t>
            </a:r>
            <a:r>
              <a:rPr lang="pt-BR" sz="2000" b="1" dirty="0">
                <a:sym typeface="Wingdings" panose="05000000000000000000" pitchFamily="2" charset="2"/>
              </a:rPr>
              <a:t> arquivos temporários</a:t>
            </a:r>
            <a:endParaRPr lang="pt-BR" sz="1600" b="1" dirty="0">
              <a:sym typeface="Wingdings" panose="05000000000000000000" pitchFamily="2" charset="2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Arquivos temporários de programas que são excluídos no reinicio do sistema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usr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binários de usuários somente-leitura</a:t>
            </a:r>
            <a:endParaRPr lang="pt-BR" sz="2000" b="1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Aplicações e arquivos somente leitura utilizados por usuários (/</a:t>
            </a:r>
            <a:r>
              <a:rPr lang="pt-BR" sz="1800" dirty="0" err="1"/>
              <a:t>usr</a:t>
            </a:r>
            <a:r>
              <a:rPr lang="pt-BR" sz="1800" dirty="0"/>
              <a:t>/bin), de administração (/</a:t>
            </a:r>
            <a:r>
              <a:rPr lang="pt-BR" sz="1800" dirty="0" err="1"/>
              <a:t>usr</a:t>
            </a:r>
            <a:r>
              <a:rPr lang="pt-BR" sz="1800" dirty="0"/>
              <a:t>/</a:t>
            </a:r>
            <a:r>
              <a:rPr lang="pt-BR" sz="1800" dirty="0" err="1"/>
              <a:t>sbin</a:t>
            </a:r>
            <a:r>
              <a:rPr lang="pt-BR" sz="1800" dirty="0"/>
              <a:t>), bibliotecas (/</a:t>
            </a:r>
            <a:r>
              <a:rPr lang="pt-BR" sz="1800" dirty="0" err="1"/>
              <a:t>usr</a:t>
            </a:r>
            <a:r>
              <a:rPr lang="pt-BR" sz="1800" dirty="0"/>
              <a:t>/</a:t>
            </a:r>
            <a:r>
              <a:rPr lang="pt-BR" sz="1800" dirty="0" err="1"/>
              <a:t>lib</a:t>
            </a:r>
            <a:r>
              <a:rPr lang="pt-BR" sz="1800" dirty="0"/>
              <a:t>), dentre outros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/var </a:t>
            </a:r>
            <a:r>
              <a:rPr lang="pt-BR" sz="2000" b="1" dirty="0">
                <a:sym typeface="Wingdings" panose="05000000000000000000" pitchFamily="2" charset="2"/>
              </a:rPr>
              <a:t> dados variáveis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Arquivos com permissão de alteração, arquivos de log (registro de ocorrências no sistema), arquivos de </a:t>
            </a:r>
            <a:r>
              <a:rPr lang="pt-BR" sz="1800" dirty="0" err="1"/>
              <a:t>spool</a:t>
            </a:r>
            <a:r>
              <a:rPr lang="pt-BR" sz="1800" dirty="0"/>
              <a:t> (filas), diretório de serviço de rede (/var/</a:t>
            </a:r>
            <a:r>
              <a:rPr lang="pt-BR" sz="1800" dirty="0" err="1"/>
              <a:t>ftp</a:t>
            </a:r>
            <a:r>
              <a:rPr lang="pt-BR" sz="1800" dirty="0"/>
              <a:t>, /var/</a:t>
            </a:r>
            <a:r>
              <a:rPr lang="pt-BR" sz="1800" dirty="0" err="1"/>
              <a:t>www</a:t>
            </a:r>
            <a:r>
              <a:rPr lang="pt-BR" sz="1800" dirty="0"/>
              <a:t>)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453461CF-013B-4388-8154-D423535B17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39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Formato: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216" y="68263"/>
            <a:ext cx="82296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dirty="0"/>
              <a:t>Identificação de discos e partições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844B8CE-0CDD-47A6-83F6-A36D68494CE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19" y="2214554"/>
            <a:ext cx="872010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6FBE6730-A87B-44A0-BC77-7563A974DA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Identificações de discos e partições em sistemas Linux: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/fd0 – 1ª unidade de disquetes.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/fd1 – 2ª unidade de disquetes.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</a:t>
            </a:r>
            <a:r>
              <a:rPr lang="pt-BR" sz="1800" dirty="0" err="1"/>
              <a:t>sda</a:t>
            </a:r>
            <a:r>
              <a:rPr lang="pt-BR" sz="1800" dirty="0"/>
              <a:t> – 1º disco rígido na primeira controladora SATA ou SCSI.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/sda1 – 1ª partição do primeiro disco rígido SATA ou.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</a:t>
            </a:r>
            <a:r>
              <a:rPr lang="pt-BR" sz="1800" dirty="0" err="1"/>
              <a:t>sdb</a:t>
            </a:r>
            <a:r>
              <a:rPr lang="pt-BR" sz="1800" dirty="0"/>
              <a:t> – 2º disco rígido na primeira controladora SATA ou SCSI.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/sdb1 – 1ª partição do segundo disco rígido SATA ou SCSI.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/sr0 – 1º CD-ROM.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/sr1 – 2º CD-ROM.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</a:t>
            </a:r>
            <a:r>
              <a:rPr lang="pt-BR" sz="1800" dirty="0" err="1"/>
              <a:t>hda</a:t>
            </a:r>
            <a:r>
              <a:rPr lang="pt-BR" sz="1800" dirty="0"/>
              <a:t> – 1º disco rígido na primeira controladora IDE do micro.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/hda1 – 1ª partição do primeiro disco rígido IDE.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</a:t>
            </a:r>
            <a:r>
              <a:rPr lang="pt-BR" sz="1800" dirty="0" err="1"/>
              <a:t>hdb</a:t>
            </a:r>
            <a:r>
              <a:rPr lang="pt-BR" sz="1800" dirty="0"/>
              <a:t> – 2º disco rígido na primeira controladora IDE do micro.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844B8CE-0CDD-47A6-83F6-A36D68494CE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7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B8CDD130-D15F-4281-AE32-EC6B57ABC6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200" dirty="0"/>
              <a:t>Uma distribuição se trata de um sistema operacional </a:t>
            </a:r>
            <a:r>
              <a:rPr lang="pt-BR" sz="2200" dirty="0" err="1"/>
              <a:t>Unix-like</a:t>
            </a:r>
            <a:endParaRPr lang="pt-BR" sz="2200" dirty="0"/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/>
              <a:t>Conjunto do </a:t>
            </a:r>
            <a:r>
              <a:rPr lang="pt-BR" sz="1800" dirty="0" err="1"/>
              <a:t>kernel</a:t>
            </a:r>
            <a:r>
              <a:rPr lang="pt-BR" sz="1800" dirty="0"/>
              <a:t> Linux com softwares (aplicativos, utilitários, ambiente gráfico, etc.), compondo um conjunto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/>
              <a:t>São desenvolvidas e mantidas por organizações comerciais, usuários avançados, projetos comunitários dentre outros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/>
              <a:t>Cada distribuição pode possuir diferentes</a:t>
            </a:r>
          </a:p>
          <a:p>
            <a:pPr lvl="2" algn="just">
              <a:buClr>
                <a:schemeClr val="accent1"/>
              </a:buClr>
            </a:pPr>
            <a:r>
              <a:rPr lang="pt-BR" sz="1600" dirty="0"/>
              <a:t>ambientes gráficos</a:t>
            </a:r>
          </a:p>
          <a:p>
            <a:pPr lvl="2" algn="just">
              <a:buClr>
                <a:schemeClr val="accent1"/>
              </a:buClr>
            </a:pPr>
            <a:r>
              <a:rPr lang="pt-BR" sz="1600" dirty="0"/>
              <a:t>conjunto de programas</a:t>
            </a:r>
          </a:p>
          <a:p>
            <a:pPr lvl="2" algn="just">
              <a:buClr>
                <a:schemeClr val="accent1"/>
              </a:buClr>
            </a:pPr>
            <a:r>
              <a:rPr lang="pt-BR" sz="1600" dirty="0"/>
              <a:t>processos de instalação</a:t>
            </a:r>
          </a:p>
          <a:p>
            <a:pPr lvl="2" algn="just">
              <a:buClr>
                <a:schemeClr val="accent1"/>
              </a:buClr>
            </a:pPr>
            <a:r>
              <a:rPr lang="pt-BR" sz="1600" dirty="0"/>
              <a:t>formas de utilização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ctr"/>
            <a:r>
              <a:rPr lang="pt-BR" dirty="0"/>
              <a:t>Distribuições Linux</a:t>
            </a:r>
          </a:p>
        </p:txBody>
      </p:sp>
      <p:sp>
        <p:nvSpPr>
          <p:cNvPr id="4" name="Menos 3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C1FF91B-8930-492B-B6B6-86303E613A6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7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6CA45273-709F-4B35-BED2-BDB154C1C9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49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Aft>
                <a:spcPts val="600"/>
              </a:spcAft>
            </a:pPr>
            <a:endParaRPr lang="pt-BR" sz="22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6D73602-63AD-4234-BDE0-2848EBB9D72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9" name="Imagem 8" descr="Unix-ker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4222" y="1142984"/>
            <a:ext cx="5155556" cy="5079365"/>
          </a:xfrm>
          <a:prstGeom prst="rect">
            <a:avLst/>
          </a:prstGeom>
        </p:spPr>
      </p:pic>
      <p:sp>
        <p:nvSpPr>
          <p:cNvPr id="11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12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B42F1565-4E5E-4288-A391-FA51CB128D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24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6D73602-63AD-4234-BDE0-2848EBB9D72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428736"/>
            <a:ext cx="6926062" cy="411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7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8F0A64CE-5B17-44B6-BA0B-7006108FAE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91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Linux - Conceitos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ctrTitle"/>
          </p:nvPr>
        </p:nvSpPr>
        <p:spPr>
          <a:xfrm>
            <a:off x="685800" y="1910154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dirty="0"/>
              <a:t>Linux</a:t>
            </a:r>
            <a:br>
              <a:rPr lang="pt-BR" dirty="0"/>
            </a:br>
            <a:r>
              <a:rPr lang="pt-BR" dirty="0"/>
              <a:t>Conceitos Iniciais</a:t>
            </a:r>
            <a:endParaRPr dirty="0"/>
          </a:p>
        </p:txBody>
      </p:sp>
      <p:pic>
        <p:nvPicPr>
          <p:cNvPr id="89" name="Google Shape;89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 err="1"/>
              <a:t>Kernel</a:t>
            </a:r>
            <a:r>
              <a:rPr lang="pt-BR" sz="2200" dirty="0"/>
              <a:t> de Sistema operacional criado em 1991 por Linus Torvalds;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Sistema de código aberto distribuído gratuitamente pela Internet;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código fonte liberado como software livre, sob licença GPL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Linux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4E68E36-EA40-48E8-A8AB-C3D767026982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7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647C0946-3553-4F8C-B434-EF0217BB1E3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Apoiado por empresas como IBM, Sun, HP, </a:t>
            </a:r>
            <a:r>
              <a:rPr lang="pt-BR" sz="2200" dirty="0" err="1"/>
              <a:t>etc</a:t>
            </a:r>
            <a:r>
              <a:rPr lang="pt-BR" sz="2200" dirty="0"/>
              <a:t>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Conectividade com outros tipos de plataformas: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Apple, Sun, </a:t>
            </a:r>
            <a:r>
              <a:rPr lang="pt-BR" sz="2000" dirty="0" err="1"/>
              <a:t>Sparc</a:t>
            </a:r>
            <a:r>
              <a:rPr lang="pt-BR" sz="2000" dirty="0"/>
              <a:t>, </a:t>
            </a:r>
            <a:r>
              <a:rPr lang="pt-BR" sz="2000" dirty="0" err="1"/>
              <a:t>PowerPc</a:t>
            </a:r>
            <a:r>
              <a:rPr lang="pt-BR" sz="2000" dirty="0"/>
              <a:t>, ARM, Unix, Windows, etc.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Multitarefa / Multiusuário;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255 caracteres como nome de arquivos e diretórios;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i="1" dirty="0"/>
              <a:t>Case </a:t>
            </a:r>
            <a:r>
              <a:rPr lang="pt-BR" sz="2200" b="1" i="1" dirty="0" err="1"/>
              <a:t>Sensitive</a:t>
            </a:r>
            <a:r>
              <a:rPr lang="pt-BR" sz="2200" dirty="0"/>
              <a:t>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diferencia letras </a:t>
            </a:r>
            <a:r>
              <a:rPr lang="pt-BR" sz="2000" i="1" dirty="0"/>
              <a:t>maiúsculas</a:t>
            </a:r>
            <a:r>
              <a:rPr lang="pt-BR" sz="2000" dirty="0"/>
              <a:t> e </a:t>
            </a:r>
            <a:r>
              <a:rPr lang="pt-BR" sz="2000" i="1" dirty="0"/>
              <a:t>minúsculas (arquivos, diretórios, comandos)</a:t>
            </a:r>
            <a:endParaRPr lang="pt-BR" sz="22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Características</a:t>
            </a:r>
          </a:p>
        </p:txBody>
      </p:sp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7C2B471E-AC7D-4140-AB7A-8C561B3FB6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Uso de permissões de acesso a arquivos, diretórios e programas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pt-BR" sz="2000" dirty="0"/>
              <a:t>separação de privilégios entre processos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pt-BR" sz="2000" dirty="0"/>
              <a:t>respeito a recomendações padrão de política de segurança e uso de contas privilegiadas</a:t>
            </a: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 err="1"/>
              <a:t>Super</a:t>
            </a:r>
            <a:r>
              <a:rPr lang="pt-BR" sz="2000" dirty="0"/>
              <a:t> usuário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root (não possui qualquer tipo de restrição no sistema)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recomendável utilizar apenas quando necessário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D806917F-AE84-4627-B959-6B9DFF797E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/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0080" y="68263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Estrutura de diretórios</a:t>
            </a:r>
          </a:p>
        </p:txBody>
      </p:sp>
      <p:sp>
        <p:nvSpPr>
          <p:cNvPr id="8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2"/>
          <a:stretch/>
        </p:blipFill>
        <p:spPr bwMode="auto">
          <a:xfrm>
            <a:off x="899592" y="1556792"/>
            <a:ext cx="176675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E98C2574-A75D-49C1-A1EA-73A00D5CC2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Padrão </a:t>
            </a:r>
            <a:r>
              <a:rPr lang="pt-BR" sz="2000" b="1" dirty="0"/>
              <a:t>FHS</a:t>
            </a:r>
            <a:r>
              <a:rPr lang="pt-BR" sz="2000" dirty="0"/>
              <a:t> (</a:t>
            </a:r>
            <a:r>
              <a:rPr lang="pt-BR" sz="2000" dirty="0" err="1"/>
              <a:t>Filesystem</a:t>
            </a:r>
            <a:r>
              <a:rPr lang="pt-BR" sz="2000" dirty="0"/>
              <a:t> </a:t>
            </a:r>
            <a:r>
              <a:rPr lang="pt-BR" sz="2000" dirty="0" err="1"/>
              <a:t>Hierarchy</a:t>
            </a:r>
            <a:r>
              <a:rPr lang="pt-BR" sz="2000" dirty="0"/>
              <a:t> Standard – padrão de hierarquia do sistema de arquivos)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Originado de versões do UNIX (</a:t>
            </a:r>
            <a:r>
              <a:rPr lang="pt-BR" sz="1800" dirty="0" err="1">
                <a:sym typeface="Wingdings" panose="05000000000000000000" pitchFamily="2" charset="2"/>
              </a:rPr>
              <a:t>ex</a:t>
            </a:r>
            <a:r>
              <a:rPr lang="pt-BR" sz="1800" dirty="0">
                <a:sym typeface="Wingdings" panose="05000000000000000000" pitchFamily="2" charset="2"/>
              </a:rPr>
              <a:t>: BSD)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sym typeface="Wingdings" panose="05000000000000000000" pitchFamily="2" charset="2"/>
              </a:rPr>
              <a:t>Estrutura de diretórios padrão para o sistema de arquivos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Consistência entre sistemas e distribuições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sym typeface="Wingdings" panose="05000000000000000000" pitchFamily="2" charset="2"/>
              </a:rPr>
              <a:t>Diversos diretórios com finalidades específicas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87A3EDF6-94D0-4127-AB0D-D1055B9A7B4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59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 </a:t>
            </a:r>
            <a:r>
              <a:rPr lang="pt-BR" sz="2000" b="1" dirty="0">
                <a:sym typeface="Wingdings" panose="05000000000000000000" pitchFamily="2" charset="2"/>
              </a:rPr>
              <a:t></a:t>
            </a:r>
            <a:r>
              <a:rPr lang="pt-BR" sz="2000" b="1" dirty="0"/>
              <a:t> diretório Raiz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Tudo no sistema Linux ficar localizado dentro do raiz, inclusive outros discos e partições</a:t>
            </a: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/bin </a:t>
            </a:r>
            <a:r>
              <a:rPr lang="pt-BR" sz="2000" b="1" dirty="0">
                <a:sym typeface="Wingdings" panose="05000000000000000000" pitchFamily="2" charset="2"/>
              </a:rPr>
              <a:t> binários de usuários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Contém os binários dos programas utilizados no sistema ao ser inicializado, assim como comandos essenciais a todos os usuários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/boot </a:t>
            </a:r>
            <a:r>
              <a:rPr lang="pt-BR" sz="2000" b="1" dirty="0">
                <a:sym typeface="Wingdings" panose="05000000000000000000" pitchFamily="2" charset="2"/>
              </a:rPr>
              <a:t> arquivos de inicialização</a:t>
            </a:r>
            <a:endParaRPr lang="pt-BR" sz="2000" b="1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Arquivos necessários para inicializar o sistema (GRUB e kernel)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cdrom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ponto de montagem para drives ópticos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Local temporário para CDs e DVDs (não presente em todas distribuições)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DC22B4FE-4287-42C0-A00F-1A7AFB8DF5E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53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>
                <a:sym typeface="Wingdings" panose="05000000000000000000" pitchFamily="2" charset="2"/>
              </a:rPr>
              <a:t>/</a:t>
            </a:r>
            <a:r>
              <a:rPr lang="pt-BR" sz="2000" b="1" dirty="0" err="1">
                <a:sym typeface="Wingdings" panose="05000000000000000000" pitchFamily="2" charset="2"/>
              </a:rPr>
              <a:t>dev</a:t>
            </a:r>
            <a:r>
              <a:rPr lang="pt-BR" sz="2000" b="1" dirty="0">
                <a:sym typeface="Wingdings" panose="05000000000000000000" pitchFamily="2" charset="2"/>
              </a:rPr>
              <a:t>  arquivos de dispositivos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Arquivos representando dispositivos de hardware e de software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etc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arquivos de configuração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Arquivos de configuração do sistema e de serviços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/home </a:t>
            </a:r>
            <a:r>
              <a:rPr lang="pt-BR" sz="2000" b="1" dirty="0">
                <a:sym typeface="Wingdings" panose="05000000000000000000" pitchFamily="2" charset="2"/>
              </a:rPr>
              <a:t> diretórios dos usuários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Contém diretório padrão para cada usuário do sistema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lib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bibliotecas compartilhadas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Bibliotecas necessárias a programas do /bin e /</a:t>
            </a:r>
            <a:r>
              <a:rPr lang="pt-BR" sz="1800" dirty="0" err="1"/>
              <a:t>sbin</a:t>
            </a:r>
            <a:r>
              <a:rPr lang="pt-BR" sz="1800" dirty="0"/>
              <a:t>, </a:t>
            </a:r>
            <a:r>
              <a:rPr lang="pt-BR" sz="1800" dirty="0" err="1"/>
              <a:t>dlls</a:t>
            </a:r>
            <a:r>
              <a:rPr lang="pt-BR" sz="1800" dirty="0"/>
              <a:t>, etc.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lost+found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arquivos recuperados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Arquivos corrompidos encontrados na verificação do sistema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b="1" dirty="0"/>
          </a:p>
          <a:p>
            <a:pPr marL="109537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pt-BR" sz="16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F4D2C683-BB13-423E-9D8A-9D821E29E26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91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Office PowerPoint</Application>
  <PresentationFormat>Apresentação na tela (4:3)</PresentationFormat>
  <Paragraphs>149</Paragraphs>
  <Slides>18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Linux Conceitos Iniciais</vt:lpstr>
      <vt:lpstr>Linux</vt:lpstr>
      <vt:lpstr>Características</vt:lpstr>
      <vt:lpstr>Apresentação do PowerPoint</vt:lpstr>
      <vt:lpstr>Estrutura de diretórios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Identificação de discos e partições</vt:lpstr>
      <vt:lpstr>Apresentação do PowerPoint</vt:lpstr>
      <vt:lpstr>Distribuições Linux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3</cp:revision>
  <dcterms:created xsi:type="dcterms:W3CDTF">2009-03-02T19:44:04Z</dcterms:created>
  <dcterms:modified xsi:type="dcterms:W3CDTF">2022-08-19T17:46:43Z</dcterms:modified>
</cp:coreProperties>
</file>