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0" roundtripDataSignature="AMtx7mjkhBz1zlpskhKMKznCHN39/27L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3" name="Google Shape;17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0" name="Google Shape;9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4" name="Google Shape;30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9" name="Google Shape;12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0" name="Google Shape;14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c9e29b8ed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2" name="Google Shape;152;gc9e29b8ed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3" name="Google Shape;16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  <a:defRPr/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4"/>
          <p:cNvSpPr txBox="1">
            <a:spLocks noGrp="1"/>
          </p:cNvSpPr>
          <p:nvPr>
            <p:ph type="ftr" idx="11"/>
          </p:nvPr>
        </p:nvSpPr>
        <p:spPr>
          <a:xfrm>
            <a:off x="3714750" y="6408738"/>
            <a:ext cx="30162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4"/>
          <p:cNvSpPr txBox="1">
            <a:spLocks noGrp="1"/>
          </p:cNvSpPr>
          <p:nvPr>
            <p:ph type="sldNum" idx="12"/>
          </p:nvPr>
        </p:nvSpPr>
        <p:spPr>
          <a:xfrm>
            <a:off x="8572500" y="6408738"/>
            <a:ext cx="4413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"/>
          <p:cNvSpPr txBox="1"/>
          <p:nvPr/>
        </p:nvSpPr>
        <p:spPr>
          <a:xfrm>
            <a:off x="2283219" y="5534561"/>
            <a:ext cx="4572000" cy="13234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2000" b="1" i="0" u="none" strike="noStrike" cap="none">
                <a:solidFill>
                  <a:srgbClr val="44546A"/>
                </a:solidFill>
                <a:latin typeface="Calibri"/>
                <a:ea typeface="Calibri"/>
                <a:cs typeface="Calibri"/>
                <a:sym typeface="Calibri"/>
              </a:rPr>
              <a:t>Linux - Comandos</a:t>
            </a: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br>
              <a:rPr lang="pt-BR" sz="20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0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(copiar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/mnt/sda2/nome_do_arquivo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diretório mantendo configurações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cp   -a   nome_do_diretório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0"/>
          <p:cNvSpPr/>
          <p:nvPr/>
        </p:nvSpPr>
        <p:spPr>
          <a:xfrm>
            <a:off x="1280150" y="5"/>
            <a:ext cx="82290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Manipulação de arquivos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0" name="Google Shape;180;p1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mv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(mover ou renomear arquivos e diretórios)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do diretório atual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/home/usuário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um diretório para outro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/mnt/sda2    /mnt/sda1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arquivo de outro diretório para o atual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 /mnt/cdrom/*.mp3    ./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renomear arquivo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mv   nome_do_arquivo   novo_nome_do_arquivo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9" name="Google Shape;189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49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Calibri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coringa = </a:t>
            </a:r>
            <a:r>
              <a:rPr lang="pt-BR" sz="2200" b="1">
                <a:latin typeface="Calibri"/>
                <a:ea typeface="Calibri"/>
                <a:cs typeface="Calibri"/>
                <a:sym typeface="Calibri"/>
              </a:rPr>
              <a:t>*</a:t>
            </a:r>
            <a:endParaRPr sz="220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Utilizado juntamente com um comando para substituir parte do nome de um arquivo ou agrupar arquivos;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a*.txt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{arquivos do tipo txt que iniciem com a letra a no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*.txt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arquivos do tipo txt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0" indent="-227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 *   </a:t>
            </a:r>
            <a:r>
              <a:rPr lang="pt-BR" sz="16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{todos os elementos do diretório}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49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9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49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Processos (programas em execução)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l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cada processo possui um número de identificação (PID)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mostra continuamente os processos que estão em execução e os recursos utilizados por eles (pressionar tecla q para sair);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top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visualizar os processos que estão sendo executados;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apenas os processos do usuário no terminal}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ps  -aux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{mostra todos os processos de todos os usuários}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50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0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PROCESSOS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0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50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Ctrl+c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cancela a execução do processo que estiver rodando em primeiro plano; 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envia um sinal de término para um processo em execução;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    PID  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número_do_processo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    -9    PID  número_do_</a:t>
            </a:r>
            <a:r>
              <a:rPr lang="pt-BR" sz="1800" b="0" i="1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990"/>
              <a:buFont typeface="Noto Sans Symbols"/>
              <a:buChar char="∙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killall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permite encerrar um processo pelo nome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	killall   nome_do_processo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5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51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5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5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632"/>
              <a:buFont typeface="Noto Sans Symbols"/>
              <a:buChar char="🞂"/>
            </a:pPr>
            <a:r>
              <a:rPr lang="pt-BR" sz="2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são programas que agrupam (empacotadores) ou diminuem (compactadores) o tamanho de um arquivo ou de arquivos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uma extensão correspondente ao programa usado é adicionada ao nome do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.gz - Arquivo compactado pelo gzip;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 - Arquivo compactado pelo compress;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.zip - Arquivo compactado pelo zip;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.rar - Arquivo compactado pelo rar;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.tar.gz - Arquivo compactado pelo gzip no utilitário de arquivamento tar;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.tgz - Abreviação de .tar.gz.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58960" marR="0" lvl="2" indent="-227879" algn="just" rtl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Clr>
                <a:srgbClr val="1FAECD"/>
              </a:buClr>
              <a:buSzPts val="1600"/>
              <a:buFont typeface="Noto Sans Symbols"/>
              <a:buChar char="●"/>
            </a:pPr>
            <a:r>
              <a:rPr lang="pt-BR" sz="16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.tar.bz2 - Arquivo compactado pelo programa bzip2 no utilitário de arquivamento tar. 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3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3"/>
          <p:cNvSpPr/>
          <p:nvPr/>
        </p:nvSpPr>
        <p:spPr>
          <a:xfrm>
            <a:off x="131788" y="153900"/>
            <a:ext cx="8879700" cy="11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3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COMPACTADORES/EMPACOTADORES</a:t>
            </a:r>
            <a:endParaRPr sz="3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(empacota arquivos em um só)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(c), com detalhes (v) e com o nome (f)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–cvf   nome_do_arquivo.tar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exibir o conteúdo de um arquivo tar (t)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-tf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 (x)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agrupado tar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-xvf   nome_do_arquivo.tar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arquivo tar de um 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-cvf   nome_do_arquivo.tar   nome_do_diretório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5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tar.gz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gzip (z)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–zcvf   nome_do_arquivo.tar.gz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-zxvf   nome_do_arquivo.tar.gz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11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1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1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2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tar.bz2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tar compactado com bzip2 (j)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–jcvf   nome_do_arquivo.tar.bz2   arquivos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um arquivo do arquivo compactado tar.</a:t>
            </a: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tar   -jxvf   nome_do_arquivo.tar.bz2   nome_do_arquivo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2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2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gzip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gzip    –d   nome_do_arquivo.gz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5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Linux</a:t>
            </a:r>
            <a:br>
              <a:rPr lang="pt-BR"/>
            </a:br>
            <a:r>
              <a:rPr lang="pt-BR"/>
              <a:t>Comandos</a:t>
            </a:r>
            <a:endParaRPr/>
          </a:p>
        </p:txBody>
      </p:sp>
      <p:pic>
        <p:nvPicPr>
          <p:cNvPr id="93" name="Google Shape;93;p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4"/>
          <p:cNvSpPr txBox="1"/>
          <p:nvPr/>
        </p:nvSpPr>
        <p:spPr>
          <a:xfrm>
            <a:off x="2187526" y="5606832"/>
            <a:ext cx="4572000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Manipulação de arquivos, processos e compactadores</a:t>
            </a:r>
            <a:endParaRPr sz="2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bzip2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um arquivo 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arquivo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1" indent="-227880" algn="just" rtl="0">
              <a:lnSpc>
                <a:spcPct val="150000"/>
              </a:lnSpc>
              <a:spcBef>
                <a:spcPts val="326"/>
              </a:spcBef>
              <a:spcAft>
                <a:spcPts val="0"/>
              </a:spcAft>
              <a:buClr>
                <a:srgbClr val="2DA2BF"/>
              </a:buClr>
              <a:buSzPts val="1800"/>
              <a:buFont typeface="Verdana"/>
              <a:buChar char="◦"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extrair o arquivo gz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just" rtl="0">
              <a:lnSpc>
                <a:spcPct val="100000"/>
              </a:lnSpc>
              <a:spcBef>
                <a:spcPts val="326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bzip2    –d   nome_do_arquivo.bz2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20640" marR="0" lvl="0" indent="-2278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9" name="Google Shape;269;p6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6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6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4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(criar um novo usuário - /etc/passwd)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20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</a:t>
            </a: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adduser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365040" marR="0" lvl="0" indent="-25523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userdel 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(remover usuário)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preservar o /home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remover usuário e o diretório /home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userdel   -r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/>
          </a:p>
          <a:p>
            <a:pPr marL="0" marR="0" lvl="0" indent="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</p:txBody>
      </p:sp>
      <p:sp>
        <p:nvSpPr>
          <p:cNvPr id="278" name="Google Shape;278;p14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4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4"/>
          <p:cNvSpPr txBox="1"/>
          <p:nvPr/>
        </p:nvSpPr>
        <p:spPr>
          <a:xfrm>
            <a:off x="457200" y="712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Contas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4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5"/>
          <p:cNvSpPr txBox="1"/>
          <p:nvPr/>
        </p:nvSpPr>
        <p:spPr>
          <a:xfrm>
            <a:off x="457200" y="11430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040" marR="0" lvl="0" indent="-25523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passwd</a:t>
            </a:r>
            <a:r>
              <a:rPr lang="pt-BR" sz="22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(modificar configurações e senha do usuário)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usuário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</a:t>
            </a:r>
            <a:endParaRPr sz="18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Como root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Bloquear usuário (como root)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-l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 nome_usuario</a:t>
            </a:r>
            <a:endParaRPr/>
          </a:p>
          <a:p>
            <a:pPr marL="620640" marR="0" lvl="1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2000"/>
              <a:buFont typeface="Verdana"/>
              <a:buChar char="◦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Desbloquear usuário (como root)</a:t>
            </a:r>
            <a:endParaRPr/>
          </a:p>
          <a:p>
            <a:pPr marL="620640" marR="0" lvl="0" indent="-22824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pt-BR" sz="1800" b="1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	passwd   -u</a:t>
            </a:r>
            <a:r>
              <a:rPr lang="pt-BR" sz="18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  nome_usuario</a:t>
            </a:r>
            <a:endParaRPr/>
          </a:p>
        </p:txBody>
      </p:sp>
      <p:sp>
        <p:nvSpPr>
          <p:cNvPr id="288" name="Google Shape;288;p15"/>
          <p:cNvSpPr/>
          <p:nvPr/>
        </p:nvSpPr>
        <p:spPr>
          <a:xfrm>
            <a:off x="6400800" y="6172200"/>
            <a:ext cx="2361960" cy="456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5"/>
          <p:cNvSpPr/>
          <p:nvPr/>
        </p:nvSpPr>
        <p:spPr>
          <a:xfrm>
            <a:off x="-214200" y="934920"/>
            <a:ext cx="6500520" cy="4392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15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7"/>
          <p:cNvSpPr/>
          <p:nvPr/>
        </p:nvSpPr>
        <p:spPr>
          <a:xfrm>
            <a:off x="457200" y="1143000"/>
            <a:ext cx="822888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365040" marR="0" lvl="0" indent="-254879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 usuário comum, no diretório /home/usuario: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1168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os arquivos de texto so.txt, li.txt e alg.txt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Criar o diretório AulaSo</a:t>
            </a:r>
            <a:endParaRPr sz="1400" b="0" i="0" u="none" strike="noStrike" cap="none">
              <a:solidFill>
                <a:srgbClr val="000000"/>
              </a:solidFill>
              <a:latin typeface="Lucida Sans"/>
              <a:ea typeface="Lucida Sans"/>
              <a:cs typeface="Lucida Sans"/>
              <a:sym typeface="Lucida Sans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56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Dentro de AulaSo criar os diretório: Seg, Ter e Qua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199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Dentro de /home/usuário:</a:t>
            </a:r>
            <a:endParaRPr/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Empacotar os 3 arquivos de texto em arquivos.tar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Compactar o arquivos.tar para arquivos.tar.gz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2240" marR="0" lvl="1" indent="-25488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Copiar arquivos.tar.gz para o diretório AulaSo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Descompactar arquivos.tar.gz no diretório AulaSo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040" marR="0" lvl="0" indent="-254879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DA2BF"/>
              </a:buClr>
              <a:buSzPts val="1360"/>
              <a:buFont typeface="Noto Sans Symbols"/>
              <a:buChar char="🞂"/>
            </a:pPr>
            <a:r>
              <a:rPr lang="pt-BR" sz="20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Mover o arquivo arquivos.tar para /home/ifsul/AulaSo/Seg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64000" marR="0" lvl="3" indent="-216000" algn="just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Desempacotar arquivos.tar dentro de Seg</a:t>
            </a:r>
            <a:endParaRPr sz="2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17"/>
          <p:cNvSpPr/>
          <p:nvPr/>
        </p:nvSpPr>
        <p:spPr>
          <a:xfrm>
            <a:off x="6400800" y="6172200"/>
            <a:ext cx="236160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7"/>
          <p:cNvSpPr/>
          <p:nvPr/>
        </p:nvSpPr>
        <p:spPr>
          <a:xfrm>
            <a:off x="457200" y="71280"/>
            <a:ext cx="8228880" cy="1142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400" b="1" i="0" u="none" strike="noStrike" cap="none">
                <a:solidFill>
                  <a:srgbClr val="464646"/>
                </a:solidFill>
                <a:latin typeface="Lucida Sans"/>
                <a:ea typeface="Lucida Sans"/>
                <a:cs typeface="Lucida Sans"/>
                <a:sym typeface="Lucida Sans"/>
              </a:rPr>
              <a:t>Atividade</a:t>
            </a:r>
            <a:endParaRPr sz="3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17"/>
          <p:cNvSpPr/>
          <p:nvPr/>
        </p:nvSpPr>
        <p:spPr>
          <a:xfrm>
            <a:off x="-214200" y="934920"/>
            <a:ext cx="6500160" cy="4356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17"/>
          <p:cNvSpPr/>
          <p:nvPr/>
        </p:nvSpPr>
        <p:spPr>
          <a:xfrm>
            <a:off x="5572080" y="6357960"/>
            <a:ext cx="2915640" cy="456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Lucida Sans"/>
                <a:ea typeface="Lucida Sans"/>
                <a:cs typeface="Lucida Sans"/>
                <a:sym typeface="Lucida Sans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1" name="Google Shape;301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8" name="Google Shape;308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"/>
          <p:cNvSpPr txBox="1"/>
          <p:nvPr/>
        </p:nvSpPr>
        <p:spPr>
          <a:xfrm>
            <a:off x="682625" y="4874847"/>
            <a:ext cx="7772400" cy="1812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Linux – Comandos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24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Manipulação de arquivos, processos e compactadores</a:t>
            </a:r>
            <a:endParaRPr sz="2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 b="1"/>
              <a:t>Revisão aula anterior</a:t>
            </a:r>
            <a:endParaRPr b="1"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Manipulação de Arquivos e diretórios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Processos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Compactadores</a:t>
            </a:r>
            <a:endParaRPr/>
          </a:p>
          <a:p>
            <a:pPr marL="457200" lvl="0" indent="-4064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200"/>
              <a:t>Administração de Contas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endParaRPr sz="2200"/>
          </a:p>
        </p:txBody>
      </p:sp>
      <p:sp>
        <p:nvSpPr>
          <p:cNvPr id="100" name="Google Shape;100;p4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1" name="Google Shape;101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" name="Google Shape;102;p4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cd</a:t>
            </a:r>
            <a:r>
              <a:rPr lang="pt-BR" sz="2400" b="1"/>
              <a:t> </a:t>
            </a:r>
            <a:r>
              <a:rPr lang="pt-BR" sz="1800" b="1"/>
              <a:t>=</a:t>
            </a:r>
            <a:r>
              <a:rPr lang="pt-BR" sz="2400" b="1"/>
              <a:t> </a:t>
            </a:r>
            <a:r>
              <a:rPr lang="pt-BR" sz="1800"/>
              <a:t>navegar entre os diretórios</a:t>
            </a:r>
            <a:endParaRPr sz="22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..</a:t>
            </a:r>
            <a:r>
              <a:rPr lang="pt-BR" sz="2000"/>
              <a:t>    </a:t>
            </a:r>
            <a:r>
              <a:rPr lang="pt-BR" sz="1600" i="1"/>
              <a:t>(para subir um nível de diretório)</a:t>
            </a:r>
            <a:endParaRPr sz="18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~ </a:t>
            </a:r>
            <a:r>
              <a:rPr lang="pt-BR" sz="1600" i="1"/>
              <a:t>(voltar para o diretório raiz do usário) </a:t>
            </a:r>
            <a:endParaRPr sz="2000" i="1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</a:t>
            </a:r>
            <a:r>
              <a:rPr lang="pt-BR" sz="2000"/>
              <a:t>    </a:t>
            </a:r>
            <a:r>
              <a:rPr lang="pt-BR" sz="1600"/>
              <a:t>(acessar diretório home do usuário)</a:t>
            </a:r>
            <a:endParaRPr sz="2000"/>
          </a:p>
          <a:p>
            <a:pPr marL="392113" lvl="1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cd  / </a:t>
            </a:r>
            <a:r>
              <a:rPr lang="pt-BR" sz="1600" i="1"/>
              <a:t>(acessar diretamente o diretório raiz)</a:t>
            </a:r>
            <a:r>
              <a:rPr lang="pt-BR" sz="2000"/>
              <a:t>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	$ cd  /home/usuário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cd  /mnt/servidor/arquivos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sz="2000"/>
          </a:p>
        </p:txBody>
      </p:sp>
      <p:sp>
        <p:nvSpPr>
          <p:cNvPr id="110" name="Google Shape;110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53"/>
          <p:cNvSpPr txBox="1">
            <a:spLocks noGrp="1"/>
          </p:cNvSpPr>
          <p:nvPr>
            <p:ph type="title"/>
          </p:nvPr>
        </p:nvSpPr>
        <p:spPr>
          <a:xfrm>
            <a:off x="914400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DIRETÓRIOS</a:t>
            </a:r>
            <a:endParaRPr/>
          </a:p>
        </p:txBody>
      </p:sp>
      <p:sp>
        <p:nvSpPr>
          <p:cNvPr id="112" name="Google Shape;112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5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53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187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1800" b="1" u="sng"/>
              <a:t>ls</a:t>
            </a:r>
            <a:r>
              <a:rPr lang="pt-BR" sz="1800" b="1"/>
              <a:t> =</a:t>
            </a:r>
            <a:r>
              <a:rPr lang="pt-BR" sz="1800"/>
              <a:t> listar os arquivos de um diretório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-a</a:t>
            </a:r>
            <a:r>
              <a:rPr lang="pt-BR" sz="1800"/>
              <a:t>: arquivos ocultos (nomes iniciados com .)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 b="1"/>
              <a:t>-l</a:t>
            </a:r>
            <a:r>
              <a:rPr lang="pt-BR" sz="1800"/>
              <a:t>: proprietário e tamanho (d: diretório, -: arquivo, l: link)</a:t>
            </a:r>
            <a:endParaRPr sz="1800"/>
          </a:p>
          <a:p>
            <a:pPr marL="914400" lvl="1" indent="-38100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1800"/>
              <a:t>Ex: $  ls ou $  ls  -la</a:t>
            </a:r>
            <a:endParaRPr sz="1800"/>
          </a:p>
        </p:txBody>
      </p:sp>
      <p:sp>
        <p:nvSpPr>
          <p:cNvPr id="121" name="Google Shape;121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4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48"/>
          <p:cNvSpPr txBox="1"/>
          <p:nvPr/>
        </p:nvSpPr>
        <p:spPr>
          <a:xfrm>
            <a:off x="457200" y="3277485"/>
            <a:ext cx="8229600" cy="3164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mkdir</a:t>
            </a:r>
            <a:r>
              <a:rPr lang="pt-BR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criar diretórios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mkdir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rmdir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diretórios vazios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rmdir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70"/>
              <a:buFont typeface="Arial"/>
              <a:buChar char="•"/>
            </a:pPr>
            <a:r>
              <a:rPr lang="pt-BR" sz="18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rm</a:t>
            </a:r>
            <a:r>
              <a:rPr lang="pt-BR" sz="1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–r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remover diretório com conteúdo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</a:t>
            </a:r>
            <a:endParaRPr/>
          </a:p>
          <a:p>
            <a: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35"/>
              <a:buFont typeface="Arial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$  rm  -r   nome_do_diretório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8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cat</a:t>
            </a:r>
            <a:r>
              <a:rPr lang="pt-BR" sz="2400" b="1"/>
              <a:t> </a:t>
            </a:r>
            <a:r>
              <a:rPr lang="pt-BR" sz="1800"/>
              <a:t>= exibir na tela o conteúdo de um arquivo de texto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cat    nome_do_arquivo</a:t>
            </a:r>
            <a:endParaRPr sz="2000"/>
          </a:p>
          <a:p>
            <a:pPr marL="914400" lvl="1" indent="-3810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2400"/>
              <a:buNone/>
            </a:pPr>
            <a:endParaRPr sz="2000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rm</a:t>
            </a:r>
            <a:r>
              <a:rPr lang="pt-BR" sz="2400"/>
              <a:t> </a:t>
            </a:r>
            <a:r>
              <a:rPr lang="pt-BR" sz="1800"/>
              <a:t>= remover arquivos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rm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32" name="Google Shape;132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 txBox="1">
            <a:spLocks noGrp="1"/>
          </p:cNvSpPr>
          <p:nvPr>
            <p:ph type="title"/>
          </p:nvPr>
        </p:nvSpPr>
        <p:spPr>
          <a:xfrm>
            <a:off x="668216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MANIPULAÇÃO DE ARQUIVOS</a:t>
            </a:r>
            <a:endParaRPr/>
          </a:p>
        </p:txBody>
      </p:sp>
      <p:sp>
        <p:nvSpPr>
          <p:cNvPr id="134" name="Google Shape;134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7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 txBox="1">
            <a:spLocks noGrp="1"/>
          </p:cNvSpPr>
          <p:nvPr>
            <p:ph type="body" idx="1"/>
          </p:nvPr>
        </p:nvSpPr>
        <p:spPr>
          <a:xfrm>
            <a:off x="457200" y="1143001"/>
            <a:ext cx="8229600" cy="16846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locate</a:t>
            </a:r>
            <a:r>
              <a:rPr lang="pt-BR" sz="2400" b="1"/>
              <a:t> </a:t>
            </a:r>
            <a:r>
              <a:rPr lang="pt-BR" sz="1800"/>
              <a:t>= localizar arquivos de acordo com base de dados do sistema</a:t>
            </a:r>
            <a:endParaRPr sz="2400"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$  locate   nome_do_arquivo</a:t>
            </a:r>
            <a:endParaRPr sz="2000"/>
          </a:p>
          <a:p>
            <a:pPr marL="457200" lvl="0" indent="-2286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None/>
            </a:pPr>
            <a:endParaRPr sz="2000"/>
          </a:p>
        </p:txBody>
      </p:sp>
      <p:sp>
        <p:nvSpPr>
          <p:cNvPr id="143" name="Google Shape;143;p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8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PESQUISAR/LOCALIZAR</a:t>
            </a:r>
            <a:endParaRPr/>
          </a:p>
        </p:txBody>
      </p:sp>
      <p:sp>
        <p:nvSpPr>
          <p:cNvPr id="145" name="Google Shape;145;p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8"/>
          <p:cNvSpPr txBox="1"/>
          <p:nvPr/>
        </p:nvSpPr>
        <p:spPr>
          <a:xfrm>
            <a:off x="457200" y="3184551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arquivos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find    diretório    –name    nome_do_arquivo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None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      $  find    –name     nome_do_arquivo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4064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Char char="•"/>
            </a:pPr>
            <a:r>
              <a:rPr lang="pt-BR" sz="2400" b="1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which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= localizar programa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95"/>
              <a:buFont typeface="Arial"/>
              <a:buChar char="•"/>
            </a:pPr>
            <a:r>
              <a:rPr lang="pt-BR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$  which   nome_do_programa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228600" algn="just" rtl="0">
              <a:lnSpc>
                <a:spcPct val="110000"/>
              </a:lnSpc>
              <a:spcBef>
                <a:spcPts val="1800"/>
              </a:spcBef>
              <a:spcAft>
                <a:spcPts val="600"/>
              </a:spcAft>
              <a:buClr>
                <a:schemeClr val="dk1"/>
              </a:buClr>
              <a:buSzPts val="3027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c9e29b8eda_0_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exit</a:t>
            </a:r>
            <a:r>
              <a:rPr lang="pt-BR" sz="2400"/>
              <a:t> </a:t>
            </a:r>
            <a:r>
              <a:rPr lang="pt-BR" sz="1800"/>
              <a:t>= sair do terminal </a:t>
            </a:r>
            <a:r>
              <a:rPr lang="pt-BR" sz="1600"/>
              <a:t>(quando em modo gráfico)</a:t>
            </a:r>
            <a:endParaRPr sz="2400"/>
          </a:p>
          <a:p>
            <a:pPr marL="457200" lvl="0" indent="-4064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logout</a:t>
            </a:r>
            <a:r>
              <a:rPr lang="pt-BR" sz="2400"/>
              <a:t> </a:t>
            </a:r>
            <a:r>
              <a:rPr lang="pt-BR" sz="1800"/>
              <a:t>= encerrar sessão do usuário</a:t>
            </a:r>
            <a:endParaRPr sz="2400" b="1"/>
          </a:p>
          <a:p>
            <a:pPr marL="457200" lvl="0" indent="-4064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halt</a:t>
            </a:r>
            <a:r>
              <a:rPr lang="pt-BR" sz="2400"/>
              <a:t> </a:t>
            </a:r>
            <a:r>
              <a:rPr lang="pt-BR" sz="1800"/>
              <a:t>= desligar o 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reboot</a:t>
            </a:r>
            <a:r>
              <a:rPr lang="pt-BR" sz="2400"/>
              <a:t> </a:t>
            </a:r>
            <a:r>
              <a:rPr lang="pt-BR" sz="1800"/>
              <a:t>= reiniciar o computador (como root)</a:t>
            </a:r>
            <a:endParaRPr sz="2400"/>
          </a:p>
          <a:p>
            <a:pPr marL="457200" lvl="0" indent="-4064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shutdown</a:t>
            </a:r>
            <a:r>
              <a:rPr lang="pt-BR" sz="2400" b="1"/>
              <a:t> </a:t>
            </a:r>
            <a:r>
              <a:rPr lang="pt-BR" sz="1800"/>
              <a:t>= reiniciar (r) ou desligar (h) o sistema</a:t>
            </a:r>
            <a:endParaRPr sz="2400"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 r now   (reiniciar o sistema 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–h now   (desligar o sistema)</a:t>
            </a:r>
            <a:endParaRPr/>
          </a:p>
          <a:p>
            <a:pPr marL="914400" lvl="1" indent="-381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#  shutdown –r +1   (reiniciar o sistema após 1 minuto)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2800"/>
              <a:buNone/>
            </a:pPr>
            <a:endParaRPr sz="2400"/>
          </a:p>
        </p:txBody>
      </p:sp>
      <p:sp>
        <p:nvSpPr>
          <p:cNvPr id="155" name="Google Shape;155;gc9e29b8eda_0_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c9e29b8eda_0_9"/>
          <p:cNvSpPr txBox="1"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3400"/>
              <a:t>SESSÃO</a:t>
            </a:r>
            <a:endParaRPr/>
          </a:p>
        </p:txBody>
      </p:sp>
      <p:sp>
        <p:nvSpPr>
          <p:cNvPr id="157" name="Google Shape;157;gc9e29b8eda_0_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c9e29b8eda_0_9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9" name="Google Shape;159;gc9e29b8eda_0_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c9e29b8eda_0_9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pt-BR" sz="2400" b="1" u="sng"/>
              <a:t>su</a:t>
            </a:r>
            <a:r>
              <a:rPr lang="pt-BR" sz="2400"/>
              <a:t> </a:t>
            </a:r>
            <a:r>
              <a:rPr lang="pt-BR" sz="1800"/>
              <a:t>= alternar de usuário</a:t>
            </a:r>
            <a:endParaRPr sz="24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Ex: </a:t>
            </a:r>
            <a:endParaRPr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 b="1"/>
              <a:t>			$  su   </a:t>
            </a:r>
            <a:r>
              <a:rPr lang="pt-BR" sz="1800" i="1"/>
              <a:t>(alternar para root)</a:t>
            </a:r>
            <a:endParaRPr sz="2000" i="1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000"/>
              <a:t>			$  </a:t>
            </a:r>
            <a:r>
              <a:rPr lang="pt-BR" sz="2000" b="1"/>
              <a:t>su</a:t>
            </a:r>
            <a:r>
              <a:rPr lang="pt-BR" sz="2000"/>
              <a:t>   nome_do_usuário</a:t>
            </a:r>
            <a:endParaRPr sz="2000"/>
          </a:p>
          <a:p>
            <a:pPr marL="914400" lvl="1" indent="-3810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pt-BR" sz="2000"/>
              <a:t>Com o comando </a:t>
            </a:r>
            <a:r>
              <a:rPr lang="pt-BR" sz="2000" b="1"/>
              <a:t>exit</a:t>
            </a:r>
            <a:r>
              <a:rPr lang="pt-BR" sz="2000"/>
              <a:t> é possível retornar ao usuário original</a:t>
            </a:r>
            <a:endParaRPr/>
          </a:p>
        </p:txBody>
      </p:sp>
      <p:sp>
        <p:nvSpPr>
          <p:cNvPr id="166" name="Google Shape;166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0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9" name="Google Shape;169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0"/>
          <p:cNvSpPr txBox="1"/>
          <p:nvPr/>
        </p:nvSpPr>
        <p:spPr>
          <a:xfrm>
            <a:off x="6824950" y="935050"/>
            <a:ext cx="224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Aula Anterior</a:t>
            </a:r>
            <a:endParaRPr sz="16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Microsoft Office PowerPoint</Application>
  <PresentationFormat>Apresentação na tela (4:3)</PresentationFormat>
  <Paragraphs>247</Paragraphs>
  <Slides>24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24</vt:i4>
      </vt:variant>
    </vt:vector>
  </HeadingPairs>
  <TitlesOfParts>
    <vt:vector size="31" baseType="lpstr">
      <vt:lpstr>Arial</vt:lpstr>
      <vt:lpstr>Calibri</vt:lpstr>
      <vt:lpstr>Lucida Sans</vt:lpstr>
      <vt:lpstr>Noto Sans Symbols</vt:lpstr>
      <vt:lpstr>Times New Roman</vt:lpstr>
      <vt:lpstr>Verdana</vt:lpstr>
      <vt:lpstr>Office Theme</vt:lpstr>
      <vt:lpstr>Apresentação do PowerPoint</vt:lpstr>
      <vt:lpstr>Linux Comandos</vt:lpstr>
      <vt:lpstr>Roteiro</vt:lpstr>
      <vt:lpstr>MANIPULAÇÃO DE DIRETÓRIOS</vt:lpstr>
      <vt:lpstr>Apresentação do PowerPoint</vt:lpstr>
      <vt:lpstr>MANIPULAÇÃO DE ARQUIVOS</vt:lpstr>
      <vt:lpstr>PESQUISAR/LOCALIZAR</vt:lpstr>
      <vt:lpstr>SESSÃO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2022-08-19T17:47:06Z</dcterms:modified>
</cp:coreProperties>
</file>