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0A7qkCgFMhzNAHriiOCL7m1rv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5" Type="http://schemas.openxmlformats.org/officeDocument/2006/relationships/image" Target="../media/image1.pn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Relationship Id="rId1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Constituído por: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>
                <a:solidFill>
                  <a:srgbClr val="222A35"/>
                </a:solidFill>
              </a:rPr>
              <a:t>Kernel</a:t>
            </a:r>
            <a:r>
              <a:rPr lang="pt-BR" sz="1800"/>
              <a:t> (núcleo: SO em si)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Sem ele todo software desenvolvido deveria saber se comunicar com os dispositivos do computador;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conjunto de </a:t>
            </a:r>
            <a:r>
              <a:rPr lang="pt-BR" sz="1800" b="1">
                <a:solidFill>
                  <a:srgbClr val="222A35"/>
                </a:solidFill>
              </a:rPr>
              <a:t>programas de sistema </a:t>
            </a:r>
            <a:r>
              <a:rPr lang="pt-BR" sz="1800"/>
              <a:t> (complementam o SO: explorador de arquivos, interpretador de comandos, antivírus, etc.)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drivers quando o SO não suporta o hardware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00" name="Google Shape;200;p7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7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3768" y="3929980"/>
            <a:ext cx="41338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6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04" name="Google Shape;204;p7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6256"/>
              <a:buChar char="•"/>
            </a:pPr>
            <a:r>
              <a:rPr lang="pt-BR" sz="2200"/>
              <a:t>Primórdios da computação = ausência de SO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17647"/>
              <a:buChar char="•"/>
            </a:pPr>
            <a:r>
              <a:rPr lang="pt-BR" sz="1800"/>
              <a:t>Existência apenas do hardware do computador;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17647"/>
              <a:buChar char="•"/>
            </a:pPr>
            <a:r>
              <a:rPr lang="pt-BR" sz="1800"/>
              <a:t>Operador e programador da máquina eram a mesma pessoa;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17647"/>
              <a:buChar char="•"/>
            </a:pPr>
            <a:r>
              <a:rPr lang="pt-BR" sz="1800"/>
              <a:t>Instruções realizadas manualmente;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17647"/>
              <a:buChar char="•"/>
            </a:pPr>
            <a:r>
              <a:rPr lang="pt-BR" sz="1800"/>
              <a:t>Monitoramento da execução em tempo real;</a:t>
            </a: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235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96256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96256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96256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96256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96256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ct val="96256"/>
              <a:buChar char="•"/>
            </a:pPr>
            <a:r>
              <a:rPr lang="pt-BR" sz="2200"/>
              <a:t>Surgimento dos SO’s = tornar mais fácil e eficiente a utilização do computador</a:t>
            </a:r>
            <a:endParaRPr/>
          </a:p>
        </p:txBody>
      </p:sp>
      <p:sp>
        <p:nvSpPr>
          <p:cNvPr id="210" name="Google Shape;210;p7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79"/>
          <p:cNvSpPr txBox="1">
            <a:spLocks noGrp="1"/>
          </p:cNvSpPr>
          <p:nvPr>
            <p:ph type="title"/>
          </p:nvPr>
        </p:nvSpPr>
        <p:spPr>
          <a:xfrm>
            <a:off x="783831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000"/>
              <a:t>Histórico dos Sistemas Operacionais</a:t>
            </a:r>
            <a:endParaRPr/>
          </a:p>
        </p:txBody>
      </p:sp>
      <p:sp>
        <p:nvSpPr>
          <p:cNvPr id="212" name="Google Shape;212;p7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79"/>
          <p:cNvGrpSpPr/>
          <p:nvPr/>
        </p:nvGrpSpPr>
        <p:grpSpPr>
          <a:xfrm>
            <a:off x="3509805" y="2872368"/>
            <a:ext cx="2390775" cy="2222325"/>
            <a:chOff x="457200" y="1861938"/>
            <a:chExt cx="2390775" cy="2222325"/>
          </a:xfrm>
        </p:grpSpPr>
        <p:sp>
          <p:nvSpPr>
            <p:cNvPr id="214" name="Google Shape;214;p79"/>
            <p:cNvSpPr txBox="1"/>
            <p:nvPr/>
          </p:nvSpPr>
          <p:spPr>
            <a:xfrm>
              <a:off x="1233741" y="3776463"/>
              <a:ext cx="890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ENIAC</a:t>
              </a:r>
              <a:endParaRPr/>
            </a:p>
          </p:txBody>
        </p:sp>
        <p:pic>
          <p:nvPicPr>
            <p:cNvPr id="215" name="Google Shape;215;p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200" y="1861938"/>
              <a:ext cx="2390775" cy="191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79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17" name="Google Shape;217;p7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Década de 60 = SO’s únicos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máquina era vendida com um SO específico;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Arquiteturas diferentes que exigiam conhecimento especializado;</a:t>
            </a: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Desenvolvimento do primeiro SO de destaque, chamado CTSS (Compatible Time Sharing System)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Desenvolvido pelo MIT;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Versão demonstrada em 1961 na máquina IBM 7090 no MIT;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Versão operacional somente em 1963 (utilizada por pesquisadores de computadores dos EUA);</a:t>
            </a:r>
            <a:endParaRPr sz="2000"/>
          </a:p>
        </p:txBody>
      </p:sp>
      <p:sp>
        <p:nvSpPr>
          <p:cNvPr id="223" name="Google Shape;223;p8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8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0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26" name="Google Shape;226;p8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8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8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73993" y="1756567"/>
            <a:ext cx="7527097" cy="3315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1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35" name="Google Shape;235;p8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Em 1964 surge o Multics (Multiplexed Information and Computing Service)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projeto realizado em parceria com o Instituto de Tecnologia Massachusetts (MIT), pela General Eletric (GE) e pelos laboratórios Bell (Bell Labs) e American Telephone and Telegraph (AT&amp;T);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intenção era de que o Multics tivesse características de tempo compartilhado (vários usuários compartilhando os recursos de um único computador), sendo assim o sistema mais arrojado da época;</a:t>
            </a:r>
            <a:endParaRPr sz="2000"/>
          </a:p>
        </p:txBody>
      </p:sp>
      <p:sp>
        <p:nvSpPr>
          <p:cNvPr id="241" name="Google Shape;241;p8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8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43" name="Google Shape;243;p8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45" name="Google Shape;245;p8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 partir da década de 60 surge o UNIX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Apresentava muitas inovações em relação ao Multics;</a:t>
            </a:r>
            <a:endParaRPr sz="2000"/>
          </a:p>
          <a:p>
            <a:pPr marL="4572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UNIX criou um grande número de versões e inovações, entre elas: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System V e derivados - família BSD (FreeBSD, NetBSD, OpenBSD, etc..); Linux (e derivados); HP-UX, IBM-AIX e até o MacOS X (que é uma variante dos BSDs)</a:t>
            </a: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Char char="•"/>
            </a:pPr>
            <a:r>
              <a:rPr lang="pt-BR" sz="2200"/>
              <a:t>Em 1973, Dennis Ritchie e Ken Thompson reescrevem o sistema UNIX na linguagem de alto nível “C” (desenvolvida por eles)</a:t>
            </a:r>
            <a:endParaRPr/>
          </a:p>
        </p:txBody>
      </p:sp>
      <p:sp>
        <p:nvSpPr>
          <p:cNvPr id="251" name="Google Shape;251;p8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8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4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54" name="Google Shape;254;p8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8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61" name="Google Shape;261;p8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8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00232" y="1643050"/>
            <a:ext cx="5509290" cy="374731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85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64" name="Google Shape;264;p8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1974: UNIX se tornou disponível gratuitamente nas Universidades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Até hoje esse sistema é usado no mercado, comercializado por empresas como IBM, HP e Sun;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Década de 70: surgem os primeiros computadores pessoais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Necessidade de um SO de fácil operacionalização;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Até então, o usuário leigo não tinha acesso aos computadores;</a:t>
            </a:r>
            <a:endParaRPr sz="2200"/>
          </a:p>
        </p:txBody>
      </p:sp>
      <p:sp>
        <p:nvSpPr>
          <p:cNvPr id="270" name="Google Shape;270;p4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6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73" name="Google Shape;273;p4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200"/>
              <a:t>Apple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1976: lançado o Apple I (primeiros computadores pessoais)</a:t>
            </a:r>
            <a:endParaRPr/>
          </a:p>
          <a:p>
            <a: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600"/>
              <a:t>carregar uma fita contendo o interpretador BASIC, para somente depois começar a realizar alguma atividade;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1977: Apple II</a:t>
            </a:r>
            <a:endParaRPr/>
          </a:p>
          <a:p>
            <a: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600"/>
              <a:t>armazenava um interpretador BASIC e o software de bootstrap;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800"/>
              <a:t>Final da década de 70</a:t>
            </a:r>
            <a:endParaRPr/>
          </a:p>
          <a:p>
            <a: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600"/>
              <a:t>Xerox: projeto de desenvolvimento de interface gráfica e mouse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800"/>
              <a:t>1983: Apple Lisa</a:t>
            </a:r>
            <a:endParaRPr/>
          </a:p>
          <a:p>
            <a: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600"/>
              <a:t>Incorporação dos conceitos de interface gráfica e mouse</a:t>
            </a:r>
            <a:endParaRPr/>
          </a:p>
        </p:txBody>
      </p:sp>
      <p:sp>
        <p:nvSpPr>
          <p:cNvPr id="279" name="Google Shape;279;p9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80" name="Google Shape;280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200"/>
              <a:t>Apple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800"/>
              <a:t>1984: Apple Macintosh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600"/>
              <a:t>Aperfeiçoamento da interface do Lisa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pt-BR" sz="1600"/>
              <a:t>MacOS 1.0</a:t>
            </a:r>
            <a:endParaRPr/>
          </a:p>
          <a:p>
            <a: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287" name="Google Shape;287;p10" descr="MacOS1.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2671" y="2857496"/>
            <a:ext cx="487680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0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89" name="Google Shape;289;p1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Sistema Operacional (SO)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96" name="Google Shape;96;p1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Microsoft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Final da década de 70: a Microsoft, compra o sistema QDOS (Quick and Dirty Operating System) por $50.000,00;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Batizado de DOS (Disk Operating System);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Licenciado à IBM -&gt; IBMPC;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Utilizado como base para a família Windows (janelas);</a:t>
            </a:r>
            <a:endParaRPr/>
          </a:p>
        </p:txBody>
      </p:sp>
      <p:sp>
        <p:nvSpPr>
          <p:cNvPr id="296" name="Google Shape;296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7" descr="MSDO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638" y="3488314"/>
            <a:ext cx="4429156" cy="306102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7"/>
          <p:cNvSpPr txBox="1"/>
          <p:nvPr/>
        </p:nvSpPr>
        <p:spPr>
          <a:xfrm>
            <a:off x="5656538" y="6549337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00" name="Google Shape;300;p4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83324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1985: lançado o WINDOWS 1.0 (interface gráfica com o usuário do MS-DOS);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308" name="Google Shape;30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290" y="2354422"/>
            <a:ext cx="6715172" cy="307484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9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10" name="Google Shape;310;p4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 txBox="1">
            <a:spLocks noGrp="1"/>
          </p:cNvSpPr>
          <p:nvPr>
            <p:ph type="body" idx="1"/>
          </p:nvPr>
        </p:nvSpPr>
        <p:spPr>
          <a:xfrm>
            <a:off x="601662" y="159915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1992: lançado o WINDOWS 3.1;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318" name="Google Shape;318;p11" descr="Windows3.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2306" y="2186259"/>
            <a:ext cx="5619388" cy="421454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1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20" name="Google Shape;320;p1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2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Cronologia da família Windows;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914400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400"/>
              <a:t>	     2012			2014</a:t>
            </a:r>
            <a:endParaRPr sz="11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328" name="Google Shape;328;p12"/>
          <p:cNvPicPr preferRelativeResize="0"/>
          <p:nvPr/>
        </p:nvPicPr>
        <p:blipFill rotWithShape="1">
          <a:blip r:embed="rId3">
            <a:alphaModFix/>
          </a:blip>
          <a:srcRect l="3936" t="-1" b="39742"/>
          <a:stretch/>
        </p:blipFill>
        <p:spPr>
          <a:xfrm>
            <a:off x="35496" y="1304497"/>
            <a:ext cx="8783960" cy="373623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2"/>
          <p:cNvSpPr txBox="1"/>
          <p:nvPr/>
        </p:nvSpPr>
        <p:spPr>
          <a:xfrm>
            <a:off x="554619" y="5013176"/>
            <a:ext cx="82658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http://blogs.msdn.com/blogfiles/conde/WindowsLiveWriter/EvoluodosSistemasOperacionais_B63A/image_9.png</a:t>
            </a:r>
            <a:endParaRPr/>
          </a:p>
        </p:txBody>
      </p:sp>
      <p:sp>
        <p:nvSpPr>
          <p:cNvPr id="330" name="Google Shape;330;p12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31" name="Google Shape;331;p12" descr="Resultado de imagem para windows 8"/>
          <p:cNvPicPr preferRelativeResize="0"/>
          <p:nvPr/>
        </p:nvPicPr>
        <p:blipFill rotWithShape="1">
          <a:blip r:embed="rId4">
            <a:alphaModFix/>
          </a:blip>
          <a:srcRect l="28738" t="37400" r="28736" b="35300"/>
          <a:stretch/>
        </p:blipFill>
        <p:spPr>
          <a:xfrm>
            <a:off x="1403648" y="5810673"/>
            <a:ext cx="1240574" cy="298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2" descr="Resultado de imagem para windows 8"/>
          <p:cNvPicPr preferRelativeResize="0"/>
          <p:nvPr/>
        </p:nvPicPr>
        <p:blipFill rotWithShape="1">
          <a:blip r:embed="rId5">
            <a:alphaModFix/>
          </a:blip>
          <a:srcRect l="31889" t="41599" r="27162" b="42465"/>
          <a:stretch/>
        </p:blipFill>
        <p:spPr>
          <a:xfrm>
            <a:off x="2771800" y="5836319"/>
            <a:ext cx="1364365" cy="298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2" descr="Resultado de imagem para windows 10"/>
          <p:cNvPicPr preferRelativeResize="0"/>
          <p:nvPr/>
        </p:nvPicPr>
        <p:blipFill rotWithShape="1">
          <a:blip r:embed="rId6">
            <a:alphaModFix/>
          </a:blip>
          <a:srcRect l="17451" t="15724" r="16399" b="18059"/>
          <a:stretch/>
        </p:blipFill>
        <p:spPr>
          <a:xfrm>
            <a:off x="5007837" y="5589240"/>
            <a:ext cx="792088" cy="79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2" descr="Texto&#10;&#10;Descrição gerad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342" name="Google Shape;342;p17"/>
          <p:cNvSpPr txBox="1"/>
          <p:nvPr/>
        </p:nvSpPr>
        <p:spPr>
          <a:xfrm>
            <a:off x="554619" y="5805264"/>
            <a:ext cx="82658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https://www.tecmundo.com.br/windows-10/64136-windows-1-windows-10-29-anos-evolucao-do-so-microsoft.htm</a:t>
            </a:r>
            <a:endParaRPr/>
          </a:p>
        </p:txBody>
      </p:sp>
      <p:pic>
        <p:nvPicPr>
          <p:cNvPr id="343" name="Google Shape;3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0" y="2071687"/>
            <a:ext cx="66675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7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45" name="Google Shape;345;p1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GNU/Linux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1983: Richard Stallman funda a Free Software Foundation;</a:t>
            </a: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Projeto GNU: criar um clone melhorado e livre do UNIX, mas que não utilizasse seu código fonte;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Desafio: desenvolver o kernel, utilitários de programação, administração do sistema, de rede, comandos padrão e etc.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Final da décado de 80: apenas os utilitários e os comandos padrão estavam prontos, o Kernel não;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Surgimento de vários projetos em Universidades para “clonar” o UNIX;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51" name="Google Shape;351;p5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0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54" name="Google Shape;354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Dr. Andrew Tanenbaum desenvolve o Minix, baseado no microprocessador 8086 da Intel (barato na época)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600"/>
              <a:t>Finalidade: instrumento de ensino;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600"/>
              <a:t>Limitações de memória impediram seu uso comercial;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1990: Linus Torvalds (estudante Finlandês) começou a desenvolver um núcleo de um SO e envia mensagem (lista de discussão) pedindo ajuda para o projeto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600"/>
              <a:t>Projeto: baseado no Minix e no processador 80386;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2F5496"/>
              </a:buClr>
              <a:buSzPts val="1800"/>
              <a:buChar char="•"/>
            </a:pPr>
            <a:r>
              <a:rPr lang="pt-BR" sz="1600"/>
              <a:t>Depois de algum tempo ele cria o Kernel para executar os comandos e utilitários criados pelo projeto GNU;</a:t>
            </a:r>
            <a:endParaRPr/>
          </a:p>
        </p:txBody>
      </p:sp>
      <p:sp>
        <p:nvSpPr>
          <p:cNvPr id="360" name="Google Shape;360;p5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5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1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63" name="Google Shape;363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Linus envia nova mensagem para a lista divulgando seu trabalho, recebendo colaborações de diversos programadores;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05/10/1991: Linus lança a primeira versão oficial do Linux, o Linux 0.02;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Desde então muitos colaboradores têm ajudado a desenvolver o Linux;</a:t>
            </a:r>
            <a:endParaRPr/>
          </a:p>
        </p:txBody>
      </p:sp>
      <p:sp>
        <p:nvSpPr>
          <p:cNvPr id="369" name="Google Shape;369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28" y="3643314"/>
            <a:ext cx="70104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73" name="Google Shape;373;p5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69" y="3086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312" y="42862"/>
            <a:ext cx="698483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5"/>
          <p:cNvSpPr txBox="1"/>
          <p:nvPr/>
        </p:nvSpPr>
        <p:spPr>
          <a:xfrm>
            <a:off x="-53747" y="2503929"/>
            <a:ext cx="505779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http://img142.imageshack.us/img142/5090/linuxdistrotimeline75cr6.png</a:t>
            </a:r>
            <a:endParaRPr/>
          </a:p>
        </p:txBody>
      </p:sp>
      <p:sp>
        <p:nvSpPr>
          <p:cNvPr id="382" name="Google Shape;382;p15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1108957" y="118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Onde encontramos um SO?</a:t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3797178" y="1500438"/>
            <a:ext cx="2344700" cy="2406125"/>
            <a:chOff x="3461553" y="1211460"/>
            <a:chExt cx="2680325" cy="2695103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4273333" y="3537231"/>
              <a:ext cx="15568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 - Desktop</a:t>
              </a:r>
              <a:endParaRPr/>
            </a:p>
          </p:txBody>
        </p:sp>
        <p:pic>
          <p:nvPicPr>
            <p:cNvPr id="106" name="Google Shape;106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61553" y="1211460"/>
              <a:ext cx="2680325" cy="23318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6"/>
          <p:cNvGrpSpPr/>
          <p:nvPr/>
        </p:nvGrpSpPr>
        <p:grpSpPr>
          <a:xfrm>
            <a:off x="3923928" y="4293096"/>
            <a:ext cx="3807784" cy="2089485"/>
            <a:chOff x="2056715" y="3941095"/>
            <a:chExt cx="3807784" cy="2089485"/>
          </a:xfrm>
        </p:grpSpPr>
        <p:pic>
          <p:nvPicPr>
            <p:cNvPr id="108" name="Google Shape;108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56715" y="3941095"/>
              <a:ext cx="3807784" cy="1991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6"/>
            <p:cNvSpPr txBox="1"/>
            <p:nvPr/>
          </p:nvSpPr>
          <p:spPr>
            <a:xfrm>
              <a:off x="2339752" y="5661248"/>
              <a:ext cx="1697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 - Notebook</a:t>
              </a:r>
              <a:endParaRPr/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6086475" y="3125764"/>
            <a:ext cx="2990850" cy="1933792"/>
            <a:chOff x="5864499" y="3911379"/>
            <a:chExt cx="2990850" cy="1933792"/>
          </a:xfrm>
        </p:grpSpPr>
        <p:pic>
          <p:nvPicPr>
            <p:cNvPr id="111" name="Google Shape;111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864499" y="3911379"/>
              <a:ext cx="2990850" cy="1533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6"/>
            <p:cNvSpPr txBox="1"/>
            <p:nvPr/>
          </p:nvSpPr>
          <p:spPr>
            <a:xfrm>
              <a:off x="6687473" y="5475839"/>
              <a:ext cx="800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Tablet</a:t>
              </a:r>
              <a:endParaRPr/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6739609" y="1191467"/>
            <a:ext cx="1504800" cy="1805485"/>
            <a:chOff x="6759078" y="1124744"/>
            <a:chExt cx="2143125" cy="2560334"/>
          </a:xfrm>
        </p:grpSpPr>
        <p:pic>
          <p:nvPicPr>
            <p:cNvPr id="114" name="Google Shape;114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759078" y="1124744"/>
              <a:ext cx="2143125" cy="214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6"/>
            <p:cNvSpPr txBox="1"/>
            <p:nvPr/>
          </p:nvSpPr>
          <p:spPr>
            <a:xfrm>
              <a:off x="7092280" y="3315746"/>
              <a:ext cx="14414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Smartphone</a:t>
              </a:r>
              <a:endParaRPr/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162246" y="974798"/>
            <a:ext cx="3545658" cy="2319478"/>
            <a:chOff x="-58971" y="1460745"/>
            <a:chExt cx="3545658" cy="2319478"/>
          </a:xfrm>
        </p:grpSpPr>
        <p:pic>
          <p:nvPicPr>
            <p:cNvPr id="117" name="Google Shape;117;p1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58971" y="1460745"/>
              <a:ext cx="3545658" cy="2256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6"/>
            <p:cNvSpPr txBox="1"/>
            <p:nvPr/>
          </p:nvSpPr>
          <p:spPr>
            <a:xfrm>
              <a:off x="251520" y="3410891"/>
              <a:ext cx="1155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Smart TV</a:t>
              </a:r>
              <a:endParaRPr/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320401" y="3293023"/>
            <a:ext cx="3531519" cy="2872281"/>
            <a:chOff x="179512" y="3140968"/>
            <a:chExt cx="3888432" cy="2964617"/>
          </a:xfrm>
        </p:grpSpPr>
        <p:pic>
          <p:nvPicPr>
            <p:cNvPr id="120" name="Google Shape;120;p16"/>
            <p:cNvPicPr preferRelativeResize="0"/>
            <p:nvPr/>
          </p:nvPicPr>
          <p:blipFill rotWithShape="1">
            <a:blip r:embed="rId8">
              <a:alphaModFix/>
            </a:blip>
            <a:srcRect l="28236" r="15636"/>
            <a:stretch/>
          </p:blipFill>
          <p:spPr>
            <a:xfrm>
              <a:off x="1453188" y="3140968"/>
              <a:ext cx="2614756" cy="2964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6"/>
            <p:cNvSpPr txBox="1"/>
            <p:nvPr/>
          </p:nvSpPr>
          <p:spPr>
            <a:xfrm>
              <a:off x="179512" y="4694148"/>
              <a:ext cx="12490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Geladeira </a:t>
              </a:r>
              <a:endParaRPr/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Smart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6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23" name="Google Shape;123;p16" descr="Texto&#10;&#10;Descrição gerada automa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29" name="Google Shape;129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50" y="2192324"/>
            <a:ext cx="1836420" cy="159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8220" y="1124698"/>
            <a:ext cx="1592580" cy="183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277" y="3854414"/>
            <a:ext cx="2423160" cy="121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32977" y="1143000"/>
            <a:ext cx="2461260" cy="118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87153" y="2270342"/>
            <a:ext cx="1973580" cy="147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0608" y="1143000"/>
            <a:ext cx="1573538" cy="10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83968" y="3840995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57116" y="1655633"/>
            <a:ext cx="13716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13361" y="3219965"/>
            <a:ext cx="1973580" cy="147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860733" y="5492751"/>
            <a:ext cx="40386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66927" y="103109"/>
            <a:ext cx="1554480" cy="155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Tipos de SOs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8703" y="5296458"/>
            <a:ext cx="3461666" cy="6509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45" name="Google Shape;145;p14" descr="Texto&#10;&#10;Descrição gerada automaticamente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 i="1"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2000" i="1"/>
              <a:t>“Um conjunto de programas que </a:t>
            </a:r>
            <a:r>
              <a:rPr lang="pt-BR" sz="2000" b="1" i="1">
                <a:solidFill>
                  <a:srgbClr val="222A35"/>
                </a:solidFill>
              </a:rPr>
              <a:t>controla os recursos</a:t>
            </a:r>
            <a:r>
              <a:rPr lang="pt-BR" sz="2000" i="1"/>
              <a:t> do computador e provê a base sobre a qual as aplicações são escritas”</a:t>
            </a:r>
            <a:r>
              <a:rPr lang="pt-BR" sz="2000"/>
              <a:t> [Tanenbaum, 1992]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endParaRPr sz="2000" i="1"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2000" i="1"/>
              <a:t>“O objetivo de um sistema operacional é </a:t>
            </a:r>
            <a:r>
              <a:rPr lang="pt-BR" sz="2000" b="1" i="1">
                <a:solidFill>
                  <a:srgbClr val="222A35"/>
                </a:solidFill>
              </a:rPr>
              <a:t>organizar e controlar</a:t>
            </a:r>
            <a:r>
              <a:rPr lang="pt-BR" sz="2000" i="1"/>
              <a:t> o </a:t>
            </a:r>
            <a:r>
              <a:rPr lang="pt-BR" sz="2000" b="1" i="1"/>
              <a:t>hardware e o software</a:t>
            </a:r>
            <a:r>
              <a:rPr lang="pt-BR" sz="2000" i="1"/>
              <a:t> para que o dispositivo funcione de maneira flexível e previsível”</a:t>
            </a:r>
            <a:r>
              <a:rPr lang="pt-BR" sz="2000"/>
              <a:t> [How Stuff Works]</a:t>
            </a: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151" name="Google Shape;151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400"/>
              <a:t>DEFINIÇÕES DE SO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55" name="Google Shape;155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Trata-se do programa responsável por controlar e coordenar o uso do hardware entre diversos programas de aplicação dos usuários; 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Ele é formado por um conjunto de módulos de software que regem os recursos do sistema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resolvendo conflitos;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simplificando o uso da máquina;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aperfeiçoando seu desempenho global;</a:t>
            </a:r>
            <a:endParaRPr/>
          </a:p>
        </p:txBody>
      </p:sp>
      <p:sp>
        <p:nvSpPr>
          <p:cNvPr id="161" name="Google Shape;161;p9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9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0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64" name="Google Shape;164;p9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Gerência de memória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Gerência de processador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Gerência de arquivos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Gerência de dispositivos de E/S (periféricos)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70" name="Google Shape;170;p7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7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2"/>
          <p:cNvSpPr txBox="1">
            <a:spLocks noGrp="1"/>
          </p:cNvSpPr>
          <p:nvPr>
            <p:ph type="title"/>
          </p:nvPr>
        </p:nvSpPr>
        <p:spPr>
          <a:xfrm>
            <a:off x="1287194" y="42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/>
              <a:t>ESTRUTURA DE UM SISTEMA OPERACIONAL</a:t>
            </a:r>
            <a:endParaRPr/>
          </a:p>
        </p:txBody>
      </p:sp>
      <p:sp>
        <p:nvSpPr>
          <p:cNvPr id="173" name="Google Shape;173;p72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74" name="Google Shape;174;p7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O sistema operacional sustenta o ambiente em que  os aplicativos são executados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80" name="Google Shape;180;p7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7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08" y="2000240"/>
            <a:ext cx="5429288" cy="380943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84" name="Google Shape;184;p7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90" name="Google Shape;190;p9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9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92" descr="relação_SOxMa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918" y="1145461"/>
            <a:ext cx="5953151" cy="49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2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94" name="Google Shape;194;p9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Microsoft Office PowerPoint</Application>
  <PresentationFormat>Apresentação na tela (4:3)</PresentationFormat>
  <Paragraphs>219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Sistema Operacional (SO)</vt:lpstr>
      <vt:lpstr>Onde encontramos um SO?</vt:lpstr>
      <vt:lpstr>Tipos de SOs</vt:lpstr>
      <vt:lpstr>DEFINIÇÕES DE SO</vt:lpstr>
      <vt:lpstr>Apresentação do PowerPoint</vt:lpstr>
      <vt:lpstr>ESTRUTURA DE UM SISTEMA OPERACIONAL</vt:lpstr>
      <vt:lpstr>Apresentação do PowerPoint</vt:lpstr>
      <vt:lpstr>Apresentação do PowerPoint</vt:lpstr>
      <vt:lpstr>Apresentação do PowerPoint</vt:lpstr>
      <vt:lpstr>Histórico dos Sistemas Operacionais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1</cp:revision>
  <dcterms:created xsi:type="dcterms:W3CDTF">2009-03-02T19:44:04Z</dcterms:created>
  <dcterms:modified xsi:type="dcterms:W3CDTF">2022-08-18T20:12:02Z</dcterms:modified>
</cp:coreProperties>
</file>