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4" roundtripDataSignature="AMtx7miU4Ob0zFUJkRaVjNn/5+3jKFKzN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8" name="Google Shape;7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1" name="Google Shape;241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6" name="Google Shape;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9" name="Google Shape;28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5" name="Google Shape;30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16" name="Google Shape;316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9" name="Google Shape;329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7" name="Google Shape;357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9" name="Google Shape;369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7" name="Google Shape;397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0" name="Google Shape;410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6" name="Google Shape;416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6" name="Google Shape;426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3" name="Google Shape;453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3" name="Google Shape;483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98" name="Google Shape;49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2"/>
          <p:cNvSpPr txBox="1"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2"/>
          <p:cNvSpPr txBox="1"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02"/>
          <p:cNvSpPr txBox="1">
            <a:spLocks noGrp="1"/>
          </p:cNvSpPr>
          <p:nvPr>
            <p:ph type="body" idx="2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02"/>
          <p:cNvSpPr txBox="1">
            <a:spLocks noGrp="1"/>
          </p:cNvSpPr>
          <p:nvPr>
            <p:ph type="body" idx="3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02"/>
          <p:cNvSpPr txBox="1">
            <a:spLocks noGrp="1"/>
          </p:cNvSpPr>
          <p:nvPr>
            <p:ph type="body" idx="4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2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02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2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3" name="Google Shape;53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4" name="Google Shape;54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1" name="Google Shape;61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Windows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3" name="Google Shape;83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168" name="Google Shape;168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1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1" name="Google Shape;171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51477" y="766527"/>
            <a:ext cx="7441046" cy="5578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ctrTitle"/>
          </p:nvPr>
        </p:nvSpPr>
        <p:spPr>
          <a:xfrm>
            <a:off x="685800" y="1910154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Particionar disco no Windows 10</a:t>
            </a:r>
            <a:endParaRPr/>
          </a:p>
        </p:txBody>
      </p:sp>
      <p:pic>
        <p:nvPicPr>
          <p:cNvPr id="178" name="Google Shape;178;p1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4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Serve para definir limites de uma área física do disco rígido: partição;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uma partição é vista como uma unidade de armazenamento separada;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a partição deve ser formatada com um sistema de arquivos;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4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O disco rígido precisa ao menos de uma partição para funcionar e armazenar o sistema operacional, programas e arquivos.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84" name="Google Shape;184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5" name="Google Shape;185;p47"/>
          <p:cNvSpPr txBox="1">
            <a:spLocks noGrp="1"/>
          </p:cNvSpPr>
          <p:nvPr>
            <p:ph type="title"/>
          </p:nvPr>
        </p:nvSpPr>
        <p:spPr>
          <a:xfrm>
            <a:off x="1100403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Particionamento de disco</a:t>
            </a:r>
            <a:endParaRPr/>
          </a:p>
        </p:txBody>
      </p:sp>
      <p:sp>
        <p:nvSpPr>
          <p:cNvPr id="186" name="Google Shape;186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4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8" name="Google Shape;188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4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Para que serve o particionamento?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Separar partição do operacional da de arquivos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Facilita quando for formatar o computador ou instalar um novo sistema operacional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Arquivos ficam em uma partição separada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Instalar mais de um sistema operacional na mesma máquina</a:t>
            </a:r>
            <a:endParaRPr/>
          </a:p>
        </p:txBody>
      </p:sp>
      <p:sp>
        <p:nvSpPr>
          <p:cNvPr id="194" name="Google Shape;194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4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96" name="Google Shape;196;p4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4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4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Partições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400"/>
              <a:t>Primária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Necessária para armazenar o SO (também pode ser para arquivos)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Máximo: 4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Partição com SO deve ser marcada como ativa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Estendida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Permite ser subdividida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Dividida em partições lógicas (máximo de 12)</a:t>
            </a:r>
            <a:endParaRPr/>
          </a:p>
        </p:txBody>
      </p:sp>
      <p:sp>
        <p:nvSpPr>
          <p:cNvPr id="204" name="Google Shape;204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5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06" name="Google Shape;206;p5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p5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8" name="Google Shape;208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5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 dirty="0"/>
              <a:t>Partições/Unidades de disco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 dirty="0"/>
              <a:t>O Windows utiliza uma letra específica para cada partição/unidade de disco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dirty="0"/>
              <a:t>C: Partição de disco em que o SO está instalado</a:t>
            </a:r>
            <a:endParaRPr sz="1800"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dirty="0"/>
              <a:t>D: Unidade de CD/DVD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dirty="0"/>
              <a:t>E: Segunda partição de disco</a:t>
            </a:r>
            <a:endParaRPr sz="1800"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 dirty="0"/>
              <a:t>Cada nova partição criada receberá uma nova letra</a:t>
            </a:r>
            <a:endParaRPr dirty="0"/>
          </a:p>
        </p:txBody>
      </p:sp>
      <p:sp>
        <p:nvSpPr>
          <p:cNvPr id="214" name="Google Shape;214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5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16" name="Google Shape;216;p5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5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 dirty="0"/>
              <a:t>Sistema de arquivos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 dirty="0"/>
              <a:t>utilizado pelo SO para controle de acesso ao disco rígido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 dirty="0"/>
              <a:t>indica como os arquivos devem ser gravados e guardados em mídias;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dirty="0"/>
              <a:t>FAT32 : partições de até 2 TB, arquivos de no máximo 4 GB</a:t>
            </a:r>
            <a:endParaRPr sz="1800"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 dirty="0"/>
              <a:t>NTFS : partições de até 256 TB, arquivos de no máximo 64 GB, uso de permissões e tolerância a falhas</a:t>
            </a:r>
            <a:endParaRPr sz="1800"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 dirty="0"/>
              <a:t>Cluster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 dirty="0"/>
              <a:t>unidade de alocação formada por um ou mais setores físicos (512 bytes) do disco, </a:t>
            </a:r>
            <a:endParaRPr dirty="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 dirty="0"/>
          </a:p>
        </p:txBody>
      </p:sp>
      <p:sp>
        <p:nvSpPr>
          <p:cNvPr id="224" name="Google Shape;224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5" name="Google Shape;225;p5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26" name="Google Shape;226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5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8" name="Google Shape;228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5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Char char="•"/>
            </a:pPr>
            <a:r>
              <a:rPr lang="pt-BR" sz="2200" dirty="0"/>
              <a:t>Formatação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 dirty="0"/>
              <a:t>Definir a área de utilização de um disco rígido: particionamento + sistema de arquivos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 dirty="0"/>
              <a:t>“Zerar” o conteúdo de um disco rígido</a:t>
            </a:r>
            <a:endParaRPr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 dirty="0"/>
              <a:t>Duas formas: física ou lógica</a:t>
            </a:r>
            <a:endParaRPr dirty="0"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None/>
            </a:pPr>
            <a:endParaRPr sz="1800" dirty="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 dirty="0"/>
              <a:t>Formatação Física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21621"/>
              <a:buChar char="•"/>
            </a:pPr>
            <a:r>
              <a:rPr lang="pt-BR" sz="1600" dirty="0"/>
              <a:t>Para utilizar um disco rígido é necessário que ele tenha sido formatado fisicamente (fábrica);</a:t>
            </a:r>
            <a:endParaRPr dirty="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21621"/>
              <a:buChar char="•"/>
            </a:pPr>
            <a:r>
              <a:rPr lang="pt-BR" sz="1600" dirty="0"/>
              <a:t>Apagar fisicamente os dados de um disco os sobrescrevendo</a:t>
            </a:r>
            <a:endParaRPr sz="2000" dirty="0"/>
          </a:p>
          <a:p>
            <a:pPr marL="457200" lvl="0" indent="-2286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None/>
            </a:pPr>
            <a:endParaRPr sz="2200" dirty="0"/>
          </a:p>
          <a:p>
            <a:pPr marL="914400" lvl="1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 dirty="0"/>
              <a:t>Formatação Lógica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21621"/>
              <a:buChar char="•"/>
            </a:pPr>
            <a:r>
              <a:rPr lang="pt-BR" sz="1600" dirty="0"/>
              <a:t>Delimitar áreas de um disco, definindo partições e sistema de arquivo</a:t>
            </a:r>
            <a:endParaRPr dirty="0"/>
          </a:p>
          <a:p>
            <a:pPr marL="1371600" lvl="2" indent="-342900" algn="l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21621"/>
              <a:buChar char="•"/>
            </a:pPr>
            <a:r>
              <a:rPr lang="pt-BR" sz="1600" dirty="0"/>
              <a:t>Limpar o sistema arquivos</a:t>
            </a:r>
            <a:endParaRPr dirty="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1081"/>
              <a:buNone/>
            </a:pPr>
            <a:endParaRPr sz="2400" dirty="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 dirty="0"/>
          </a:p>
        </p:txBody>
      </p:sp>
      <p:sp>
        <p:nvSpPr>
          <p:cNvPr id="234" name="Google Shape;234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5" name="Google Shape;235;p5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36" name="Google Shape;236;p5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58653" y="979488"/>
            <a:ext cx="4740944" cy="550698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5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245" name="Google Shape;245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6" name="Google Shape;246;p5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Gerenciar disco</a:t>
            </a:r>
            <a:endParaRPr/>
          </a:p>
        </p:txBody>
      </p:sp>
      <p:sp>
        <p:nvSpPr>
          <p:cNvPr id="247" name="Google Shape;247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54"/>
          <p:cNvSpPr/>
          <p:nvPr/>
        </p:nvSpPr>
        <p:spPr>
          <a:xfrm>
            <a:off x="2330245" y="3129978"/>
            <a:ext cx="1411696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54"/>
          <p:cNvSpPr txBox="1"/>
          <p:nvPr/>
        </p:nvSpPr>
        <p:spPr>
          <a:xfrm>
            <a:off x="4441771" y="4838502"/>
            <a:ext cx="2520280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Clique com botão direito do mouse no  “Menu iniciar”</a:t>
            </a:r>
            <a:endParaRPr/>
          </a:p>
        </p:txBody>
      </p:sp>
      <p:sp>
        <p:nvSpPr>
          <p:cNvPr id="250" name="Google Shape;250;p5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5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5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257" name="Google Shape;257;p5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55"/>
          <p:cNvSpPr txBox="1">
            <a:spLocks noGrp="1"/>
          </p:cNvSpPr>
          <p:nvPr>
            <p:ph type="title"/>
          </p:nvPr>
        </p:nvSpPr>
        <p:spPr>
          <a:xfrm>
            <a:off x="1370000" y="142195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Gerenciamento do computador</a:t>
            </a:r>
            <a:endParaRPr/>
          </a:p>
        </p:txBody>
      </p:sp>
      <p:sp>
        <p:nvSpPr>
          <p:cNvPr id="259" name="Google Shape;259;p5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5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70000" y="1057483"/>
            <a:ext cx="6403999" cy="51147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2" name="Google Shape;262;p5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698231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9" name="Google Shape;89;p1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457200" y="270892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Windows 10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5572132" y="6357938"/>
            <a:ext cx="291623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1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268" name="Google Shape;268;p5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5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70" name="Google Shape;270;p5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1" name="Google Shape;271;p56" descr="09-MeuComp-BotDirGerenciarDisco.PNG"/>
          <p:cNvPicPr preferRelativeResize="0"/>
          <p:nvPr/>
        </p:nvPicPr>
        <p:blipFill rotWithShape="1">
          <a:blip r:embed="rId3">
            <a:alphaModFix/>
          </a:blip>
          <a:srcRect l="23580" t="12335" r="19676" b="4803"/>
          <a:stretch/>
        </p:blipFill>
        <p:spPr>
          <a:xfrm>
            <a:off x="2555776" y="1196752"/>
            <a:ext cx="4536504" cy="4968552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5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5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5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279" name="Google Shape;279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0" name="Google Shape;280;p57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81" name="Google Shape;281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2" name="Google Shape;282;p57" descr="10-GerenciarDiscoOpções.PNG"/>
          <p:cNvPicPr preferRelativeResize="0"/>
          <p:nvPr/>
        </p:nvPicPr>
        <p:blipFill rotWithShape="1">
          <a:blip r:embed="rId3">
            <a:alphaModFix/>
          </a:blip>
          <a:srcRect l="22955" t="12485" r="14143" b="5170"/>
          <a:stretch/>
        </p:blipFill>
        <p:spPr>
          <a:xfrm>
            <a:off x="2267744" y="1268760"/>
            <a:ext cx="4968552" cy="4878288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57"/>
          <p:cNvSpPr/>
          <p:nvPr/>
        </p:nvSpPr>
        <p:spPr>
          <a:xfrm>
            <a:off x="5032512" y="5157192"/>
            <a:ext cx="1411696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57"/>
          <p:cNvSpPr txBox="1"/>
          <p:nvPr/>
        </p:nvSpPr>
        <p:spPr>
          <a:xfrm>
            <a:off x="4499992" y="2276872"/>
            <a:ext cx="2088232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Clicar com botão direito do mouse sobre a unidade C:</a:t>
            </a:r>
            <a:endParaRPr/>
          </a:p>
        </p:txBody>
      </p:sp>
      <p:sp>
        <p:nvSpPr>
          <p:cNvPr id="285" name="Google Shape;285;p57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6" name="Google Shape;286;p5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292" name="Google Shape;292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3" name="Google Shape;293;p5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294" name="Google Shape;294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5" name="Google Shape;295;p58" descr="11-GerenciarDiscoDimVol.PNG"/>
          <p:cNvPicPr preferRelativeResize="0"/>
          <p:nvPr/>
        </p:nvPicPr>
        <p:blipFill rotWithShape="1">
          <a:blip r:embed="rId3">
            <a:alphaModFix/>
          </a:blip>
          <a:srcRect l="22753" t="10823" b="5403"/>
          <a:stretch/>
        </p:blipFill>
        <p:spPr>
          <a:xfrm>
            <a:off x="1547664" y="979488"/>
            <a:ext cx="6155676" cy="5006974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p58"/>
          <p:cNvSpPr/>
          <p:nvPr/>
        </p:nvSpPr>
        <p:spPr>
          <a:xfrm>
            <a:off x="5032512" y="2514668"/>
            <a:ext cx="1411696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p58"/>
          <p:cNvSpPr txBox="1"/>
          <p:nvPr/>
        </p:nvSpPr>
        <p:spPr>
          <a:xfrm>
            <a:off x="5652120" y="2276872"/>
            <a:ext cx="2088232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Indicar o tamanho a ser reduzido da unidade C:</a:t>
            </a:r>
            <a:endParaRPr/>
          </a:p>
        </p:txBody>
      </p:sp>
      <p:sp>
        <p:nvSpPr>
          <p:cNvPr id="298" name="Google Shape;298;p58"/>
          <p:cNvSpPr/>
          <p:nvPr/>
        </p:nvSpPr>
        <p:spPr>
          <a:xfrm>
            <a:off x="3923928" y="4077072"/>
            <a:ext cx="763624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58"/>
          <p:cNvSpPr txBox="1"/>
          <p:nvPr/>
        </p:nvSpPr>
        <p:spPr>
          <a:xfrm>
            <a:off x="3646782" y="2627620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300" name="Google Shape;300;p58"/>
          <p:cNvSpPr txBox="1"/>
          <p:nvPr/>
        </p:nvSpPr>
        <p:spPr>
          <a:xfrm>
            <a:off x="3563888" y="3923764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301" name="Google Shape;301;p5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2" name="Google Shape;302;p58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08" name="Google Shape;308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9" name="Google Shape;309;p5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10" name="Google Shape;310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1" name="Google Shape;311;p59" descr="12-GerenciarDiscoEspacNaoAloc.PNG"/>
          <p:cNvPicPr preferRelativeResize="0"/>
          <p:nvPr/>
        </p:nvPicPr>
        <p:blipFill rotWithShape="1">
          <a:blip r:embed="rId3">
            <a:alphaModFix/>
          </a:blip>
          <a:srcRect l="23657" t="12048" r="19415" b="5894"/>
          <a:stretch/>
        </p:blipFill>
        <p:spPr>
          <a:xfrm>
            <a:off x="2555776" y="1045021"/>
            <a:ext cx="4536504" cy="4904259"/>
          </a:xfrm>
          <a:prstGeom prst="rect">
            <a:avLst/>
          </a:prstGeom>
          <a:noFill/>
          <a:ln>
            <a:noFill/>
          </a:ln>
        </p:spPr>
      </p:pic>
      <p:sp>
        <p:nvSpPr>
          <p:cNvPr id="312" name="Google Shape;312;p5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p5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6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19" name="Google Shape;319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6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21" name="Google Shape;321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60" descr="13-GerenciarDiscoEspacNaoAlocOpcoes.PNG"/>
          <p:cNvPicPr preferRelativeResize="0"/>
          <p:nvPr/>
        </p:nvPicPr>
        <p:blipFill rotWithShape="1">
          <a:blip r:embed="rId3">
            <a:alphaModFix/>
          </a:blip>
          <a:srcRect l="23866" t="12485" r="7761" b="5170"/>
          <a:stretch/>
        </p:blipFill>
        <p:spPr>
          <a:xfrm>
            <a:off x="1907704" y="1143000"/>
            <a:ext cx="5400600" cy="4878288"/>
          </a:xfrm>
          <a:prstGeom prst="rect">
            <a:avLst/>
          </a:prstGeom>
          <a:noFill/>
          <a:ln>
            <a:noFill/>
          </a:ln>
        </p:spPr>
      </p:pic>
      <p:sp>
        <p:nvSpPr>
          <p:cNvPr id="323" name="Google Shape;323;p60"/>
          <p:cNvSpPr/>
          <p:nvPr/>
        </p:nvSpPr>
        <p:spPr>
          <a:xfrm>
            <a:off x="5508104" y="3951312"/>
            <a:ext cx="1411696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0"/>
          <p:cNvSpPr txBox="1"/>
          <p:nvPr/>
        </p:nvSpPr>
        <p:spPr>
          <a:xfrm>
            <a:off x="5652120" y="2151112"/>
            <a:ext cx="2088232" cy="1200329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Clicar com botão direito do mouse em cima de “Não alocado”</a:t>
            </a:r>
            <a:endParaRPr/>
          </a:p>
        </p:txBody>
      </p:sp>
      <p:sp>
        <p:nvSpPr>
          <p:cNvPr id="325" name="Google Shape;325;p6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6" name="Google Shape;326;p6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32" name="Google Shape;332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3" name="Google Shape;333;p6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34" name="Google Shape;334;p6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5" name="Google Shape;335;p61" descr="14-GerenciarDiscoEspacCriarPartSimples.PNG"/>
          <p:cNvPicPr preferRelativeResize="0"/>
          <p:nvPr/>
        </p:nvPicPr>
        <p:blipFill rotWithShape="1">
          <a:blip r:embed="rId3">
            <a:alphaModFix/>
          </a:blip>
          <a:srcRect l="23237" t="11075" r="19420" b="5123"/>
          <a:stretch/>
        </p:blipFill>
        <p:spPr>
          <a:xfrm>
            <a:off x="2411760" y="1196752"/>
            <a:ext cx="4474245" cy="4904259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p61"/>
          <p:cNvSpPr/>
          <p:nvPr/>
        </p:nvSpPr>
        <p:spPr>
          <a:xfrm>
            <a:off x="5043398" y="4120616"/>
            <a:ext cx="763624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6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8" name="Google Shape;338;p6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6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44" name="Google Shape;344;p6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5" name="Google Shape;345;p62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46" name="Google Shape;346;p6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7" name="Google Shape;347;p62" descr="15-GerenciarDiscoTamanhoPartSimples.PNG"/>
          <p:cNvPicPr preferRelativeResize="0"/>
          <p:nvPr/>
        </p:nvPicPr>
        <p:blipFill rotWithShape="1">
          <a:blip r:embed="rId3">
            <a:alphaModFix/>
          </a:blip>
          <a:srcRect l="23475" t="12195" r="19693" b="5187"/>
          <a:stretch/>
        </p:blipFill>
        <p:spPr>
          <a:xfrm>
            <a:off x="2483768" y="836712"/>
            <a:ext cx="4474245" cy="4878288"/>
          </a:xfrm>
          <a:prstGeom prst="rect">
            <a:avLst/>
          </a:prstGeom>
          <a:noFill/>
          <a:ln>
            <a:noFill/>
          </a:ln>
        </p:spPr>
      </p:pic>
      <p:sp>
        <p:nvSpPr>
          <p:cNvPr id="348" name="Google Shape;348;p62"/>
          <p:cNvSpPr/>
          <p:nvPr/>
        </p:nvSpPr>
        <p:spPr>
          <a:xfrm>
            <a:off x="4427984" y="2492896"/>
            <a:ext cx="1005614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62"/>
          <p:cNvSpPr txBox="1"/>
          <p:nvPr/>
        </p:nvSpPr>
        <p:spPr>
          <a:xfrm>
            <a:off x="5796136" y="2145630"/>
            <a:ext cx="2088232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Indicar o tamanho que a partição terá</a:t>
            </a:r>
            <a:endParaRPr/>
          </a:p>
        </p:txBody>
      </p:sp>
      <p:sp>
        <p:nvSpPr>
          <p:cNvPr id="350" name="Google Shape;350;p62"/>
          <p:cNvSpPr/>
          <p:nvPr/>
        </p:nvSpPr>
        <p:spPr>
          <a:xfrm>
            <a:off x="5078554" y="3717032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p62"/>
          <p:cNvSpPr txBox="1"/>
          <p:nvPr/>
        </p:nvSpPr>
        <p:spPr>
          <a:xfrm>
            <a:off x="3995936" y="2411596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352" name="Google Shape;352;p62"/>
          <p:cNvSpPr txBox="1"/>
          <p:nvPr/>
        </p:nvSpPr>
        <p:spPr>
          <a:xfrm>
            <a:off x="5076056" y="3347700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353" name="Google Shape;353;p6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6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60" name="Google Shape;360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1" name="Google Shape;361;p6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62" name="Google Shape;362;p6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3" name="Google Shape;363;p63" descr="16-GerenciarDiscoLetraPartSimples.PNG"/>
          <p:cNvPicPr preferRelativeResize="0"/>
          <p:nvPr/>
        </p:nvPicPr>
        <p:blipFill rotWithShape="1">
          <a:blip r:embed="rId3">
            <a:alphaModFix/>
          </a:blip>
          <a:srcRect l="23703" t="11269" r="20565" b="5169"/>
          <a:stretch/>
        </p:blipFill>
        <p:spPr>
          <a:xfrm>
            <a:off x="2555776" y="764704"/>
            <a:ext cx="4402237" cy="4950296"/>
          </a:xfrm>
          <a:prstGeom prst="rect">
            <a:avLst/>
          </a:prstGeom>
          <a:noFill/>
          <a:ln>
            <a:noFill/>
          </a:ln>
        </p:spPr>
      </p:pic>
      <p:sp>
        <p:nvSpPr>
          <p:cNvPr id="364" name="Google Shape;364;p63"/>
          <p:cNvSpPr/>
          <p:nvPr/>
        </p:nvSpPr>
        <p:spPr>
          <a:xfrm>
            <a:off x="5158950" y="3717032"/>
            <a:ext cx="789590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5" name="Google Shape;365;p63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6" name="Google Shape;366;p6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72" name="Google Shape;372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3" name="Google Shape;373;p6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74" name="Google Shape;374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5" name="Google Shape;375;p64" descr="17-GerenciarDiscoFormatPartSimples.PNG"/>
          <p:cNvPicPr preferRelativeResize="0"/>
          <p:nvPr/>
        </p:nvPicPr>
        <p:blipFill rotWithShape="1">
          <a:blip r:embed="rId3">
            <a:alphaModFix/>
          </a:blip>
          <a:srcRect l="23375" t="10713" r="19482" b="6254"/>
          <a:stretch/>
        </p:blipFill>
        <p:spPr>
          <a:xfrm>
            <a:off x="2555776" y="692696"/>
            <a:ext cx="4608512" cy="5022304"/>
          </a:xfrm>
          <a:prstGeom prst="rect">
            <a:avLst/>
          </a:prstGeom>
          <a:noFill/>
          <a:ln>
            <a:noFill/>
          </a:ln>
        </p:spPr>
      </p:pic>
      <p:sp>
        <p:nvSpPr>
          <p:cNvPr id="376" name="Google Shape;376;p64"/>
          <p:cNvSpPr/>
          <p:nvPr/>
        </p:nvSpPr>
        <p:spPr>
          <a:xfrm>
            <a:off x="4351782" y="2802700"/>
            <a:ext cx="1411696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64"/>
          <p:cNvSpPr/>
          <p:nvPr/>
        </p:nvSpPr>
        <p:spPr>
          <a:xfrm>
            <a:off x="5215878" y="3738804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64"/>
          <p:cNvSpPr txBox="1"/>
          <p:nvPr/>
        </p:nvSpPr>
        <p:spPr>
          <a:xfrm>
            <a:off x="6228184" y="2420888"/>
            <a:ext cx="2088232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Indicar o nome (rótulo) da partição</a:t>
            </a:r>
            <a:endParaRPr/>
          </a:p>
        </p:txBody>
      </p:sp>
      <p:sp>
        <p:nvSpPr>
          <p:cNvPr id="379" name="Google Shape;379;p64"/>
          <p:cNvSpPr txBox="1"/>
          <p:nvPr/>
        </p:nvSpPr>
        <p:spPr>
          <a:xfrm>
            <a:off x="5796136" y="2699628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1.</a:t>
            </a:r>
            <a:endParaRPr/>
          </a:p>
        </p:txBody>
      </p:sp>
      <p:sp>
        <p:nvSpPr>
          <p:cNvPr id="380" name="Google Shape;380;p64"/>
          <p:cNvSpPr txBox="1"/>
          <p:nvPr/>
        </p:nvSpPr>
        <p:spPr>
          <a:xfrm>
            <a:off x="5220072" y="3347700"/>
            <a:ext cx="432048" cy="36933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2.</a:t>
            </a:r>
            <a:endParaRPr/>
          </a:p>
        </p:txBody>
      </p:sp>
      <p:sp>
        <p:nvSpPr>
          <p:cNvPr id="381" name="Google Shape;381;p6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2" name="Google Shape;382;p6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388" name="Google Shape;388;p6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9" name="Google Shape;389;p6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390" name="Google Shape;390;p6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1" name="Google Shape;391;p65" descr="18-GerenciarDiscoConcluPartSimples.PNG"/>
          <p:cNvPicPr preferRelativeResize="0"/>
          <p:nvPr/>
        </p:nvPicPr>
        <p:blipFill rotWithShape="1">
          <a:blip r:embed="rId3">
            <a:alphaModFix/>
          </a:blip>
          <a:srcRect l="23193" t="12048" r="19757" b="5124"/>
          <a:stretch/>
        </p:blipFill>
        <p:spPr>
          <a:xfrm>
            <a:off x="2411760" y="764704"/>
            <a:ext cx="4546253" cy="4950296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p65"/>
          <p:cNvSpPr/>
          <p:nvPr/>
        </p:nvSpPr>
        <p:spPr>
          <a:xfrm>
            <a:off x="5078554" y="3695260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3" name="Google Shape;393;p6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94" name="Google Shape;394;p6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Lançamento: 2015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98" name="Google Shape;98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31080" y="1668463"/>
            <a:ext cx="7655720" cy="42915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400" name="Google Shape;400;p6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1" name="Google Shape;401;p6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02" name="Google Shape;402;p6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66" descr="19-PartCriada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7552" y="44624"/>
            <a:ext cx="7802880" cy="58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66"/>
          <p:cNvSpPr/>
          <p:nvPr/>
        </p:nvSpPr>
        <p:spPr>
          <a:xfrm>
            <a:off x="4932040" y="1412776"/>
            <a:ext cx="2016224" cy="648072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5" name="Google Shape;405;p66"/>
          <p:cNvSpPr txBox="1"/>
          <p:nvPr/>
        </p:nvSpPr>
        <p:spPr>
          <a:xfrm>
            <a:off x="4860032" y="2996952"/>
            <a:ext cx="2592288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Em “Computador” aparecerá a nova partição criada</a:t>
            </a:r>
            <a:endParaRPr/>
          </a:p>
        </p:txBody>
      </p:sp>
      <p:sp>
        <p:nvSpPr>
          <p:cNvPr id="406" name="Google Shape;406;p66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7" name="Google Shape;407;p6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7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Redirecionamento de pasta no Windows 10</a:t>
            </a:r>
            <a:endParaRPr/>
          </a:p>
        </p:txBody>
      </p:sp>
      <p:pic>
        <p:nvPicPr>
          <p:cNvPr id="413" name="Google Shape;413;p6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Com o sistema particionado é possível salvar os arquivos em uma partição diferente daquela em que está o sistema operacional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Possibilidade de configurar para que os arquivos fiquem salvos na partição destinada aos arquivos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chemeClr val="accent1"/>
              </a:buClr>
              <a:buSzPts val="1800"/>
              <a:buChar char="•"/>
            </a:pPr>
            <a:r>
              <a:rPr lang="pt-BR" sz="1800"/>
              <a:t>Facilita quando for formatar o computador</a:t>
            </a:r>
            <a:endParaRPr sz="2000"/>
          </a:p>
        </p:txBody>
      </p:sp>
      <p:sp>
        <p:nvSpPr>
          <p:cNvPr id="419" name="Google Shape;419;p6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0" name="Google Shape;420;p6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21" name="Google Shape;421;p6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68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23" name="Google Shape;423;p6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6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429" name="Google Shape;429;p6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0" name="Google Shape;430;p6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31" name="Google Shape;431;p6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69" descr="20-RedirecPastaCriar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3568" y="97120"/>
            <a:ext cx="7802880" cy="5852160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69"/>
          <p:cNvSpPr txBox="1"/>
          <p:nvPr/>
        </p:nvSpPr>
        <p:spPr>
          <a:xfrm>
            <a:off x="3147291" y="1556792"/>
            <a:ext cx="1297285" cy="30777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Documentos</a:t>
            </a:r>
            <a:endParaRPr/>
          </a:p>
        </p:txBody>
      </p:sp>
      <p:sp>
        <p:nvSpPr>
          <p:cNvPr id="434" name="Google Shape;434;p6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6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" name="Google Shape;440;p7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2292" y="1088946"/>
            <a:ext cx="6073666" cy="4580017"/>
          </a:xfrm>
          <a:prstGeom prst="rect">
            <a:avLst/>
          </a:prstGeom>
          <a:noFill/>
          <a:ln>
            <a:noFill/>
          </a:ln>
        </p:spPr>
      </p:pic>
      <p:sp>
        <p:nvSpPr>
          <p:cNvPr id="441" name="Google Shape;441;p7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442" name="Google Shape;442;p7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3" name="Google Shape;443;p7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44" name="Google Shape;444;p7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5" name="Google Shape;445;p70"/>
          <p:cNvSpPr txBox="1"/>
          <p:nvPr/>
        </p:nvSpPr>
        <p:spPr>
          <a:xfrm>
            <a:off x="2979987" y="1031617"/>
            <a:ext cx="2880320" cy="1477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Clicar com o botão direito do mouse sobre a pasta que desejamos redirecionar o conteúdo: Documentos.</a:t>
            </a:r>
            <a:endParaRPr/>
          </a:p>
        </p:txBody>
      </p:sp>
      <p:sp>
        <p:nvSpPr>
          <p:cNvPr id="446" name="Google Shape;446;p70"/>
          <p:cNvSpPr txBox="1"/>
          <p:nvPr/>
        </p:nvSpPr>
        <p:spPr>
          <a:xfrm>
            <a:off x="4429125" y="4502299"/>
            <a:ext cx="288032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Selecionar a opção “Propriedades”</a:t>
            </a:r>
            <a:endParaRPr/>
          </a:p>
        </p:txBody>
      </p:sp>
      <p:sp>
        <p:nvSpPr>
          <p:cNvPr id="447" name="Google Shape;447;p70"/>
          <p:cNvSpPr/>
          <p:nvPr/>
        </p:nvSpPr>
        <p:spPr>
          <a:xfrm>
            <a:off x="1671223" y="2420888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7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70"/>
          <p:cNvSpPr/>
          <p:nvPr/>
        </p:nvSpPr>
        <p:spPr>
          <a:xfrm>
            <a:off x="2118389" y="4655016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0" name="Google Shape;450;p7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5" name="Google Shape;455;p7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5167" y="1024681"/>
            <a:ext cx="6073666" cy="4808637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457" name="Google Shape;457;p7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8" name="Google Shape;458;p71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59" name="Google Shape;459;p7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0" name="Google Shape;460;p71"/>
          <p:cNvSpPr txBox="1"/>
          <p:nvPr/>
        </p:nvSpPr>
        <p:spPr>
          <a:xfrm>
            <a:off x="4067944" y="1123416"/>
            <a:ext cx="2880320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Aparecerá as propriedades da pasta “Documentos”</a:t>
            </a:r>
            <a:endParaRPr/>
          </a:p>
        </p:txBody>
      </p:sp>
      <p:sp>
        <p:nvSpPr>
          <p:cNvPr id="461" name="Google Shape;461;p71"/>
          <p:cNvSpPr/>
          <p:nvPr/>
        </p:nvSpPr>
        <p:spPr>
          <a:xfrm>
            <a:off x="3089420" y="2337330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2" name="Google Shape;462;p71"/>
          <p:cNvSpPr txBox="1"/>
          <p:nvPr/>
        </p:nvSpPr>
        <p:spPr>
          <a:xfrm>
            <a:off x="4846340" y="4164924"/>
            <a:ext cx="3254052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Clicar no botão “Mover...”</a:t>
            </a:r>
            <a:endParaRPr/>
          </a:p>
        </p:txBody>
      </p:sp>
      <p:sp>
        <p:nvSpPr>
          <p:cNvPr id="463" name="Google Shape;463;p71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71"/>
          <p:cNvSpPr/>
          <p:nvPr/>
        </p:nvSpPr>
        <p:spPr>
          <a:xfrm>
            <a:off x="4141201" y="3749842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5" name="Google Shape;465;p7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0" name="Google Shape;470;p7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94184" y="1055164"/>
            <a:ext cx="6355631" cy="4747671"/>
          </a:xfrm>
          <a:prstGeom prst="rect">
            <a:avLst/>
          </a:prstGeom>
          <a:noFill/>
          <a:ln>
            <a:noFill/>
          </a:ln>
        </p:spPr>
      </p:pic>
      <p:sp>
        <p:nvSpPr>
          <p:cNvPr id="471" name="Google Shape;471;p7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472" name="Google Shape;472;p7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3" name="Google Shape;473;p7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74" name="Google Shape;474;p7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74"/>
          <p:cNvSpPr txBox="1"/>
          <p:nvPr/>
        </p:nvSpPr>
        <p:spPr>
          <a:xfrm>
            <a:off x="4541983" y="4617054"/>
            <a:ext cx="3455128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Clicar em “Selecionar pasta”</a:t>
            </a:r>
            <a:endParaRPr/>
          </a:p>
        </p:txBody>
      </p:sp>
      <p:sp>
        <p:nvSpPr>
          <p:cNvPr id="476" name="Google Shape;476;p74"/>
          <p:cNvSpPr txBox="1"/>
          <p:nvPr/>
        </p:nvSpPr>
        <p:spPr>
          <a:xfrm>
            <a:off x="5364087" y="2381324"/>
            <a:ext cx="2880320" cy="92333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Selecionar a pasta “Documentos” que está na unidade E:</a:t>
            </a:r>
            <a:endParaRPr/>
          </a:p>
        </p:txBody>
      </p:sp>
      <p:sp>
        <p:nvSpPr>
          <p:cNvPr id="477" name="Google Shape;477;p74"/>
          <p:cNvSpPr/>
          <p:nvPr/>
        </p:nvSpPr>
        <p:spPr>
          <a:xfrm>
            <a:off x="4429125" y="2896146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7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74"/>
          <p:cNvSpPr/>
          <p:nvPr/>
        </p:nvSpPr>
        <p:spPr>
          <a:xfrm>
            <a:off x="5855700" y="5256670"/>
            <a:ext cx="948547" cy="18855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7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5" name="Google Shape;485;p7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31356" y="1043733"/>
            <a:ext cx="6081287" cy="4770533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p7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487" name="Google Shape;487;p7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8" name="Google Shape;488;p7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489" name="Google Shape;489;p7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0" name="Google Shape;490;p75"/>
          <p:cNvSpPr txBox="1"/>
          <p:nvPr/>
        </p:nvSpPr>
        <p:spPr>
          <a:xfrm>
            <a:off x="2411759" y="3975775"/>
            <a:ext cx="3456385" cy="36933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Possível desfazer a alteração.</a:t>
            </a:r>
            <a:endParaRPr/>
          </a:p>
        </p:txBody>
      </p:sp>
      <p:sp>
        <p:nvSpPr>
          <p:cNvPr id="491" name="Google Shape;491;p75"/>
          <p:cNvSpPr txBox="1"/>
          <p:nvPr/>
        </p:nvSpPr>
        <p:spPr>
          <a:xfrm>
            <a:off x="4571999" y="4770345"/>
            <a:ext cx="2880320" cy="64633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1" i="1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Clicar em “Aplicar” para confirmar as alterações.</a:t>
            </a:r>
            <a:endParaRPr/>
          </a:p>
        </p:txBody>
      </p:sp>
      <p:sp>
        <p:nvSpPr>
          <p:cNvPr id="492" name="Google Shape;492;p75"/>
          <p:cNvSpPr/>
          <p:nvPr/>
        </p:nvSpPr>
        <p:spPr>
          <a:xfrm>
            <a:off x="3491880" y="3789040"/>
            <a:ext cx="720080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75"/>
          <p:cNvSpPr/>
          <p:nvPr/>
        </p:nvSpPr>
        <p:spPr>
          <a:xfrm>
            <a:off x="5148064" y="5538959"/>
            <a:ext cx="861598" cy="216024"/>
          </a:xfrm>
          <a:prstGeom prst="rect">
            <a:avLst/>
          </a:prstGeom>
          <a:noFill/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7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95" name="Google Shape;495;p7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2"/>
          <p:cNvSpPr txBox="1"/>
          <p:nvPr/>
        </p:nvSpPr>
        <p:spPr>
          <a:xfrm>
            <a:off x="682625" y="3429000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Talita Rocha Pinheiro</a:t>
            </a:r>
            <a:endParaRPr sz="30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1" name="Google Shape;501;p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Windows 10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2" name="Google Shape;502;p2"/>
          <p:cNvSpPr txBox="1"/>
          <p:nvPr/>
        </p:nvSpPr>
        <p:spPr>
          <a:xfrm>
            <a:off x="682625" y="1540229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 Operacional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3" name="Google Shape;503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Características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Menu iniciar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Múltiplos ambientes de trabalho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Assistente pessoal - Cortana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Edições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400"/>
              <a:t>Home: edição para usuários domésticos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400"/>
              <a:t>Pro: empresas e usuários mais avançados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400"/>
              <a:t>Edições restritas: Enterprise, Education, Windows 10 Mobile, Windows 10 IoT</a:t>
            </a:r>
            <a:endParaRPr sz="14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Requisitos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400"/>
              <a:t>Processador de 1GHz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400"/>
              <a:t>2 GB de memória RAM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400"/>
              <a:t>20 GB de disco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2000"/>
          </a:p>
        </p:txBody>
      </p:sp>
      <p:sp>
        <p:nvSpPr>
          <p:cNvPr id="108" name="Google Shape;108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9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11" name="Google Shape;111;p9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"/>
          <p:cNvSpPr txBox="1">
            <a:spLocks noGrp="1"/>
          </p:cNvSpPr>
          <p:nvPr>
            <p:ph type="body" idx="1"/>
          </p:nvPr>
        </p:nvSpPr>
        <p:spPr>
          <a:xfrm>
            <a:off x="457200" y="5496791"/>
            <a:ext cx="8229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97297"/>
              <a:buChar char="•"/>
            </a:pPr>
            <a:r>
              <a:rPr lang="pt-BR" sz="2000"/>
              <a:t>Fonte: https://netmarketshare.com/</a:t>
            </a:r>
            <a:endParaRPr sz="14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ct val="97297"/>
              <a:buNone/>
            </a:pPr>
            <a:endParaRPr sz="2000"/>
          </a:p>
        </p:txBody>
      </p:sp>
      <p:sp>
        <p:nvSpPr>
          <p:cNvPr id="118" name="Google Shape;118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0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21" name="Google Shape;121;p10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2040552"/>
            <a:ext cx="9144000" cy="27768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1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pt-BR"/>
              <a:t>Ambiente do Windows 10</a:t>
            </a:r>
            <a:endParaRPr/>
          </a:p>
        </p:txBody>
      </p:sp>
      <p:pic>
        <p:nvPicPr>
          <p:cNvPr id="129" name="Google Shape;129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5" name="Google Shape;135;p12"/>
          <p:cNvSpPr txBox="1">
            <a:spLocks noGrp="1"/>
          </p:cNvSpPr>
          <p:nvPr>
            <p:ph type="title"/>
          </p:nvPr>
        </p:nvSpPr>
        <p:spPr>
          <a:xfrm>
            <a:off x="1115616" y="1472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Menu Iniciar do Windows</a:t>
            </a:r>
            <a:endParaRPr/>
          </a:p>
        </p:txBody>
      </p:sp>
      <p:sp>
        <p:nvSpPr>
          <p:cNvPr id="136" name="Google Shape;136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138" name="Google Shape;138;p12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5616" y="1045207"/>
            <a:ext cx="7161190" cy="53587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Windows Explorer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146" name="Google Shape;146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48" name="Google Shape;148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4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53350" y="1561274"/>
            <a:ext cx="6437299" cy="47966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1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000"/>
              <a:t>Clique com o botão direito do mouse na área de trabalho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400"/>
          </a:p>
        </p:txBody>
      </p:sp>
      <p:sp>
        <p:nvSpPr>
          <p:cNvPr id="157" name="Google Shape;157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8" name="Google Shape;158;p15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  <p:sp>
        <p:nvSpPr>
          <p:cNvPr id="159" name="Google Shape;159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/>
          <p:nvPr/>
        </p:nvSpPr>
        <p:spPr>
          <a:xfrm>
            <a:off x="4429125" y="6357938"/>
            <a:ext cx="4059238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Sistemas Operacionais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03648" y="1551673"/>
            <a:ext cx="6433489" cy="4792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5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788</Words>
  <Application>Microsoft Office PowerPoint</Application>
  <PresentationFormat>Apresentação na tela (4:3)</PresentationFormat>
  <Paragraphs>195</Paragraphs>
  <Slides>38</Slides>
  <Notes>38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3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Windows 10</vt:lpstr>
      <vt:lpstr>Apresentação do PowerPoint</vt:lpstr>
      <vt:lpstr>Apresentação do PowerPoint</vt:lpstr>
      <vt:lpstr>Apresentação do PowerPoint</vt:lpstr>
      <vt:lpstr>Ambiente do Windows 10</vt:lpstr>
      <vt:lpstr>Menu Iniciar do Windows</vt:lpstr>
      <vt:lpstr>Apresentação do PowerPoint</vt:lpstr>
      <vt:lpstr>Apresentação do PowerPoint</vt:lpstr>
      <vt:lpstr>Apresentação do PowerPoint</vt:lpstr>
      <vt:lpstr>Particionar disco no Windows 10</vt:lpstr>
      <vt:lpstr>Particionamento de disco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Gerenciar disco</vt:lpstr>
      <vt:lpstr>Gerenciamento do computador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Redirecionamento de pasta no Windows 10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2</cp:revision>
  <dcterms:created xsi:type="dcterms:W3CDTF">2009-03-02T19:44:04Z</dcterms:created>
  <dcterms:modified xsi:type="dcterms:W3CDTF">2022-08-18T20:12:36Z</dcterms:modified>
</cp:coreProperties>
</file>