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85" r:id="rId9"/>
    <p:sldId id="270" r:id="rId10"/>
    <p:sldId id="271" r:id="rId11"/>
    <p:sldId id="272" r:id="rId12"/>
    <p:sldId id="292" r:id="rId13"/>
    <p:sldId id="283" r:id="rId14"/>
    <p:sldId id="284" r:id="rId15"/>
    <p:sldId id="281" r:id="rId16"/>
    <p:sldId id="287" r:id="rId17"/>
    <p:sldId id="286" r:id="rId18"/>
    <p:sldId id="293" r:id="rId19"/>
    <p:sldId id="275" r:id="rId20"/>
    <p:sldId id="288" r:id="rId21"/>
    <p:sldId id="289" r:id="rId22"/>
    <p:sldId id="290" r:id="rId23"/>
    <p:sldId id="291" r:id="rId24"/>
    <p:sldId id="27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57nKio7RxEWjy/o0itEee/cY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pPr>
              <a:defRPr/>
            </a:pPr>
            <a:fld id="{A25CCFBD-8791-415C-A748-DA548D14EC0B}" type="datetimeFigureOut">
              <a:rPr lang="pt-BR"/>
              <a:pPr>
                <a:defRPr/>
              </a:pPr>
              <a:t>18/08/2022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714750" y="6408738"/>
            <a:ext cx="301625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pt-BR"/>
              <a:t>Arquitetura e Organização de Computadores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72500" y="6408738"/>
            <a:ext cx="44132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D64ACA-EA89-4F3B-9602-E1353DA3065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F80753-1F22-452D-9E98-0E33B9159894}"/>
              </a:ext>
            </a:extLst>
          </p:cNvPr>
          <p:cNvSpPr txBox="1"/>
          <p:nvPr/>
        </p:nvSpPr>
        <p:spPr>
          <a:xfrm>
            <a:off x="2283219" y="5534561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400"/>
              </a:spcBef>
              <a:spcAft>
                <a:spcPts val="0"/>
              </a:spcAft>
            </a:pPr>
            <a:br>
              <a:rPr lang="pt-BR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b="1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Linux - Comandos</a:t>
            </a:r>
            <a:endParaRPr lang="pt-BR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cd</a:t>
            </a:r>
            <a:r>
              <a:rPr lang="pt-BR" sz="2400" b="1" dirty="0"/>
              <a:t> </a:t>
            </a:r>
            <a:r>
              <a:rPr lang="pt-BR" sz="1800" b="1" dirty="0"/>
              <a:t>=</a:t>
            </a:r>
            <a:r>
              <a:rPr lang="pt-BR" sz="2400" b="1" dirty="0"/>
              <a:t> </a:t>
            </a:r>
            <a:r>
              <a:rPr lang="pt-BR" sz="1800" dirty="0"/>
              <a:t>navegar entre os diretórios</a:t>
            </a:r>
            <a:endParaRPr lang="pt-BR" sz="22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No terminal, o usuário parte de seu diretório home (~)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Para acessar outros diretórios é necessário utilizar o comando “cd”</a:t>
            </a:r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b="1" dirty="0"/>
              <a:t>  ..</a:t>
            </a:r>
            <a:r>
              <a:rPr lang="pt-BR" sz="2000" dirty="0"/>
              <a:t>    </a:t>
            </a:r>
            <a:r>
              <a:rPr lang="pt-BR" sz="1600" i="1" dirty="0"/>
              <a:t>(para subir um nível de diretório)</a:t>
            </a:r>
            <a:endParaRPr lang="pt-BR" sz="1800" i="1" dirty="0"/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b="1" dirty="0"/>
              <a:t> ~ </a:t>
            </a:r>
            <a:r>
              <a:rPr lang="pt-BR" sz="1600" i="1" dirty="0"/>
              <a:t>(voltar para o diretório raiz do </a:t>
            </a:r>
            <a:r>
              <a:rPr lang="pt-BR" sz="1600" i="1" dirty="0" err="1"/>
              <a:t>usário</a:t>
            </a:r>
            <a:r>
              <a:rPr lang="pt-BR" sz="1600" i="1" dirty="0"/>
              <a:t>) </a:t>
            </a:r>
            <a:endParaRPr lang="pt-BR" sz="2000" i="1" dirty="0"/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dirty="0"/>
              <a:t>    </a:t>
            </a:r>
            <a:r>
              <a:rPr lang="pt-BR" sz="1600" dirty="0"/>
              <a:t>(acessar diretório home do usuário)</a:t>
            </a:r>
            <a:endParaRPr lang="pt-BR" sz="2000" dirty="0"/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b="1" dirty="0"/>
              <a:t>  / </a:t>
            </a:r>
            <a:r>
              <a:rPr lang="pt-BR" sz="1600" i="1" dirty="0"/>
              <a:t>(acessar diretamente o diretório raiz)</a:t>
            </a:r>
            <a:r>
              <a:rPr lang="pt-BR" sz="2000" dirty="0"/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	$ cd  /home/usuário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cd  /</a:t>
            </a:r>
            <a:r>
              <a:rPr lang="pt-BR" sz="2000" dirty="0" err="1"/>
              <a:t>mnt</a:t>
            </a:r>
            <a:r>
              <a:rPr lang="pt-BR" sz="2000" dirty="0"/>
              <a:t>/servidor/arquivos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MANIPULAÇÃO DE DIRETÓRIOS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2EDDA42-8196-46FA-8ECC-307AFE065B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365125" lvl="1" indent="-255588">
              <a:lnSpc>
                <a:spcPct val="15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pt-BR" sz="2000" b="1" dirty="0" err="1"/>
              <a:t>pwd</a:t>
            </a:r>
            <a:r>
              <a:rPr lang="pt-BR" sz="2000" dirty="0"/>
              <a:t> = </a:t>
            </a:r>
            <a:r>
              <a:rPr lang="pt-BR" sz="1800" dirty="0"/>
              <a:t>confirmar em qual diretório se está no momento</a:t>
            </a:r>
            <a:endParaRPr lang="pt-BR" sz="1600" dirty="0"/>
          </a:p>
          <a:p>
            <a:pPr marL="603250" lvl="2" indent="-25558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Courier New" pitchFamily="49" charset="0"/>
              <a:buChar char="o"/>
            </a:pPr>
            <a:r>
              <a:rPr lang="pt-BR" sz="2000" dirty="0"/>
              <a:t>Ex:</a:t>
            </a:r>
          </a:p>
          <a:p>
            <a:pPr marL="603250" lvl="2" indent="-25558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pt-BR" sz="2000" dirty="0"/>
              <a:t>			</a:t>
            </a:r>
            <a:r>
              <a:rPr lang="pt-BR" sz="1800" dirty="0"/>
              <a:t>$  </a:t>
            </a:r>
            <a:r>
              <a:rPr lang="pt-BR" sz="1800" dirty="0" err="1"/>
              <a:t>pwd</a:t>
            </a:r>
            <a:endParaRPr lang="pt-BR" sz="2000" dirty="0"/>
          </a:p>
          <a:p>
            <a:pPr marL="603250" lvl="2" indent="-255588">
              <a:spcBef>
                <a:spcPts val="400"/>
              </a:spcBef>
              <a:buSzPct val="68000"/>
              <a:buNone/>
            </a:pPr>
            <a:endParaRPr lang="pt-BR" sz="1800" dirty="0"/>
          </a:p>
          <a:p>
            <a:endParaRPr lang="pt-BR" sz="2400" b="1" u="sng" dirty="0"/>
          </a:p>
          <a:p>
            <a:r>
              <a:rPr lang="pt-BR" sz="2400" b="1" u="sng" dirty="0" err="1"/>
              <a:t>ls</a:t>
            </a:r>
            <a:r>
              <a:rPr lang="pt-BR" sz="2400" b="1" dirty="0"/>
              <a:t> </a:t>
            </a:r>
            <a:r>
              <a:rPr lang="pt-BR" sz="1800" b="1" dirty="0"/>
              <a:t>=</a:t>
            </a:r>
            <a:r>
              <a:rPr lang="pt-BR" sz="1800" dirty="0"/>
              <a:t> listar os arquivos de um diretório</a:t>
            </a:r>
            <a:endParaRPr lang="pt-BR" sz="2400" dirty="0"/>
          </a:p>
          <a:p>
            <a:pPr lvl="1">
              <a:spcAft>
                <a:spcPts val="600"/>
              </a:spcAft>
            </a:pPr>
            <a:r>
              <a:rPr lang="pt-BR" sz="2000" b="1" dirty="0"/>
              <a:t>-a</a:t>
            </a:r>
            <a:r>
              <a:rPr lang="pt-BR" sz="2000" dirty="0"/>
              <a:t>: </a:t>
            </a:r>
            <a:r>
              <a:rPr lang="pt-BR" sz="1800" dirty="0"/>
              <a:t>arquivos ocultos (nomes iniciados com .)</a:t>
            </a:r>
            <a:endParaRPr lang="pt-BR" sz="2000" dirty="0"/>
          </a:p>
          <a:p>
            <a:pPr lvl="1">
              <a:spcAft>
                <a:spcPts val="600"/>
              </a:spcAft>
            </a:pPr>
            <a:r>
              <a:rPr lang="pt-BR" sz="2000" b="1" dirty="0"/>
              <a:t>-l</a:t>
            </a:r>
            <a:r>
              <a:rPr lang="pt-BR" sz="2000" dirty="0"/>
              <a:t>: </a:t>
            </a:r>
            <a:r>
              <a:rPr lang="pt-BR" sz="1800" dirty="0"/>
              <a:t>proprietário e tamanho (d: diretório, -: arquivo, l: link)</a:t>
            </a:r>
          </a:p>
          <a:p>
            <a:pPr lvl="1">
              <a:spcAft>
                <a:spcPts val="600"/>
              </a:spcAft>
            </a:pPr>
            <a:r>
              <a:rPr lang="pt-BR" sz="1800" dirty="0"/>
              <a:t>Ex:</a:t>
            </a:r>
          </a:p>
          <a:p>
            <a:pPr lvl="1">
              <a:spcAft>
                <a:spcPts val="600"/>
              </a:spcAft>
              <a:buNone/>
            </a:pPr>
            <a:r>
              <a:rPr lang="pt-BR" sz="1800" dirty="0"/>
              <a:t>			$  </a:t>
            </a:r>
            <a:r>
              <a:rPr lang="pt-BR" sz="1800" dirty="0" err="1"/>
              <a:t>ls</a:t>
            </a:r>
            <a:endParaRPr lang="pt-BR" sz="1800" dirty="0"/>
          </a:p>
          <a:p>
            <a:pPr lvl="1">
              <a:spcAft>
                <a:spcPts val="600"/>
              </a:spcAft>
              <a:buNone/>
            </a:pPr>
            <a:r>
              <a:rPr lang="pt-BR" sz="1800" dirty="0"/>
              <a:t>			$  </a:t>
            </a:r>
            <a:r>
              <a:rPr lang="pt-BR" sz="1800" dirty="0" err="1"/>
              <a:t>ls</a:t>
            </a:r>
            <a:r>
              <a:rPr lang="pt-BR" sz="1800" dirty="0"/>
              <a:t>  -</a:t>
            </a:r>
            <a:r>
              <a:rPr lang="pt-BR" sz="1800" dirty="0" err="1"/>
              <a:t>la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5D06456-7A64-4616-8EC3-B5CB50A9D3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mkdir</a:t>
            </a:r>
            <a:r>
              <a:rPr lang="pt-BR" sz="2400" b="1" dirty="0"/>
              <a:t> </a:t>
            </a:r>
            <a:r>
              <a:rPr lang="pt-BR" sz="1800" dirty="0"/>
              <a:t>= criar diretórios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mkdir   </a:t>
            </a:r>
            <a:r>
              <a:rPr lang="pt-BR" sz="2000" dirty="0" err="1"/>
              <a:t>nome_do_diretório</a:t>
            </a:r>
            <a:endParaRPr lang="pt-BR" sz="20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mkdir   diretório1  diretório2  diretório3 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rmdir</a:t>
            </a:r>
            <a:r>
              <a:rPr lang="pt-BR" sz="2400" dirty="0"/>
              <a:t> </a:t>
            </a:r>
            <a:r>
              <a:rPr lang="pt-BR" sz="1800" dirty="0"/>
              <a:t>= remover diretórios vazios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rmdir</a:t>
            </a:r>
            <a:r>
              <a:rPr lang="pt-BR" sz="2000" dirty="0"/>
              <a:t>   </a:t>
            </a:r>
            <a:r>
              <a:rPr lang="pt-BR" sz="2000" dirty="0" err="1"/>
              <a:t>nome_do_diretório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rm</a:t>
            </a:r>
            <a:r>
              <a:rPr lang="pt-BR" sz="2400" u="sng" dirty="0"/>
              <a:t> –r</a:t>
            </a:r>
            <a:r>
              <a:rPr lang="pt-BR" sz="2400" dirty="0"/>
              <a:t> </a:t>
            </a:r>
            <a:r>
              <a:rPr lang="pt-BR" sz="1800" dirty="0"/>
              <a:t>= remover diretório com conteúdo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rm</a:t>
            </a:r>
            <a:r>
              <a:rPr lang="pt-BR" sz="2000" dirty="0"/>
              <a:t>  -r   </a:t>
            </a:r>
            <a:r>
              <a:rPr lang="pt-BR" sz="2000" dirty="0" err="1"/>
              <a:t>nome_do_diretório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3C1D4DB5-B59F-4FA8-932C-D4D29FB6B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nano</a:t>
            </a:r>
            <a:r>
              <a:rPr lang="pt-BR" sz="2400" dirty="0"/>
              <a:t> </a:t>
            </a:r>
            <a:r>
              <a:rPr lang="pt-BR" sz="1800" dirty="0"/>
              <a:t>= editor de texto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nano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pico</a:t>
            </a:r>
            <a:r>
              <a:rPr lang="pt-BR" sz="2400" dirty="0"/>
              <a:t> </a:t>
            </a:r>
            <a:r>
              <a:rPr lang="pt-BR" sz="1800" dirty="0"/>
              <a:t>= editor de texto idêntico ao nano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pico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gedit</a:t>
            </a:r>
            <a:r>
              <a:rPr lang="pt-BR" sz="2400" dirty="0"/>
              <a:t> </a:t>
            </a:r>
            <a:r>
              <a:rPr lang="pt-BR" sz="1800" dirty="0"/>
              <a:t>= editor de texto em modo gráfico do </a:t>
            </a:r>
            <a:r>
              <a:rPr lang="pt-BR" sz="1800" dirty="0" err="1"/>
              <a:t>Gnome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gedit</a:t>
            </a:r>
            <a:r>
              <a:rPr lang="pt-BR" sz="2000" dirty="0"/>
              <a:t>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spcAft>
                <a:spcPts val="600"/>
              </a:spcAft>
            </a:pP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EDITORES DE TEXTO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2211EA5-49A7-4C05-A50F-5BFEA50FBD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400" b="1" u="sng" dirty="0" err="1"/>
              <a:t>cat</a:t>
            </a:r>
            <a:r>
              <a:rPr lang="pt-BR" sz="2400" b="1" dirty="0"/>
              <a:t> </a:t>
            </a:r>
            <a:r>
              <a:rPr lang="pt-BR" sz="1800" dirty="0"/>
              <a:t>= exibir na tela o conteúdo de um arquivo de texto</a:t>
            </a:r>
            <a:endParaRPr lang="pt-BR" sz="2400" dirty="0"/>
          </a:p>
          <a:p>
            <a:pPr lvl="1">
              <a:spcAft>
                <a:spcPts val="600"/>
              </a:spcAft>
            </a:pPr>
            <a:r>
              <a:rPr lang="pt-BR" sz="2000" dirty="0"/>
              <a:t>Ex: </a:t>
            </a:r>
          </a:p>
          <a:p>
            <a:pPr lvl="1">
              <a:spcAft>
                <a:spcPts val="60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cat</a:t>
            </a:r>
            <a:r>
              <a:rPr lang="pt-BR" sz="2000" dirty="0"/>
              <a:t> 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 lvl="1">
              <a:spcAft>
                <a:spcPts val="600"/>
              </a:spcAft>
              <a:buNone/>
            </a:pPr>
            <a:endParaRPr lang="pt-BR" sz="2000" dirty="0"/>
          </a:p>
          <a:p>
            <a:r>
              <a:rPr lang="pt-BR" sz="2400" b="1" u="sng" dirty="0" err="1"/>
              <a:t>rm</a:t>
            </a:r>
            <a:r>
              <a:rPr lang="pt-BR" sz="2400" dirty="0"/>
              <a:t> </a:t>
            </a:r>
            <a:r>
              <a:rPr lang="pt-BR" sz="1800" dirty="0"/>
              <a:t>= remover arquivos</a:t>
            </a:r>
            <a:endParaRPr lang="pt-BR" sz="2400" dirty="0"/>
          </a:p>
          <a:p>
            <a:pPr lvl="1"/>
            <a:r>
              <a:rPr lang="pt-BR" sz="2000" dirty="0"/>
              <a:t>Ex:</a:t>
            </a:r>
          </a:p>
          <a:p>
            <a:pPr lvl="1">
              <a:buNone/>
            </a:pPr>
            <a:r>
              <a:rPr lang="pt-BR" sz="2000" dirty="0"/>
              <a:t>			$  </a:t>
            </a:r>
            <a:r>
              <a:rPr lang="pt-BR" sz="2000" dirty="0" err="1"/>
              <a:t>rm</a:t>
            </a:r>
            <a:r>
              <a:rPr lang="pt-BR" sz="2000" dirty="0"/>
              <a:t>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68216" y="68263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MANIPULAÇÃO DE ARQUIVOS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E16DCC83-6AFE-4826-A8D7-324F132122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locate</a:t>
            </a:r>
            <a:r>
              <a:rPr lang="pt-BR" sz="2400" b="1" dirty="0"/>
              <a:t> </a:t>
            </a:r>
            <a:r>
              <a:rPr lang="pt-BR" sz="1800" dirty="0"/>
              <a:t>= localizar arquivos de acordo com base de dados do sistema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locate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dirty="0" err="1"/>
              <a:t>updatedb</a:t>
            </a:r>
            <a:r>
              <a:rPr lang="pt-BR" sz="2000" dirty="0"/>
              <a:t> </a:t>
            </a:r>
            <a:r>
              <a:rPr lang="pt-BR" sz="1800" dirty="0"/>
              <a:t>= gera a base de dados utilizada pelo locate (como </a:t>
            </a:r>
            <a:r>
              <a:rPr lang="pt-BR" sz="1800" dirty="0" err="1"/>
              <a:t>root</a:t>
            </a:r>
            <a:r>
              <a:rPr lang="pt-BR" sz="1800" dirty="0"/>
              <a:t>)</a:t>
            </a:r>
            <a:endParaRPr lang="pt-BR" sz="20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pt-BR" sz="1800" dirty="0"/>
              <a:t>Ex: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pt-BR" sz="1800" dirty="0"/>
              <a:t>			#  </a:t>
            </a:r>
            <a:r>
              <a:rPr lang="pt-BR" sz="1800" dirty="0" err="1"/>
              <a:t>updatedb</a:t>
            </a:r>
            <a:endParaRPr lang="pt-BR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2000" dirty="0"/>
          </a:p>
          <a:p>
            <a:pPr>
              <a:spcBef>
                <a:spcPts val="120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PESQUISAR/LOCALIZAR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92E28AB1-0B6F-49EA-BCE0-3680B22243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find</a:t>
            </a:r>
            <a:r>
              <a:rPr lang="pt-BR" sz="2400" dirty="0"/>
              <a:t> </a:t>
            </a:r>
            <a:r>
              <a:rPr lang="pt-BR" sz="1800" dirty="0"/>
              <a:t>= localizar arquivos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find</a:t>
            </a:r>
            <a:r>
              <a:rPr lang="pt-BR" sz="2000" dirty="0"/>
              <a:t>    diretório    –</a:t>
            </a:r>
            <a:r>
              <a:rPr lang="pt-BR" sz="2000" dirty="0" err="1"/>
              <a:t>name</a:t>
            </a:r>
            <a:r>
              <a:rPr lang="pt-BR" sz="2000" dirty="0"/>
              <a:t> 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find</a:t>
            </a:r>
            <a:r>
              <a:rPr lang="pt-BR" sz="2000" dirty="0"/>
              <a:t>    –</a:t>
            </a:r>
            <a:r>
              <a:rPr lang="pt-BR" sz="2000" dirty="0" err="1"/>
              <a:t>name</a:t>
            </a:r>
            <a:r>
              <a:rPr lang="pt-BR" sz="2000" dirty="0"/>
              <a:t>     </a:t>
            </a:r>
            <a:r>
              <a:rPr lang="pt-BR" sz="2000" dirty="0" err="1"/>
              <a:t>nome_do_arquivo</a:t>
            </a:r>
            <a:endParaRPr lang="pt-BR" sz="24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which</a:t>
            </a:r>
            <a:r>
              <a:rPr lang="pt-BR" sz="2400" dirty="0"/>
              <a:t> </a:t>
            </a:r>
            <a:r>
              <a:rPr lang="pt-BR" sz="1800" dirty="0"/>
              <a:t>= localizar programa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which</a:t>
            </a:r>
            <a:r>
              <a:rPr lang="pt-BR" sz="2000" dirty="0"/>
              <a:t>   </a:t>
            </a:r>
            <a:r>
              <a:rPr lang="pt-BR" sz="2000" dirty="0" err="1"/>
              <a:t>nome_do_programa</a:t>
            </a:r>
            <a:endParaRPr lang="pt-BR" sz="2400" b="1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b="1" u="sng" dirty="0" err="1"/>
              <a:t>apropos</a:t>
            </a:r>
            <a:r>
              <a:rPr lang="pt-BR" sz="2400" b="1" dirty="0"/>
              <a:t> </a:t>
            </a:r>
            <a:r>
              <a:rPr lang="pt-BR" sz="1800" dirty="0"/>
              <a:t>= localizar comandos com base em trecho do nome</a:t>
            </a:r>
            <a:endParaRPr lang="pt-BR" sz="2400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apropos</a:t>
            </a:r>
            <a:r>
              <a:rPr lang="pt-BR" sz="2000" dirty="0"/>
              <a:t>   </a:t>
            </a:r>
            <a:r>
              <a:rPr lang="pt-BR" sz="2000" dirty="0" err="1"/>
              <a:t>parte_do_nome_comando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944EE7A7-B18E-43D0-A229-12631B9226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df</a:t>
            </a:r>
            <a:r>
              <a:rPr lang="pt-BR" sz="2400" dirty="0"/>
              <a:t> </a:t>
            </a:r>
            <a:r>
              <a:rPr lang="pt-BR" sz="1800" dirty="0"/>
              <a:t>= verificar o espaço em disco disponível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df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free</a:t>
            </a:r>
            <a:r>
              <a:rPr lang="pt-BR" sz="1800" dirty="0"/>
              <a:t> = verificar o uso da memória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free</a:t>
            </a:r>
            <a:endParaRPr lang="pt-BR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du</a:t>
            </a:r>
            <a:r>
              <a:rPr lang="pt-BR" sz="2400" dirty="0"/>
              <a:t> </a:t>
            </a:r>
            <a:r>
              <a:rPr lang="pt-BR" sz="1800" dirty="0"/>
              <a:t>= lista o espaço ocupado por cada pasta dentro do diretório atual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dirty="0"/>
              <a:t>-h</a:t>
            </a:r>
            <a:r>
              <a:rPr lang="pt-BR" sz="2000" dirty="0"/>
              <a:t> mostrar com unidades de medida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du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INFORMAÇÕES DO SISTEMA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B258626-17B0-4BA4-B47D-2EEA323568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uname</a:t>
            </a:r>
            <a:r>
              <a:rPr lang="pt-BR" sz="2400" b="1" u="sng" dirty="0"/>
              <a:t> –a</a:t>
            </a:r>
            <a:r>
              <a:rPr lang="pt-BR" sz="2400" dirty="0"/>
              <a:t> </a:t>
            </a:r>
            <a:r>
              <a:rPr lang="pt-BR" sz="1800" dirty="0"/>
              <a:t>= mostra versão do </a:t>
            </a:r>
            <a:r>
              <a:rPr lang="pt-BR" sz="1800" dirty="0" err="1"/>
              <a:t>kernel</a:t>
            </a:r>
            <a:r>
              <a:rPr lang="pt-BR" sz="1800" dirty="0"/>
              <a:t> instalado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#  </a:t>
            </a:r>
            <a:r>
              <a:rPr lang="pt-BR" sz="2000" dirty="0" err="1"/>
              <a:t>uname</a:t>
            </a:r>
            <a:r>
              <a:rPr lang="pt-BR" sz="2000" dirty="0"/>
              <a:t>  -a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Ip</a:t>
            </a:r>
            <a:r>
              <a:rPr lang="pt-BR" sz="2400" b="1" u="sng" dirty="0"/>
              <a:t> a</a:t>
            </a:r>
            <a:r>
              <a:rPr lang="pt-BR" sz="2400" dirty="0"/>
              <a:t> </a:t>
            </a:r>
            <a:r>
              <a:rPr lang="pt-BR" sz="1800" dirty="0"/>
              <a:t>= configuração atual da rede, identificar o IP da máquina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#  </a:t>
            </a:r>
            <a:r>
              <a:rPr lang="pt-BR" sz="2000" dirty="0" err="1"/>
              <a:t>ip</a:t>
            </a:r>
            <a:r>
              <a:rPr lang="pt-BR" sz="2000" dirty="0"/>
              <a:t> a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355875A-C09E-439C-ABDC-66FE8FA732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b="1" u="sng" dirty="0" err="1"/>
              <a:t>exit</a:t>
            </a:r>
            <a:r>
              <a:rPr lang="pt-BR" sz="2400" dirty="0"/>
              <a:t> </a:t>
            </a:r>
            <a:r>
              <a:rPr lang="pt-BR" sz="1800" dirty="0"/>
              <a:t>= sair do terminal </a:t>
            </a:r>
            <a:r>
              <a:rPr lang="pt-BR" sz="1600" dirty="0"/>
              <a:t>(quando em modo gráfico)</a:t>
            </a: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b="1" u="sng" dirty="0" err="1"/>
              <a:t>logout</a:t>
            </a:r>
            <a:r>
              <a:rPr lang="pt-BR" sz="2400" dirty="0"/>
              <a:t> </a:t>
            </a:r>
            <a:r>
              <a:rPr lang="pt-BR" sz="1800" dirty="0"/>
              <a:t>= encerrar sessão do usuário</a:t>
            </a:r>
            <a:endParaRPr lang="pt-BR" sz="2400" b="1" dirty="0"/>
          </a:p>
          <a:p>
            <a:r>
              <a:rPr lang="pt-BR" sz="2400" b="1" u="sng" dirty="0" err="1"/>
              <a:t>halt</a:t>
            </a:r>
            <a:r>
              <a:rPr lang="pt-BR" sz="2400" dirty="0"/>
              <a:t> </a:t>
            </a:r>
            <a:r>
              <a:rPr lang="pt-BR" sz="1800" dirty="0"/>
              <a:t>= desligar o  computador (como </a:t>
            </a:r>
            <a:r>
              <a:rPr lang="pt-BR" sz="1800" dirty="0" err="1"/>
              <a:t>root</a:t>
            </a:r>
            <a:r>
              <a:rPr lang="pt-BR" sz="1800" dirty="0"/>
              <a:t>)</a:t>
            </a:r>
            <a:endParaRPr lang="pt-BR" sz="2400" dirty="0"/>
          </a:p>
          <a:p>
            <a:pPr>
              <a:spcBef>
                <a:spcPts val="1200"/>
              </a:spcBef>
            </a:pPr>
            <a:r>
              <a:rPr lang="pt-BR" sz="2400" b="1" u="sng" dirty="0"/>
              <a:t>reboot</a:t>
            </a:r>
            <a:r>
              <a:rPr lang="pt-BR" sz="2400" dirty="0"/>
              <a:t> </a:t>
            </a:r>
            <a:r>
              <a:rPr lang="pt-BR" sz="1800" dirty="0"/>
              <a:t>= reiniciar o computador (como </a:t>
            </a:r>
            <a:r>
              <a:rPr lang="pt-BR" sz="1800" dirty="0" err="1"/>
              <a:t>root</a:t>
            </a:r>
            <a:r>
              <a:rPr lang="pt-BR" sz="1800" dirty="0"/>
              <a:t>)</a:t>
            </a:r>
            <a:endParaRPr lang="pt-BR" sz="2400" dirty="0"/>
          </a:p>
          <a:p>
            <a:pPr>
              <a:spcBef>
                <a:spcPts val="1200"/>
              </a:spcBef>
            </a:pPr>
            <a:r>
              <a:rPr lang="pt-BR" sz="2400" b="1" u="sng" dirty="0"/>
              <a:t>shutdown</a:t>
            </a:r>
            <a:r>
              <a:rPr lang="pt-BR" sz="2400" b="1" dirty="0"/>
              <a:t> </a:t>
            </a:r>
            <a:r>
              <a:rPr lang="pt-BR" sz="1800" dirty="0"/>
              <a:t>= reiniciar (r) ou desligar (h) o sistema</a:t>
            </a:r>
            <a:endParaRPr lang="pt-BR" sz="2400" dirty="0"/>
          </a:p>
          <a:p>
            <a:pPr lvl="1">
              <a:spcBef>
                <a:spcPts val="1200"/>
              </a:spcBef>
            </a:pPr>
            <a:r>
              <a:rPr lang="pt-BR" sz="2000" dirty="0"/>
              <a:t>Ex: </a:t>
            </a:r>
          </a:p>
          <a:p>
            <a:pPr lvl="1">
              <a:spcBef>
                <a:spcPts val="1200"/>
              </a:spcBef>
              <a:buNone/>
            </a:pPr>
            <a:r>
              <a:rPr lang="pt-BR" sz="2000" dirty="0"/>
              <a:t>		#  shutdown – r </a:t>
            </a:r>
            <a:r>
              <a:rPr lang="pt-BR" sz="2000" dirty="0" err="1"/>
              <a:t>now</a:t>
            </a:r>
            <a:r>
              <a:rPr lang="pt-BR" sz="2000" dirty="0"/>
              <a:t>   (reiniciar o sistema )</a:t>
            </a:r>
          </a:p>
          <a:p>
            <a:pPr lvl="1">
              <a:spcBef>
                <a:spcPts val="1200"/>
              </a:spcBef>
              <a:buNone/>
            </a:pPr>
            <a:r>
              <a:rPr lang="pt-BR" sz="2000" dirty="0"/>
              <a:t>		#  shutdown –h </a:t>
            </a:r>
            <a:r>
              <a:rPr lang="pt-BR" sz="2000" dirty="0" err="1"/>
              <a:t>now</a:t>
            </a:r>
            <a:r>
              <a:rPr lang="pt-BR" sz="2000" dirty="0"/>
              <a:t>   (desligar o sistema)</a:t>
            </a:r>
          </a:p>
          <a:p>
            <a:pPr lvl="1">
              <a:spcBef>
                <a:spcPts val="1200"/>
              </a:spcBef>
              <a:buNone/>
            </a:pPr>
            <a:r>
              <a:rPr lang="pt-BR" sz="2000" dirty="0"/>
              <a:t>		#  shutdown –r +1   (reiniciar o sistema após 1 minuto)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SESSÃO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2F936E52-FE24-4AEC-A999-3C55DB022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dirty="0"/>
              <a:t>Linux</a:t>
            </a:r>
            <a:br>
              <a:rPr lang="pt-BR" dirty="0"/>
            </a:br>
            <a:r>
              <a:rPr lang="pt-BR" dirty="0"/>
              <a:t>Comandos</a:t>
            </a:r>
            <a:endParaRPr dirty="0"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su</a:t>
            </a:r>
            <a:r>
              <a:rPr lang="pt-BR" sz="2400" dirty="0"/>
              <a:t> </a:t>
            </a:r>
            <a:r>
              <a:rPr lang="pt-BR" sz="1800" dirty="0"/>
              <a:t>= alternar de usuário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		$  su   </a:t>
            </a:r>
            <a:r>
              <a:rPr lang="pt-BR" sz="1800" i="1" dirty="0"/>
              <a:t>(alternar para </a:t>
            </a:r>
            <a:r>
              <a:rPr lang="pt-BR" sz="1800" i="1" dirty="0" err="1"/>
              <a:t>root</a:t>
            </a:r>
            <a:r>
              <a:rPr lang="pt-BR" sz="1800" i="1" dirty="0"/>
              <a:t>)</a:t>
            </a:r>
            <a:endParaRPr lang="pt-BR" sz="2000" i="1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b="1" dirty="0"/>
              <a:t>su</a:t>
            </a:r>
            <a:r>
              <a:rPr lang="pt-BR" sz="2000" dirty="0"/>
              <a:t>   </a:t>
            </a:r>
            <a:r>
              <a:rPr lang="pt-BR" sz="2000" dirty="0" err="1"/>
              <a:t>nome_do_usuário</a:t>
            </a:r>
            <a:endParaRPr lang="pt-BR" sz="20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Com o comando </a:t>
            </a:r>
            <a:r>
              <a:rPr lang="pt-BR" sz="2000" b="1" dirty="0" err="1"/>
              <a:t>exit</a:t>
            </a:r>
            <a:r>
              <a:rPr lang="pt-BR" sz="2000" dirty="0"/>
              <a:t> é possível retornar ao usuário original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A2D3FF0-B30E-4EF0-B465-57262BBB56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Utilizando o usuário padrão, dentro de seu diretório home, criar a seguinte estrutura: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r>
              <a:rPr lang="pt-BR" sz="2000" dirty="0"/>
              <a:t>/</a:t>
            </a:r>
            <a:r>
              <a:rPr lang="pt-BR" sz="2000" dirty="0" err="1"/>
              <a:t>windows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r>
              <a:rPr lang="pt-BR" sz="2000" dirty="0"/>
              <a:t>/</a:t>
            </a:r>
            <a:r>
              <a:rPr lang="pt-BR" sz="2000" dirty="0" err="1"/>
              <a:t>linux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r>
              <a:rPr lang="pt-BR" sz="2000" dirty="0"/>
              <a:t>/</a:t>
            </a:r>
            <a:r>
              <a:rPr lang="pt-BR" sz="2000" dirty="0" err="1"/>
              <a:t>tecnico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Criar o arquivo “comandos.txt” no diretório </a:t>
            </a:r>
            <a:r>
              <a:rPr lang="pt-BR" sz="2400" dirty="0" err="1"/>
              <a:t>linux</a:t>
            </a:r>
            <a:r>
              <a:rPr lang="pt-BR" sz="2400" dirty="0"/>
              <a:t>;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Criar o arquivo “datas.txt” no diretório </a:t>
            </a:r>
            <a:r>
              <a:rPr lang="pt-BR" sz="2400" dirty="0" err="1"/>
              <a:t>tecnico</a:t>
            </a:r>
            <a:r>
              <a:rPr lang="pt-BR" sz="2400" dirty="0"/>
              <a:t>;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 Listar o conteúdo do </a:t>
            </a:r>
            <a:r>
              <a:rPr lang="pt-BR" sz="2400" dirty="0" err="1"/>
              <a:t>dirétório</a:t>
            </a:r>
            <a:r>
              <a:rPr lang="pt-BR" sz="2400" dirty="0"/>
              <a:t> </a:t>
            </a:r>
            <a:r>
              <a:rPr lang="pt-BR" sz="2400" dirty="0" err="1"/>
              <a:t>so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Exibir o conteúdo do arquivo “comandos.txt”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Atividade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Alternar para o usuário </a:t>
            </a:r>
            <a:r>
              <a:rPr lang="pt-BR" sz="2400" dirty="0" err="1"/>
              <a:t>root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Localizar os seguintes arquivos com comando locate: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sources.</a:t>
            </a:r>
            <a:r>
              <a:rPr lang="pt-BR" sz="2000" dirty="0" err="1"/>
              <a:t>list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 err="1"/>
              <a:t>syslog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 err="1"/>
              <a:t>hostname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 partir do diretório /home, utilizar o comando </a:t>
            </a:r>
            <a:r>
              <a:rPr lang="pt-BR" sz="2400" dirty="0" err="1"/>
              <a:t>find</a:t>
            </a:r>
            <a:r>
              <a:rPr lang="pt-BR" sz="2400" dirty="0"/>
              <a:t> para localizar: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comandos.txt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datas.txt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B8E32F2-4018-45C4-B6A1-01C1850D22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Apagar o diretório </a:t>
            </a:r>
            <a:r>
              <a:rPr lang="pt-BR" sz="2400" dirty="0" err="1"/>
              <a:t>tecnico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Apagar o arquivo comandos.txt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Identificar o endereço </a:t>
            </a:r>
            <a:r>
              <a:rPr lang="pt-BR" sz="2400" dirty="0" err="1"/>
              <a:t>ip</a:t>
            </a:r>
            <a:r>
              <a:rPr lang="pt-BR" sz="2400" dirty="0"/>
              <a:t> da máquina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Retornar ao usuário original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Reiniciar a máquina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FCF859F4-D296-43B3-A665-86B8BC1FCE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- Comandos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sz="2200" dirty="0"/>
              <a:t>Comandos Linux</a:t>
            </a:r>
          </a:p>
          <a:p>
            <a:pPr algn="just" eaLnBrk="1" hangingPunct="1"/>
            <a:r>
              <a:rPr lang="pt-BR" sz="2200" dirty="0"/>
              <a:t>Acesso</a:t>
            </a:r>
          </a:p>
          <a:p>
            <a:pPr algn="just" eaLnBrk="1" hangingPunct="1"/>
            <a:r>
              <a:rPr lang="pt-BR" sz="2200" dirty="0"/>
              <a:t>Características</a:t>
            </a:r>
          </a:p>
          <a:p>
            <a:pPr algn="just" eaLnBrk="1" hangingPunct="1"/>
            <a:r>
              <a:rPr lang="pt-BR" sz="2200" dirty="0"/>
              <a:t>Terminal</a:t>
            </a:r>
          </a:p>
          <a:p>
            <a:pPr algn="just" eaLnBrk="1" hangingPunct="1"/>
            <a:r>
              <a:rPr lang="pt-BR" sz="2200" dirty="0"/>
              <a:t>Comandos básicos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51E2A9-F04F-44A7-BD2F-10E007FEA1D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57DAB67E-2234-4208-9706-FFF9EE3F39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Com algumas exceções, os comandos são sempre os mesmos, independente da distribuição Linux;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“Aprender a usar o modo texto é parecido com aprender uma segunda língua: é um processo gradual e constante, no qual você sempre está aprendendo comandos, parâmetros e truques novos.”  (MORIMOTO, 2009)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COMANDOS LINUX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F712CFC3-3410-4797-B141-F9300FE9FC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Um sistema somente modo texto (sem ambiente gráfico) 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é acessado o terminal "puro" após efetuar o </a:t>
            </a:r>
            <a:r>
              <a:rPr lang="pt-BR" sz="2000" dirty="0" err="1"/>
              <a:t>login</a:t>
            </a:r>
            <a:r>
              <a:rPr lang="pt-BR" sz="2000" dirty="0"/>
              <a:t>;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Sistema gráfico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pressionando as teclas "</a:t>
            </a:r>
            <a:r>
              <a:rPr lang="pt-BR" sz="2000" dirty="0" err="1"/>
              <a:t>Ctrl</a:t>
            </a:r>
            <a:r>
              <a:rPr lang="pt-BR" sz="2000" dirty="0"/>
              <a:t>+</a:t>
            </a:r>
            <a:r>
              <a:rPr lang="pt-BR" sz="2000" dirty="0" err="1"/>
              <a:t>Alt</a:t>
            </a:r>
            <a:r>
              <a:rPr lang="pt-BR" sz="2000" dirty="0"/>
              <a:t>+F1", é possível alternar entre os terminais virtuais pressionando "</a:t>
            </a:r>
            <a:r>
              <a:rPr lang="pt-BR" sz="2000" dirty="0" err="1"/>
              <a:t>Alt</a:t>
            </a:r>
            <a:r>
              <a:rPr lang="pt-BR" sz="2000" dirty="0"/>
              <a:t>+F2", "</a:t>
            </a:r>
            <a:r>
              <a:rPr lang="pt-BR" sz="2000" dirty="0" err="1"/>
              <a:t>Alt</a:t>
            </a:r>
            <a:r>
              <a:rPr lang="pt-BR" sz="2000" dirty="0"/>
              <a:t>+F3", </a:t>
            </a:r>
            <a:r>
              <a:rPr lang="pt-BR" sz="2000" dirty="0" err="1"/>
              <a:t>etc</a:t>
            </a:r>
            <a:r>
              <a:rPr lang="pt-BR" sz="2000" dirty="0"/>
              <a:t> e depois voltar ao modo gráfico pressionando "</a:t>
            </a:r>
            <a:r>
              <a:rPr lang="pt-BR" sz="2000" dirty="0" err="1"/>
              <a:t>Alt</a:t>
            </a:r>
            <a:r>
              <a:rPr lang="pt-BR" sz="2000" dirty="0"/>
              <a:t>+F7“;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pode ser utilizado um "emulador de terminal", um terminal gráfico que permite rodar tanto os aplicativos de texto, quanto os gráficos;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Acesso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E2CFFB0B-98B3-4112-A021-838E3E7ADB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b="1" dirty="0"/>
              <a:t>Completando com a tecla </a:t>
            </a:r>
            <a:r>
              <a:rPr lang="pt-BR" sz="2200" b="1" dirty="0" err="1"/>
              <a:t>tab</a:t>
            </a:r>
            <a:endParaRPr lang="pt-BR" sz="2200" b="1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é possível completar comandos e nomes de arquivos usando a tecla </a:t>
            </a:r>
            <a:r>
              <a:rPr lang="pt-BR" sz="2000" b="1" dirty="0" err="1"/>
              <a:t>tab</a:t>
            </a:r>
            <a:r>
              <a:rPr lang="pt-BR" sz="2000" dirty="0"/>
              <a:t> do teclado (</a:t>
            </a:r>
            <a:r>
              <a:rPr lang="pt-BR" sz="2000" dirty="0" err="1"/>
              <a:t>autocompletar</a:t>
            </a:r>
            <a:r>
              <a:rPr lang="pt-BR" sz="2000" dirty="0"/>
              <a:t>)</a:t>
            </a:r>
          </a:p>
          <a:p>
            <a:endParaRPr lang="pt-BR" sz="2400" b="1" dirty="0"/>
          </a:p>
          <a:p>
            <a:pPr>
              <a:spcAft>
                <a:spcPts val="600"/>
              </a:spcAft>
            </a:pPr>
            <a:r>
              <a:rPr lang="pt-BR" sz="2200" b="1" dirty="0"/>
              <a:t>Histórico</a:t>
            </a:r>
            <a:endParaRPr lang="pt-BR" sz="2200" dirty="0"/>
          </a:p>
          <a:p>
            <a:pPr lvl="1" algn="just">
              <a:spcAft>
                <a:spcPts val="600"/>
              </a:spcAft>
            </a:pPr>
            <a:r>
              <a:rPr lang="pt-BR" sz="2000" dirty="0"/>
              <a:t>O terminal mantém um histórico dos últimos 500 comandos digitados;</a:t>
            </a:r>
          </a:p>
          <a:p>
            <a:pPr lvl="1" algn="just"/>
            <a:r>
              <a:rPr lang="pt-BR" sz="2000" dirty="0"/>
              <a:t>Para repetir um comando recente, simplesmente pressione as setas para cima ou para baixo até encontrá-lo. </a:t>
            </a:r>
          </a:p>
          <a:p>
            <a:pPr lvl="2" algn="just">
              <a:buClr>
                <a:schemeClr val="bg2">
                  <a:lumMod val="25000"/>
                </a:schemeClr>
              </a:buClr>
            </a:pPr>
            <a:r>
              <a:rPr lang="pt-BR" sz="1800" dirty="0"/>
              <a:t>Para fazer uma busca, use o comando "</a:t>
            </a:r>
            <a:r>
              <a:rPr lang="pt-BR" sz="1800" dirty="0" err="1"/>
              <a:t>history</a:t>
            </a:r>
            <a:r>
              <a:rPr lang="pt-BR" sz="1800" dirty="0"/>
              <a:t> | </a:t>
            </a:r>
            <a:r>
              <a:rPr lang="pt-BR" sz="1800" dirty="0" err="1"/>
              <a:t>grep</a:t>
            </a:r>
            <a:r>
              <a:rPr lang="pt-BR" sz="1800" dirty="0"/>
              <a:t> comando"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CARACTERÍSTICAS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2CF7A1A-8415-4EDA-B0F3-41E2F831BC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b="1" dirty="0"/>
              <a:t>Case </a:t>
            </a:r>
            <a:r>
              <a:rPr lang="pt-BR" sz="2200" b="1" dirty="0" err="1"/>
              <a:t>Sensitive</a:t>
            </a:r>
            <a:endParaRPr lang="pt-BR" sz="2200" b="1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comandos e parâmetros de configuração precisam ser digitados respeitando caracteres maiúsculos e minúsculos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b="1" dirty="0" err="1"/>
              <a:t>Man</a:t>
            </a:r>
            <a:endParaRPr lang="pt-BR" sz="2200" b="1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Manual de um determinado comando, onde são citados todos os parâmetros e vários exemplos de uso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Ex: "</a:t>
            </a:r>
            <a:r>
              <a:rPr lang="pt-BR" sz="1800" dirty="0" err="1"/>
              <a:t>man</a:t>
            </a:r>
            <a:r>
              <a:rPr lang="pt-BR" sz="1800" dirty="0"/>
              <a:t> </a:t>
            </a:r>
            <a:r>
              <a:rPr lang="pt-BR" sz="1800" dirty="0" err="1"/>
              <a:t>ls</a:t>
            </a:r>
            <a:r>
              <a:rPr lang="pt-BR" sz="1800" dirty="0"/>
              <a:t>“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as setas direcionais para rolar a tela e tecla “q” para sair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200" dirty="0"/>
              <a:t>Caractere coringa: </a:t>
            </a:r>
            <a:r>
              <a:rPr lang="pt-BR" sz="2200" b="1" dirty="0"/>
              <a:t>* </a:t>
            </a:r>
            <a:endParaRPr lang="pt-BR" sz="2200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000" dirty="0"/>
              <a:t>Utilizado em substituição a outro caractere ou conjunto de caracteres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D8F46F2-2C0C-4C3C-8D51-99868E8AEA9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400" dirty="0"/>
              <a:t>Caractere coringa: </a:t>
            </a:r>
            <a:r>
              <a:rPr lang="pt-BR" sz="2400" b="1" dirty="0"/>
              <a:t>* </a:t>
            </a:r>
            <a:endParaRPr lang="pt-BR" sz="2400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000" dirty="0"/>
              <a:t>Utilizado em substituição a outro caractere ou conjunto de caracteres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Exemplos: 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a*.</a:t>
            </a:r>
            <a:r>
              <a:rPr lang="pt-BR" sz="1800" dirty="0" err="1"/>
              <a:t>txt</a:t>
            </a:r>
            <a:r>
              <a:rPr lang="pt-BR" sz="1800" dirty="0"/>
              <a:t> = referência a arquivos iniciados com a letra “a” com extensão </a:t>
            </a:r>
            <a:r>
              <a:rPr lang="pt-BR" sz="1800" dirty="0" err="1"/>
              <a:t>txt</a:t>
            </a:r>
            <a:endParaRPr lang="pt-BR" sz="1800" dirty="0"/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aula.* = referência a arquivos  chamados “aula” de qualquer extensão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a*</a:t>
            </a:r>
            <a:r>
              <a:rPr lang="pt-BR" sz="1800" dirty="0" err="1"/>
              <a:t>la</a:t>
            </a:r>
            <a:r>
              <a:rPr lang="pt-BR" sz="1800" dirty="0"/>
              <a:t>.* = referência a arquivos iniciados com a letra “a” e terminados com “</a:t>
            </a:r>
            <a:r>
              <a:rPr lang="pt-BR" sz="1800" dirty="0" err="1"/>
              <a:t>la</a:t>
            </a:r>
            <a:r>
              <a:rPr lang="pt-BR" sz="1800" dirty="0"/>
              <a:t>” com qualquer extensão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*.* = referência a todos os arquivos, independentemente do nome e extensão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6A257A6-48FD-4B09-8AD8-ABA7ED349C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dirty="0"/>
              <a:t>Quando um terminal é acessado, uma informação aparece no campo de inserção de comandos. É importante saber interpretá-la.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400" dirty="0"/>
              <a:t>		 </a:t>
            </a:r>
            <a:r>
              <a:rPr lang="pt-BR" sz="2200" b="1" dirty="0" err="1"/>
              <a:t>ifsul@debian</a:t>
            </a:r>
            <a:r>
              <a:rPr lang="pt-BR" sz="2200" b="1" dirty="0"/>
              <a:t>:~$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400" dirty="0"/>
              <a:t>[nome do usuário] @ [nome da máquina] : [localização no sistema] [tipo de usuário]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200" b="1" dirty="0"/>
              <a:t>		 </a:t>
            </a:r>
            <a:r>
              <a:rPr lang="pt-BR" sz="2200" b="1" dirty="0" err="1"/>
              <a:t>debian</a:t>
            </a:r>
            <a:r>
              <a:rPr lang="pt-BR" sz="2200" b="1" dirty="0"/>
              <a:t>:/var/</a:t>
            </a:r>
            <a:r>
              <a:rPr lang="pt-BR" sz="2200" b="1" dirty="0" err="1"/>
              <a:t>log</a:t>
            </a:r>
            <a:r>
              <a:rPr lang="pt-BR" sz="2200" b="1" dirty="0"/>
              <a:t> #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600" dirty="0"/>
              <a:t>[nome da máquina] : [localização do sistema] [tipo de usuário]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dirty="0"/>
              <a:t>O último caractere define o poder do usuário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$ - usuário limitado 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# - </a:t>
            </a:r>
            <a:r>
              <a:rPr lang="pt-BR" sz="2000" dirty="0" err="1"/>
              <a:t>root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TERMINAL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C2AA17A-66BD-49E8-96D5-5CC6911DD2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1373</Words>
  <Application>Microsoft Office PowerPoint</Application>
  <PresentationFormat>Apresentação na tela (4:3)</PresentationFormat>
  <Paragraphs>231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Noto Sans Symbols</vt:lpstr>
      <vt:lpstr>Times New Roman</vt:lpstr>
      <vt:lpstr>Wingdings 3</vt:lpstr>
      <vt:lpstr>Office Theme</vt:lpstr>
      <vt:lpstr>Apresentação do PowerPoint</vt:lpstr>
      <vt:lpstr>Linux Comandos</vt:lpstr>
      <vt:lpstr>Roteiro</vt:lpstr>
      <vt:lpstr>COMANDOS LINUX</vt:lpstr>
      <vt:lpstr>Acesso</vt:lpstr>
      <vt:lpstr>CARACTERÍSTICAS</vt:lpstr>
      <vt:lpstr>Apresentação do PowerPoint</vt:lpstr>
      <vt:lpstr>Apresentação do PowerPoint</vt:lpstr>
      <vt:lpstr>TERMINAL</vt:lpstr>
      <vt:lpstr>MANIPULAÇÃO DE DIRETÓRIOS</vt:lpstr>
      <vt:lpstr>Apresentação do PowerPoint</vt:lpstr>
      <vt:lpstr>Apresentação do PowerPoint</vt:lpstr>
      <vt:lpstr>EDITORES DE TEXTO</vt:lpstr>
      <vt:lpstr>MANIPULAÇÃO DE ARQUIVOS</vt:lpstr>
      <vt:lpstr>PESQUISAR/LOCALIZAR</vt:lpstr>
      <vt:lpstr>Apresentação do PowerPoint</vt:lpstr>
      <vt:lpstr>INFORMAÇÕES DO SISTEMA</vt:lpstr>
      <vt:lpstr>Apresentação do PowerPoint</vt:lpstr>
      <vt:lpstr>SESSÃO</vt:lpstr>
      <vt:lpstr>Apresentação do PowerPoint</vt:lpstr>
      <vt:lpstr>Atividade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4</cp:revision>
  <dcterms:created xsi:type="dcterms:W3CDTF">2009-03-02T19:44:04Z</dcterms:created>
  <dcterms:modified xsi:type="dcterms:W3CDTF">2022-08-18T20:13:18Z</dcterms:modified>
</cp:coreProperties>
</file>