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U4Ob0zFUJkRaVjNn/5+3jKFKz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8" name="Google Shape;4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168" name="Google Shape;168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1477" y="766527"/>
            <a:ext cx="7441046" cy="5578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>
            <a:spLocks noGrp="1"/>
          </p:cNvSpPr>
          <p:nvPr>
            <p:ph type="ctrTitle"/>
          </p:nvPr>
        </p:nvSpPr>
        <p:spPr>
          <a:xfrm>
            <a:off x="685800" y="1910154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Particionar disco no Windows 10</a:t>
            </a:r>
            <a:endParaRPr/>
          </a:p>
        </p:txBody>
      </p:sp>
      <p:pic>
        <p:nvPicPr>
          <p:cNvPr id="178" name="Google Shape;178;p1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Serve para definir limites de uma área física do disco rígido: partição;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uma partição é vista como uma unidade de armazenamento separada;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 partição deve ser formatada com um sistema de arquivos;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O disco rígido precisa ao menos de uma partição para funcionar e armazenar o sistema operacional, programas e arquivos.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sp>
        <p:nvSpPr>
          <p:cNvPr id="184" name="Google Shape;184;p4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47"/>
          <p:cNvSpPr txBox="1">
            <a:spLocks noGrp="1"/>
          </p:cNvSpPr>
          <p:nvPr>
            <p:ph type="title"/>
          </p:nvPr>
        </p:nvSpPr>
        <p:spPr>
          <a:xfrm>
            <a:off x="1100403" y="6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Particionamento de disco</a:t>
            </a:r>
            <a:endParaRPr/>
          </a:p>
        </p:txBody>
      </p:sp>
      <p:sp>
        <p:nvSpPr>
          <p:cNvPr id="186" name="Google Shape;186;p4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4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Para que serve o particionamento?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Separar partição do operacional da de arquivos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/>
              <a:t>Facilita quando for formatar o computador ou instalar um novo sistema operacional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/>
              <a:t>Arquivos ficam em uma partição separada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Instalar mais de um sistema operacional na mesma máquina</a:t>
            </a:r>
            <a:endParaRPr/>
          </a:p>
        </p:txBody>
      </p:sp>
      <p:sp>
        <p:nvSpPr>
          <p:cNvPr id="194" name="Google Shape;194;p4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49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96" name="Google Shape;196;p4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4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Partições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Primária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/>
              <a:t>Necessária para armazenar o SO (também pode ser para arquivos)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/>
              <a:t>Máximo: 4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/>
              <a:t>Partição com SO deve ser marcada como ativa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Estendida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Permite ser subdividida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Dividida em partições lógicas (máximo de 12)</a:t>
            </a:r>
            <a:endParaRPr/>
          </a:p>
        </p:txBody>
      </p:sp>
      <p:sp>
        <p:nvSpPr>
          <p:cNvPr id="204" name="Google Shape;204;p5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50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06" name="Google Shape;206;p5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5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 dirty="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 dirty="0"/>
              <a:t>Partições/Unidades de disco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 dirty="0"/>
              <a:t>O Windows utiliza uma letra específica para cada partição/unidade de disco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 dirty="0"/>
              <a:t>C: Partição de disco em que o SO está instalado</a:t>
            </a:r>
            <a:endParaRPr sz="1800" dirty="0"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 dirty="0"/>
              <a:t>D: Unidade de CD/DVD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 dirty="0"/>
              <a:t>E: Segunda partição de disco</a:t>
            </a:r>
            <a:endParaRPr sz="1800" dirty="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 dirty="0"/>
              <a:t>Cada nova partição criada receberá uma nova letra</a:t>
            </a:r>
            <a:endParaRPr dirty="0"/>
          </a:p>
        </p:txBody>
      </p:sp>
      <p:sp>
        <p:nvSpPr>
          <p:cNvPr id="214" name="Google Shape;214;p5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5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16" name="Google Shape;216;p5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5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 dirty="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 dirty="0"/>
              <a:t>Sistema de arquivos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 dirty="0"/>
              <a:t>utilizado pelo SO para controle de acesso ao disco rígido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 dirty="0"/>
              <a:t>indica como os arquivos devem ser gravados e guardados em mídias;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 dirty="0"/>
              <a:t>FAT32 : partições de até 2 TB, arquivos de no máximo 4 GB</a:t>
            </a:r>
            <a:endParaRPr sz="1800" dirty="0"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 dirty="0"/>
              <a:t>NTFS : partições de até 256 TB, arquivos de no máximo 64 GB, uso de permissões e tolerância a falhas</a:t>
            </a:r>
            <a:endParaRPr sz="1800" dirty="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 dirty="0"/>
              <a:t>Cluster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/>
              <a:t>unidade de alocação formada por um ou mais setores físicos (512 bytes) do disco, </a:t>
            </a:r>
            <a:endParaRPr dirty="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 dirty="0"/>
          </a:p>
        </p:txBody>
      </p:sp>
      <p:sp>
        <p:nvSpPr>
          <p:cNvPr id="224" name="Google Shape;224;p5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52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26" name="Google Shape;226;p5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5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Char char="•"/>
            </a:pPr>
            <a:r>
              <a:rPr lang="pt-BR" sz="2200" dirty="0"/>
              <a:t>Formatação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 dirty="0"/>
              <a:t>Definir a área de utilização de um disco rígido: particionamento + sistema de arquivos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 dirty="0"/>
              <a:t>“Zerar” o conteúdo de um disco rígido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 dirty="0"/>
              <a:t>Duas formas: física ou lógica</a:t>
            </a:r>
            <a:endParaRPr dirty="0"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None/>
            </a:pPr>
            <a:endParaRPr sz="1800" dirty="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 dirty="0"/>
              <a:t>Formatação Física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21621"/>
              <a:buChar char="•"/>
            </a:pPr>
            <a:r>
              <a:rPr lang="pt-BR" sz="1600" dirty="0"/>
              <a:t>Para utilizar um disco rígido é necessário que ele tenha sido formatado fisicamente (fábrica);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21621"/>
              <a:buChar char="•"/>
            </a:pPr>
            <a:r>
              <a:rPr lang="pt-BR" sz="1600" dirty="0"/>
              <a:t>Apagar fisicamente os dados de um disco os sobrescrevendo</a:t>
            </a:r>
            <a:endParaRPr sz="2000" dirty="0"/>
          </a:p>
          <a:p>
            <a:pPr marL="4572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8452"/>
              <a:buNone/>
            </a:pPr>
            <a:endParaRPr sz="2200" dirty="0"/>
          </a:p>
          <a:p>
            <a:pPr marL="914400" lvl="1" indent="-3429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 dirty="0"/>
              <a:t>Formatação Lógica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21621"/>
              <a:buChar char="•"/>
            </a:pPr>
            <a:r>
              <a:rPr lang="pt-BR" sz="1600" dirty="0"/>
              <a:t>Delimitar áreas de um disco, definindo partições e sistema de arquivo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21621"/>
              <a:buChar char="•"/>
            </a:pPr>
            <a:r>
              <a:rPr lang="pt-BR" sz="1600" dirty="0"/>
              <a:t>Limpar o sistema arquivos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1081"/>
              <a:buNone/>
            </a:pPr>
            <a:endParaRPr sz="2400" dirty="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 dirty="0"/>
          </a:p>
        </p:txBody>
      </p:sp>
      <p:sp>
        <p:nvSpPr>
          <p:cNvPr id="234" name="Google Shape;234;p5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5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36" name="Google Shape;236;p53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5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8653" y="979488"/>
            <a:ext cx="4740944" cy="550698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5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245" name="Google Shape;245;p5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54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Gerenciar disco</a:t>
            </a:r>
            <a:endParaRPr/>
          </a:p>
        </p:txBody>
      </p:sp>
      <p:sp>
        <p:nvSpPr>
          <p:cNvPr id="247" name="Google Shape;247;p5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4"/>
          <p:cNvSpPr/>
          <p:nvPr/>
        </p:nvSpPr>
        <p:spPr>
          <a:xfrm>
            <a:off x="2330245" y="3129978"/>
            <a:ext cx="1411696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4"/>
          <p:cNvSpPr txBox="1"/>
          <p:nvPr/>
        </p:nvSpPr>
        <p:spPr>
          <a:xfrm>
            <a:off x="4441771" y="4838502"/>
            <a:ext cx="2520280" cy="92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Clique com botão direito do mouse no  “Menu iniciar”</a:t>
            </a:r>
            <a:endParaRPr/>
          </a:p>
        </p:txBody>
      </p:sp>
      <p:sp>
        <p:nvSpPr>
          <p:cNvPr id="250" name="Google Shape;250;p5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5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257" name="Google Shape;257;p5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55"/>
          <p:cNvSpPr txBox="1">
            <a:spLocks noGrp="1"/>
          </p:cNvSpPr>
          <p:nvPr>
            <p:ph type="title"/>
          </p:nvPr>
        </p:nvSpPr>
        <p:spPr>
          <a:xfrm>
            <a:off x="1370000" y="14219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Gerenciamento do computador</a:t>
            </a:r>
            <a:endParaRPr/>
          </a:p>
        </p:txBody>
      </p:sp>
      <p:sp>
        <p:nvSpPr>
          <p:cNvPr id="259" name="Google Shape;259;p5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5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0000" y="1057483"/>
            <a:ext cx="6403999" cy="511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55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698231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/>
              <a:t>Windows</a:t>
            </a:r>
            <a:endParaRPr dirty="0"/>
          </a:p>
        </p:txBody>
      </p:sp>
      <p:sp>
        <p:nvSpPr>
          <p:cNvPr id="91" name="Google Shape;91;p13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268" name="Google Shape;268;p5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5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70" name="Google Shape;270;p5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56" descr="09-MeuComp-BotDirGerenciarDisco.PNG"/>
          <p:cNvPicPr preferRelativeResize="0"/>
          <p:nvPr/>
        </p:nvPicPr>
        <p:blipFill rotWithShape="1">
          <a:blip r:embed="rId3">
            <a:alphaModFix/>
          </a:blip>
          <a:srcRect l="23580" t="12335" r="19676" b="4803"/>
          <a:stretch/>
        </p:blipFill>
        <p:spPr>
          <a:xfrm>
            <a:off x="2555776" y="1196752"/>
            <a:ext cx="4536504" cy="496855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6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5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279" name="Google Shape;279;p5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57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81" name="Google Shape;281;p5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57" descr="10-GerenciarDiscoOpções.PNG"/>
          <p:cNvPicPr preferRelativeResize="0"/>
          <p:nvPr/>
        </p:nvPicPr>
        <p:blipFill rotWithShape="1">
          <a:blip r:embed="rId3">
            <a:alphaModFix/>
          </a:blip>
          <a:srcRect l="22955" t="12485" r="14143" b="5170"/>
          <a:stretch/>
        </p:blipFill>
        <p:spPr>
          <a:xfrm>
            <a:off x="2267744" y="1268760"/>
            <a:ext cx="4968552" cy="487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7"/>
          <p:cNvSpPr/>
          <p:nvPr/>
        </p:nvSpPr>
        <p:spPr>
          <a:xfrm>
            <a:off x="5032512" y="5157192"/>
            <a:ext cx="1411696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7"/>
          <p:cNvSpPr txBox="1"/>
          <p:nvPr/>
        </p:nvSpPr>
        <p:spPr>
          <a:xfrm>
            <a:off x="4499992" y="2276872"/>
            <a:ext cx="2088232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Clicar com botão direito do mouse sobre a unidade C:</a:t>
            </a:r>
            <a:endParaRPr/>
          </a:p>
        </p:txBody>
      </p:sp>
      <p:sp>
        <p:nvSpPr>
          <p:cNvPr id="285" name="Google Shape;285;p5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57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292" name="Google Shape;292;p5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5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94" name="Google Shape;294;p5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58" descr="11-GerenciarDiscoDimVol.PNG"/>
          <p:cNvPicPr preferRelativeResize="0"/>
          <p:nvPr/>
        </p:nvPicPr>
        <p:blipFill rotWithShape="1">
          <a:blip r:embed="rId3">
            <a:alphaModFix/>
          </a:blip>
          <a:srcRect l="22753" t="10823" b="5403"/>
          <a:stretch/>
        </p:blipFill>
        <p:spPr>
          <a:xfrm>
            <a:off x="1547664" y="979488"/>
            <a:ext cx="6155676" cy="500697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8"/>
          <p:cNvSpPr/>
          <p:nvPr/>
        </p:nvSpPr>
        <p:spPr>
          <a:xfrm>
            <a:off x="5032512" y="2514668"/>
            <a:ext cx="1411696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8"/>
          <p:cNvSpPr txBox="1"/>
          <p:nvPr/>
        </p:nvSpPr>
        <p:spPr>
          <a:xfrm>
            <a:off x="5652120" y="2276872"/>
            <a:ext cx="2088232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Indicar o tamanho a ser reduzido da unidade C:</a:t>
            </a:r>
            <a:endParaRPr/>
          </a:p>
        </p:txBody>
      </p:sp>
      <p:sp>
        <p:nvSpPr>
          <p:cNvPr id="298" name="Google Shape;298;p58"/>
          <p:cNvSpPr/>
          <p:nvPr/>
        </p:nvSpPr>
        <p:spPr>
          <a:xfrm>
            <a:off x="3923928" y="4077072"/>
            <a:ext cx="763624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8"/>
          <p:cNvSpPr txBox="1"/>
          <p:nvPr/>
        </p:nvSpPr>
        <p:spPr>
          <a:xfrm>
            <a:off x="3646782" y="2627620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/>
          </a:p>
        </p:txBody>
      </p:sp>
      <p:sp>
        <p:nvSpPr>
          <p:cNvPr id="300" name="Google Shape;300;p58"/>
          <p:cNvSpPr txBox="1"/>
          <p:nvPr/>
        </p:nvSpPr>
        <p:spPr>
          <a:xfrm>
            <a:off x="3563888" y="3923764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/>
          </a:p>
        </p:txBody>
      </p:sp>
      <p:sp>
        <p:nvSpPr>
          <p:cNvPr id="301" name="Google Shape;301;p58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58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308" name="Google Shape;308;p5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59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10" name="Google Shape;310;p5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59" descr="12-GerenciarDiscoEspacNaoAloc.PNG"/>
          <p:cNvPicPr preferRelativeResize="0"/>
          <p:nvPr/>
        </p:nvPicPr>
        <p:blipFill rotWithShape="1">
          <a:blip r:embed="rId3">
            <a:alphaModFix/>
          </a:blip>
          <a:srcRect l="23657" t="12048" r="19415" b="5894"/>
          <a:stretch/>
        </p:blipFill>
        <p:spPr>
          <a:xfrm>
            <a:off x="2555776" y="1045021"/>
            <a:ext cx="4536504" cy="490425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5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319" name="Google Shape;319;p6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60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21" name="Google Shape;321;p6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60" descr="13-GerenciarDiscoEspacNaoAlocOpcoes.PNG"/>
          <p:cNvPicPr preferRelativeResize="0"/>
          <p:nvPr/>
        </p:nvPicPr>
        <p:blipFill rotWithShape="1">
          <a:blip r:embed="rId3">
            <a:alphaModFix/>
          </a:blip>
          <a:srcRect l="23866" t="12485" r="7761" b="5170"/>
          <a:stretch/>
        </p:blipFill>
        <p:spPr>
          <a:xfrm>
            <a:off x="1907704" y="1143000"/>
            <a:ext cx="5400600" cy="487828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60"/>
          <p:cNvSpPr/>
          <p:nvPr/>
        </p:nvSpPr>
        <p:spPr>
          <a:xfrm>
            <a:off x="5508104" y="3951312"/>
            <a:ext cx="1411696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0"/>
          <p:cNvSpPr txBox="1"/>
          <p:nvPr/>
        </p:nvSpPr>
        <p:spPr>
          <a:xfrm>
            <a:off x="5652120" y="2151112"/>
            <a:ext cx="2088232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Clicar com botão direito do mouse em cima de “Não alocado”</a:t>
            </a:r>
            <a:endParaRPr/>
          </a:p>
        </p:txBody>
      </p:sp>
      <p:sp>
        <p:nvSpPr>
          <p:cNvPr id="325" name="Google Shape;325;p6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6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332" name="Google Shape;332;p6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6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34" name="Google Shape;334;p6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61" descr="14-GerenciarDiscoEspacCriarPartSimples.PNG"/>
          <p:cNvPicPr preferRelativeResize="0"/>
          <p:nvPr/>
        </p:nvPicPr>
        <p:blipFill rotWithShape="1">
          <a:blip r:embed="rId3">
            <a:alphaModFix/>
          </a:blip>
          <a:srcRect l="23237" t="11075" r="19420" b="5123"/>
          <a:stretch/>
        </p:blipFill>
        <p:spPr>
          <a:xfrm>
            <a:off x="2411760" y="1196752"/>
            <a:ext cx="4474245" cy="490425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1"/>
          <p:cNvSpPr/>
          <p:nvPr/>
        </p:nvSpPr>
        <p:spPr>
          <a:xfrm>
            <a:off x="5043398" y="4120616"/>
            <a:ext cx="763624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6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344" name="Google Shape;344;p6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62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46" name="Google Shape;346;p6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62" descr="15-GerenciarDiscoTamanhoPartSimples.PNG"/>
          <p:cNvPicPr preferRelativeResize="0"/>
          <p:nvPr/>
        </p:nvPicPr>
        <p:blipFill rotWithShape="1">
          <a:blip r:embed="rId3">
            <a:alphaModFix/>
          </a:blip>
          <a:srcRect l="23475" t="12195" r="19693" b="5187"/>
          <a:stretch/>
        </p:blipFill>
        <p:spPr>
          <a:xfrm>
            <a:off x="2483768" y="836712"/>
            <a:ext cx="4474245" cy="4878288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62"/>
          <p:cNvSpPr/>
          <p:nvPr/>
        </p:nvSpPr>
        <p:spPr>
          <a:xfrm>
            <a:off x="4427984" y="2492896"/>
            <a:ext cx="1005614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2"/>
          <p:cNvSpPr txBox="1"/>
          <p:nvPr/>
        </p:nvSpPr>
        <p:spPr>
          <a:xfrm>
            <a:off x="5796136" y="2145630"/>
            <a:ext cx="2088232" cy="92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Indicar o tamanho que a partição terá</a:t>
            </a:r>
            <a:endParaRPr/>
          </a:p>
        </p:txBody>
      </p:sp>
      <p:sp>
        <p:nvSpPr>
          <p:cNvPr id="350" name="Google Shape;350;p62"/>
          <p:cNvSpPr/>
          <p:nvPr/>
        </p:nvSpPr>
        <p:spPr>
          <a:xfrm>
            <a:off x="5078554" y="3717032"/>
            <a:ext cx="861598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2"/>
          <p:cNvSpPr txBox="1"/>
          <p:nvPr/>
        </p:nvSpPr>
        <p:spPr>
          <a:xfrm>
            <a:off x="3995936" y="2411596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/>
          </a:p>
        </p:txBody>
      </p:sp>
      <p:sp>
        <p:nvSpPr>
          <p:cNvPr id="352" name="Google Shape;352;p62"/>
          <p:cNvSpPr txBox="1"/>
          <p:nvPr/>
        </p:nvSpPr>
        <p:spPr>
          <a:xfrm>
            <a:off x="5076056" y="3347700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/>
          </a:p>
        </p:txBody>
      </p:sp>
      <p:sp>
        <p:nvSpPr>
          <p:cNvPr id="353" name="Google Shape;353;p6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6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360" name="Google Shape;360;p6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6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62" name="Google Shape;362;p6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63" descr="16-GerenciarDiscoLetraPartSimples.PNG"/>
          <p:cNvPicPr preferRelativeResize="0"/>
          <p:nvPr/>
        </p:nvPicPr>
        <p:blipFill rotWithShape="1">
          <a:blip r:embed="rId3">
            <a:alphaModFix/>
          </a:blip>
          <a:srcRect l="23703" t="11269" r="20565" b="5169"/>
          <a:stretch/>
        </p:blipFill>
        <p:spPr>
          <a:xfrm>
            <a:off x="2555776" y="764704"/>
            <a:ext cx="4402237" cy="495029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3"/>
          <p:cNvSpPr/>
          <p:nvPr/>
        </p:nvSpPr>
        <p:spPr>
          <a:xfrm>
            <a:off x="5158950" y="3717032"/>
            <a:ext cx="789590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63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6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372" name="Google Shape;372;p6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64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74" name="Google Shape;374;p6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64" descr="17-GerenciarDiscoFormatPartSimples.PNG"/>
          <p:cNvPicPr preferRelativeResize="0"/>
          <p:nvPr/>
        </p:nvPicPr>
        <p:blipFill rotWithShape="1">
          <a:blip r:embed="rId3">
            <a:alphaModFix/>
          </a:blip>
          <a:srcRect l="23375" t="10713" r="19482" b="6254"/>
          <a:stretch/>
        </p:blipFill>
        <p:spPr>
          <a:xfrm>
            <a:off x="2555776" y="692696"/>
            <a:ext cx="4608512" cy="5022304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4"/>
          <p:cNvSpPr/>
          <p:nvPr/>
        </p:nvSpPr>
        <p:spPr>
          <a:xfrm>
            <a:off x="4351782" y="2802700"/>
            <a:ext cx="1411696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4"/>
          <p:cNvSpPr/>
          <p:nvPr/>
        </p:nvSpPr>
        <p:spPr>
          <a:xfrm>
            <a:off x="5215878" y="3738804"/>
            <a:ext cx="861598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4"/>
          <p:cNvSpPr txBox="1"/>
          <p:nvPr/>
        </p:nvSpPr>
        <p:spPr>
          <a:xfrm>
            <a:off x="6228184" y="2420888"/>
            <a:ext cx="2088232" cy="92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Indicar o nome (rótulo) da partição</a:t>
            </a:r>
            <a:endParaRPr/>
          </a:p>
        </p:txBody>
      </p:sp>
      <p:sp>
        <p:nvSpPr>
          <p:cNvPr id="379" name="Google Shape;379;p64"/>
          <p:cNvSpPr txBox="1"/>
          <p:nvPr/>
        </p:nvSpPr>
        <p:spPr>
          <a:xfrm>
            <a:off x="5796136" y="2699628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/>
          </a:p>
        </p:txBody>
      </p:sp>
      <p:sp>
        <p:nvSpPr>
          <p:cNvPr id="380" name="Google Shape;380;p64"/>
          <p:cNvSpPr txBox="1"/>
          <p:nvPr/>
        </p:nvSpPr>
        <p:spPr>
          <a:xfrm>
            <a:off x="5220072" y="3347700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/>
          </a:p>
        </p:txBody>
      </p:sp>
      <p:sp>
        <p:nvSpPr>
          <p:cNvPr id="381" name="Google Shape;381;p6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6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388" name="Google Shape;388;p6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6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90" name="Google Shape;390;p6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65" descr="18-GerenciarDiscoConcluPartSimples.PNG"/>
          <p:cNvPicPr preferRelativeResize="0"/>
          <p:nvPr/>
        </p:nvPicPr>
        <p:blipFill rotWithShape="1">
          <a:blip r:embed="rId3">
            <a:alphaModFix/>
          </a:blip>
          <a:srcRect l="23193" t="12048" r="19757" b="5124"/>
          <a:stretch/>
        </p:blipFill>
        <p:spPr>
          <a:xfrm>
            <a:off x="2411760" y="764704"/>
            <a:ext cx="4546253" cy="495029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5"/>
          <p:cNvSpPr/>
          <p:nvPr/>
        </p:nvSpPr>
        <p:spPr>
          <a:xfrm>
            <a:off x="5078554" y="3695260"/>
            <a:ext cx="861598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65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65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Lançamento: 2015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sp>
        <p:nvSpPr>
          <p:cNvPr id="98" name="Google Shape;98;p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080" y="1668463"/>
            <a:ext cx="7655720" cy="429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400" name="Google Shape;400;p6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6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02" name="Google Shape;402;p6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66" descr="19-PartCriad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552" y="44624"/>
            <a:ext cx="7802880" cy="58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66"/>
          <p:cNvSpPr/>
          <p:nvPr/>
        </p:nvSpPr>
        <p:spPr>
          <a:xfrm>
            <a:off x="4932040" y="1412776"/>
            <a:ext cx="2016224" cy="64807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6"/>
          <p:cNvSpPr txBox="1"/>
          <p:nvPr/>
        </p:nvSpPr>
        <p:spPr>
          <a:xfrm>
            <a:off x="4860032" y="2996952"/>
            <a:ext cx="2592288" cy="92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 “Computador” aparecerá a nova partição criada</a:t>
            </a:r>
            <a:endParaRPr/>
          </a:p>
        </p:txBody>
      </p:sp>
      <p:sp>
        <p:nvSpPr>
          <p:cNvPr id="406" name="Google Shape;406;p66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6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7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Redirecionamento de pasta no Windows 10</a:t>
            </a:r>
            <a:endParaRPr/>
          </a:p>
        </p:txBody>
      </p:sp>
      <p:pic>
        <p:nvPicPr>
          <p:cNvPr id="413" name="Google Shape;413;p6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Com o sistema particionado é possível salvar os arquivos em uma partição diferente daquela em que está o sistema operacional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Possibilidade de configurar para que os arquivos fiquem salvos na partição destinada aos arquivos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/>
              <a:t>Facilita quando for formatar o computador</a:t>
            </a:r>
            <a:endParaRPr sz="2000"/>
          </a:p>
        </p:txBody>
      </p:sp>
      <p:sp>
        <p:nvSpPr>
          <p:cNvPr id="419" name="Google Shape;419;p6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6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21" name="Google Shape;421;p6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68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6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429" name="Google Shape;429;p6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69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31" name="Google Shape;431;p6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69" descr="20-RedirecPastaCria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97120"/>
            <a:ext cx="7802880" cy="58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69"/>
          <p:cNvSpPr txBox="1"/>
          <p:nvPr/>
        </p:nvSpPr>
        <p:spPr>
          <a:xfrm>
            <a:off x="3147291" y="1556792"/>
            <a:ext cx="129728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Documentos</a:t>
            </a:r>
            <a:endParaRPr/>
          </a:p>
        </p:txBody>
      </p:sp>
      <p:sp>
        <p:nvSpPr>
          <p:cNvPr id="434" name="Google Shape;434;p6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6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2292" y="1088946"/>
            <a:ext cx="6073666" cy="458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7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442" name="Google Shape;442;p7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70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44" name="Google Shape;444;p7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70"/>
          <p:cNvSpPr txBox="1"/>
          <p:nvPr/>
        </p:nvSpPr>
        <p:spPr>
          <a:xfrm>
            <a:off x="2979987" y="1031617"/>
            <a:ext cx="2880320" cy="1477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Clicar com o botão direito do mouse sobre a pasta que desejamos redirecionar o conteúdo: Documentos.</a:t>
            </a:r>
            <a:endParaRPr/>
          </a:p>
        </p:txBody>
      </p:sp>
      <p:sp>
        <p:nvSpPr>
          <p:cNvPr id="446" name="Google Shape;446;p70"/>
          <p:cNvSpPr txBox="1"/>
          <p:nvPr/>
        </p:nvSpPr>
        <p:spPr>
          <a:xfrm>
            <a:off x="4429125" y="4502299"/>
            <a:ext cx="288032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Selecionar a opção “Propriedades”</a:t>
            </a:r>
            <a:endParaRPr/>
          </a:p>
        </p:txBody>
      </p:sp>
      <p:sp>
        <p:nvSpPr>
          <p:cNvPr id="447" name="Google Shape;447;p70"/>
          <p:cNvSpPr/>
          <p:nvPr/>
        </p:nvSpPr>
        <p:spPr>
          <a:xfrm>
            <a:off x="1671223" y="2420888"/>
            <a:ext cx="861598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7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70"/>
          <p:cNvSpPr/>
          <p:nvPr/>
        </p:nvSpPr>
        <p:spPr>
          <a:xfrm>
            <a:off x="2118389" y="4655016"/>
            <a:ext cx="861598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7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5167" y="1024681"/>
            <a:ext cx="6073666" cy="4808637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7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457" name="Google Shape;457;p7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7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59" name="Google Shape;459;p7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71"/>
          <p:cNvSpPr txBox="1"/>
          <p:nvPr/>
        </p:nvSpPr>
        <p:spPr>
          <a:xfrm>
            <a:off x="4067944" y="1123416"/>
            <a:ext cx="2880320" cy="92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Aparecerá as propriedades da pasta “Documentos”</a:t>
            </a:r>
            <a:endParaRPr/>
          </a:p>
        </p:txBody>
      </p:sp>
      <p:sp>
        <p:nvSpPr>
          <p:cNvPr id="461" name="Google Shape;461;p71"/>
          <p:cNvSpPr/>
          <p:nvPr/>
        </p:nvSpPr>
        <p:spPr>
          <a:xfrm>
            <a:off x="3089420" y="2337330"/>
            <a:ext cx="861598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71"/>
          <p:cNvSpPr txBox="1"/>
          <p:nvPr/>
        </p:nvSpPr>
        <p:spPr>
          <a:xfrm>
            <a:off x="4846340" y="4164924"/>
            <a:ext cx="325405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Clicar no botão “Mover...”</a:t>
            </a:r>
            <a:endParaRPr/>
          </a:p>
        </p:txBody>
      </p:sp>
      <p:sp>
        <p:nvSpPr>
          <p:cNvPr id="463" name="Google Shape;463;p7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71"/>
          <p:cNvSpPr/>
          <p:nvPr/>
        </p:nvSpPr>
        <p:spPr>
          <a:xfrm>
            <a:off x="4141201" y="3749842"/>
            <a:ext cx="861598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7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4184" y="1055164"/>
            <a:ext cx="6355631" cy="4747671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7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472" name="Google Shape;472;p7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74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74" name="Google Shape;474;p7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74"/>
          <p:cNvSpPr txBox="1"/>
          <p:nvPr/>
        </p:nvSpPr>
        <p:spPr>
          <a:xfrm>
            <a:off x="4541983" y="4617054"/>
            <a:ext cx="345512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Clicar em “Selecionar pasta”</a:t>
            </a:r>
            <a:endParaRPr/>
          </a:p>
        </p:txBody>
      </p:sp>
      <p:sp>
        <p:nvSpPr>
          <p:cNvPr id="476" name="Google Shape;476;p74"/>
          <p:cNvSpPr txBox="1"/>
          <p:nvPr/>
        </p:nvSpPr>
        <p:spPr>
          <a:xfrm>
            <a:off x="5364087" y="2381324"/>
            <a:ext cx="2880320" cy="92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Selecionar a pasta “Documentos” que está na unidade E:</a:t>
            </a:r>
            <a:endParaRPr/>
          </a:p>
        </p:txBody>
      </p:sp>
      <p:sp>
        <p:nvSpPr>
          <p:cNvPr id="477" name="Google Shape;477;p74"/>
          <p:cNvSpPr/>
          <p:nvPr/>
        </p:nvSpPr>
        <p:spPr>
          <a:xfrm>
            <a:off x="4429125" y="2896146"/>
            <a:ext cx="861598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7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74"/>
          <p:cNvSpPr/>
          <p:nvPr/>
        </p:nvSpPr>
        <p:spPr>
          <a:xfrm>
            <a:off x="5855700" y="5256670"/>
            <a:ext cx="948547" cy="1885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7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1356" y="1043733"/>
            <a:ext cx="6081287" cy="4770533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7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487" name="Google Shape;487;p7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7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89" name="Google Shape;489;p7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75"/>
          <p:cNvSpPr txBox="1"/>
          <p:nvPr/>
        </p:nvSpPr>
        <p:spPr>
          <a:xfrm>
            <a:off x="2411759" y="3975775"/>
            <a:ext cx="345638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Possível desfazer a alteração.</a:t>
            </a:r>
            <a:endParaRPr/>
          </a:p>
        </p:txBody>
      </p:sp>
      <p:sp>
        <p:nvSpPr>
          <p:cNvPr id="491" name="Google Shape;491;p75"/>
          <p:cNvSpPr txBox="1"/>
          <p:nvPr/>
        </p:nvSpPr>
        <p:spPr>
          <a:xfrm>
            <a:off x="4571999" y="4770345"/>
            <a:ext cx="288032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Clicar em “Aplicar” para confirmar as alterações.</a:t>
            </a:r>
            <a:endParaRPr/>
          </a:p>
        </p:txBody>
      </p:sp>
      <p:sp>
        <p:nvSpPr>
          <p:cNvPr id="492" name="Google Shape;492;p75"/>
          <p:cNvSpPr/>
          <p:nvPr/>
        </p:nvSpPr>
        <p:spPr>
          <a:xfrm>
            <a:off x="3491880" y="3789040"/>
            <a:ext cx="720080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75"/>
          <p:cNvSpPr/>
          <p:nvPr/>
        </p:nvSpPr>
        <p:spPr>
          <a:xfrm>
            <a:off x="5148064" y="5538959"/>
            <a:ext cx="861598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75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Google Shape;495;p75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Windows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3" name="Google Shape;503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Características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Menu iniciar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Múltiplos ambientes de trabalho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Assistente pessoal - Cortana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Edições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400"/>
              <a:t>Home: edição para usuários domésticos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400"/>
              <a:t>Pro: empresas e usuários mais avançados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400"/>
              <a:t>Edições restritas: Enterprise, Education, Windows 10 Mobile, Windows 10 IoT</a:t>
            </a:r>
            <a:endParaRPr sz="140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Requisitos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400"/>
              <a:t>Processador de 1GHz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400"/>
              <a:t>2 GB de memória RAM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400"/>
              <a:t>20 GB de disco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sp>
        <p:nvSpPr>
          <p:cNvPr id="108" name="Google Shape;108;p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11" name="Google Shape;111;p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>
            <a:spLocks noGrp="1"/>
          </p:cNvSpPr>
          <p:nvPr>
            <p:ph type="body" idx="1"/>
          </p:nvPr>
        </p:nvSpPr>
        <p:spPr>
          <a:xfrm>
            <a:off x="457200" y="5496791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Fonte: https://netmarketshare.com/</a:t>
            </a:r>
            <a:endParaRPr sz="14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/>
          </a:p>
        </p:txBody>
      </p:sp>
      <p:sp>
        <p:nvSpPr>
          <p:cNvPr id="118" name="Google Shape;118;p1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21" name="Google Shape;121;p1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40552"/>
            <a:ext cx="9144000" cy="2776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Ambiente do Windows 10</a:t>
            </a:r>
            <a:endParaRPr/>
          </a:p>
        </p:txBody>
      </p:sp>
      <p:pic>
        <p:nvPicPr>
          <p:cNvPr id="129" name="Google Shape;129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2"/>
          <p:cNvSpPr txBox="1">
            <a:spLocks noGrp="1"/>
          </p:cNvSpPr>
          <p:nvPr>
            <p:ph type="title"/>
          </p:nvPr>
        </p:nvSpPr>
        <p:spPr>
          <a:xfrm>
            <a:off x="1115616" y="1472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Menu Iniciar do Windows</a:t>
            </a: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138" name="Google Shape;138;p1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616" y="1045207"/>
            <a:ext cx="7161190" cy="5358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Windows Explorer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146" name="Google Shape;146;p1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3350" y="1561274"/>
            <a:ext cx="6437299" cy="4796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Clique com o botão direito do mouse na área de trabalho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157" name="Google Shape;157;p1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648" y="1551673"/>
            <a:ext cx="6433489" cy="479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784</Words>
  <Application>Microsoft Office PowerPoint</Application>
  <PresentationFormat>Apresentação na tela (4:3)</PresentationFormat>
  <Paragraphs>195</Paragraphs>
  <Slides>38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Windows</vt:lpstr>
      <vt:lpstr>Apresentação do PowerPoint</vt:lpstr>
      <vt:lpstr>Apresentação do PowerPoint</vt:lpstr>
      <vt:lpstr>Apresentação do PowerPoint</vt:lpstr>
      <vt:lpstr>Ambiente do Windows 10</vt:lpstr>
      <vt:lpstr>Menu Iniciar do Windows</vt:lpstr>
      <vt:lpstr>Apresentação do PowerPoint</vt:lpstr>
      <vt:lpstr>Apresentação do PowerPoint</vt:lpstr>
      <vt:lpstr>Apresentação do PowerPoint</vt:lpstr>
      <vt:lpstr>Particionar disco no Windows 10</vt:lpstr>
      <vt:lpstr>Particionamento de disco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Gerenciar disco</vt:lpstr>
      <vt:lpstr>Gerenciamento do computador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Redirecionamento de pasta no Windows 10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3</cp:revision>
  <dcterms:created xsi:type="dcterms:W3CDTF">2009-03-02T19:44:04Z</dcterms:created>
  <dcterms:modified xsi:type="dcterms:W3CDTF">2022-08-19T17:45:45Z</dcterms:modified>
</cp:coreProperties>
</file>