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56" r:id="rId2"/>
    <p:sldId id="291" r:id="rId3"/>
    <p:sldId id="331" r:id="rId4"/>
    <p:sldId id="332" r:id="rId5"/>
    <p:sldId id="333" r:id="rId6"/>
    <p:sldId id="338" r:id="rId7"/>
    <p:sldId id="339" r:id="rId8"/>
    <p:sldId id="334" r:id="rId9"/>
    <p:sldId id="343" r:id="rId10"/>
    <p:sldId id="344" r:id="rId11"/>
    <p:sldId id="345" r:id="rId12"/>
    <p:sldId id="346" r:id="rId13"/>
    <p:sldId id="335" r:id="rId14"/>
    <p:sldId id="340" r:id="rId15"/>
    <p:sldId id="336" r:id="rId16"/>
    <p:sldId id="341" r:id="rId17"/>
    <p:sldId id="342" r:id="rId18"/>
    <p:sldId id="309" r:id="rId19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47" autoAdjust="0"/>
    <p:restoredTop sz="83649" autoAdjust="0"/>
  </p:normalViewPr>
  <p:slideViewPr>
    <p:cSldViewPr snapToGrid="0">
      <p:cViewPr varScale="1">
        <p:scale>
          <a:sx n="71" d="100"/>
          <a:sy n="71" d="100"/>
        </p:scale>
        <p:origin x="678" y="60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357535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142645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902794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18933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679072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480382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473303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409612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351430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393928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680515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400032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894776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877884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736311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457203" y="204787"/>
            <a:ext cx="3008315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73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3575052" y="204789"/>
            <a:ext cx="5111749" cy="438983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198" y="1076326"/>
            <a:ext cx="3008316" cy="351829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23986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Sistema Operacional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sp>
        <p:nvSpPr>
          <p:cNvPr id="7" name="Título 2">
            <a:extLst>
              <a:ext uri="{FF2B5EF4-FFF2-40B4-BE49-F238E27FC236}">
                <a16:creationId xmlns:a16="http://schemas.microsoft.com/office/drawing/2014/main" id="{96E19DF9-3700-43F7-B711-234CE363D2F0}"/>
              </a:ext>
            </a:extLst>
          </p:cNvPr>
          <p:cNvSpPr txBox="1">
            <a:spLocks/>
          </p:cNvSpPr>
          <p:nvPr/>
        </p:nvSpPr>
        <p:spPr>
          <a:xfrm>
            <a:off x="7484030" y="110109"/>
            <a:ext cx="1613368" cy="855867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hangingPunct="1"/>
            <a:r>
              <a:rPr lang="pt-BR" sz="3600" b="1" dirty="0">
                <a:solidFill>
                  <a:schemeClr val="bg1"/>
                </a:solidFill>
              </a:rPr>
              <a:t>YDUQS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Unidades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Conteúdos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4039314"/>
          </a:xfrm>
        </p:spPr>
        <p:txBody>
          <a:bodyPr>
            <a:noAutofit/>
          </a:bodyPr>
          <a:lstStyle/>
          <a:p>
            <a:pPr marL="0" indent="0" algn="just" eaLnBrk="0" hangingPunct="0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MEMÓRIA</a:t>
            </a:r>
          </a:p>
          <a:p>
            <a:pPr marL="0" indent="0" algn="just" eaLnBrk="0" hangingPunct="0">
              <a:buNone/>
            </a:pP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3.1 CONCEITOS E GESTÃO DE MEMÓRIA</a:t>
            </a:r>
          </a:p>
          <a:p>
            <a:pPr marL="0" indent="0" algn="just" eaLnBrk="0" hangingPunct="0">
              <a:buNone/>
            </a:pP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3.2 POLÍTICAS DE ALOCAÇÃO DE MEMÓRIA</a:t>
            </a:r>
          </a:p>
          <a:p>
            <a:pPr marL="0" indent="0" algn="just" eaLnBrk="0" hangingPunct="0">
              <a:buNone/>
            </a:pP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3.3 MEMÓRIA VIRTUAL</a:t>
            </a:r>
          </a:p>
          <a:p>
            <a:pPr marL="0" indent="0" algn="just" eaLnBrk="0" hangingPunct="0">
              <a:buNone/>
            </a:pP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3.4 LINUX E MEMÓRIA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3294133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Unidades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Conteúdos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833334"/>
          </a:xfrm>
        </p:spPr>
        <p:txBody>
          <a:bodyPr>
            <a:noAutofit/>
          </a:bodyPr>
          <a:lstStyle/>
          <a:p>
            <a:pPr marL="457200" indent="-457200" algn="just" eaLnBrk="0" hangingPunct="0">
              <a:buAutoNum type="arabicPeriod" startAt="4"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SISTEMA DE ARQUIVOS</a:t>
            </a:r>
          </a:p>
          <a:p>
            <a:pPr marL="457200" indent="-457200" algn="just" eaLnBrk="0" hangingPunct="0">
              <a:buAutoNum type="arabicPeriod" startAt="4"/>
            </a:pP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4.1 IMPLEMENTAÇÃO</a:t>
            </a:r>
          </a:p>
          <a:p>
            <a:pPr marL="0" indent="0" algn="just" eaLnBrk="0" hangingPunct="0">
              <a:buNone/>
            </a:pP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4.2 CONCEITOS</a:t>
            </a:r>
          </a:p>
          <a:p>
            <a:pPr marL="0" indent="0" algn="just" eaLnBrk="0" hangingPunct="0">
              <a:buNone/>
            </a:pP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4.3 FERRAMENTAS PARA ARQUIVOS DO LINUX</a:t>
            </a:r>
          </a:p>
          <a:p>
            <a:pPr marL="0" indent="0" algn="just" eaLnBrk="0" hangingPunct="0">
              <a:buNone/>
            </a:pP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4.4 EDITORES DE ARQUIVOS LINUX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6225475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Unidades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Conteúdos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943803"/>
          </a:xfrm>
        </p:spPr>
        <p:txBody>
          <a:bodyPr>
            <a:noAutofit/>
          </a:bodyPr>
          <a:lstStyle/>
          <a:p>
            <a:pPr marL="457200" indent="-457200" algn="just" eaLnBrk="0" hangingPunct="0">
              <a:buAutoNum type="arabicPeriod" startAt="5"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AUTOMATIZANDO TAREFAS NO LINUX (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CRÉDITO DIGITAL</a:t>
            </a: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57200" indent="-457200" algn="just" eaLnBrk="0" hangingPunct="0">
              <a:buAutoNum type="arabicPeriod" startAt="5"/>
            </a:pP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5.1 FERRAMENTA CRON – Agendador de Tarefas LINUX</a:t>
            </a:r>
          </a:p>
          <a:p>
            <a:pPr marL="0" indent="0" algn="just" eaLnBrk="0" hangingPunct="0">
              <a:buNone/>
            </a:pP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5.2 SCRIPTS PARA AUTOMATIZAÇÃO DE TAREFAS</a:t>
            </a:r>
          </a:p>
          <a:p>
            <a:pPr marL="0" indent="0" algn="just" eaLnBrk="0" hangingPunct="0">
              <a:buNone/>
            </a:pP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5.3 VARS DE AMBIENTE E ESTRUTURA DE DECISÃO EM SCRIPTS</a:t>
            </a:r>
          </a:p>
          <a:p>
            <a:pPr marL="0" indent="0" algn="just" eaLnBrk="0" hangingPunct="0">
              <a:buNone/>
            </a:pP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5.4 ESTRUTURA DE REPETIÇÃO EM SCRIPTS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4241193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Metodologia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Avaliação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540965"/>
          </a:xfrm>
        </p:spPr>
        <p:txBody>
          <a:bodyPr>
            <a:noAutofit/>
          </a:bodyPr>
          <a:lstStyle/>
          <a:p>
            <a:pPr marL="342900" indent="-342900" eaLnBrk="0" hangingPunct="0">
              <a:buFont typeface="Wingdings" panose="05000000000000000000" pitchFamily="2" charset="2"/>
              <a:buChar char="§"/>
              <a:defRPr/>
            </a:pPr>
            <a:r>
              <a:rPr lang="pt-BR" sz="2400" dirty="0">
                <a:solidFill>
                  <a:srgbClr val="FF0000"/>
                </a:solidFill>
              </a:rPr>
              <a:t>Inovações Didática, Digital e </a:t>
            </a:r>
            <a:r>
              <a:rPr lang="pt-BR" sz="2400" dirty="0">
                <a:solidFill>
                  <a:srgbClr val="0070C0"/>
                </a:solidFill>
              </a:rPr>
              <a:t>Metodologias Ativas </a:t>
            </a:r>
            <a:r>
              <a:rPr lang="pt-BR" sz="2400" dirty="0">
                <a:solidFill>
                  <a:srgbClr val="FF0000"/>
                </a:solidFill>
              </a:rPr>
              <a:t>e Educação Digital</a:t>
            </a:r>
          </a:p>
          <a:p>
            <a:pPr algn="just" eaLnBrk="0" hangingPunct="0">
              <a:buFont typeface="Wingdings" panose="05000000000000000000" pitchFamily="2" charset="2"/>
              <a:buChar char="§"/>
              <a:defRPr/>
            </a:pPr>
            <a:r>
              <a:rPr lang="pt-BR" sz="2400" dirty="0"/>
              <a:t>O processo de ensino-­aprendizagem será baseado em 3 etapas: a preleção, a partir da definição de uma situação problema (temática/problematização/pergunta geradora), utilização de metodologias ativas centradas no protagonismo do aluno e realização de uma atividade verificadora da aprendizagem ao final da aula.</a:t>
            </a:r>
          </a:p>
          <a:p>
            <a:pPr marL="342900" indent="-342900" eaLnBrk="0" hangingPunct="0">
              <a:buFont typeface="Wingdings" panose="05000000000000000000" pitchFamily="2" charset="2"/>
              <a:buChar char="§"/>
              <a:defRPr/>
            </a:pPr>
            <a:r>
              <a:rPr lang="pt-BR" sz="2400" dirty="0"/>
              <a:t>Pesquisa Bibliográfica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6343262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Metodologia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Avaliação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540965"/>
          </a:xfrm>
        </p:spPr>
        <p:txBody>
          <a:bodyPr>
            <a:noAutofit/>
          </a:bodyPr>
          <a:lstStyle/>
          <a:p>
            <a:pPr marL="342900" indent="-342900" eaLnBrk="0" hangingPunct="0">
              <a:buFont typeface="Wingdings" panose="05000000000000000000" pitchFamily="2" charset="2"/>
              <a:buChar char="§"/>
              <a:defRPr/>
            </a:pPr>
            <a:r>
              <a:rPr lang="pt-BR" sz="2400" dirty="0"/>
              <a:t>Exercícios/Atividades</a:t>
            </a:r>
          </a:p>
          <a:p>
            <a:pPr marL="342900" indent="-342900" eaLnBrk="0" hangingPunct="0">
              <a:buFont typeface="Wingdings" panose="05000000000000000000" pitchFamily="2" charset="2"/>
              <a:buChar char="§"/>
              <a:defRPr/>
            </a:pPr>
            <a:r>
              <a:rPr lang="pt-BR" sz="2400" dirty="0"/>
              <a:t>Revisão para Avaliações</a:t>
            </a:r>
          </a:p>
          <a:p>
            <a:pPr marL="342900" indent="-342900" eaLnBrk="0" hangingPunct="0">
              <a:buFont typeface="Wingdings" panose="05000000000000000000" pitchFamily="2" charset="2"/>
              <a:buChar char="§"/>
              <a:defRPr/>
            </a:pPr>
            <a:r>
              <a:rPr lang="pt-BR" sz="2400" dirty="0"/>
              <a:t>AVA1 (1 Ponto Extra)</a:t>
            </a:r>
          </a:p>
          <a:p>
            <a:pPr eaLnBrk="0" hangingPunct="0">
              <a:buFont typeface="Wingdings" panose="05000000000000000000" pitchFamily="2" charset="2"/>
              <a:buChar char="§"/>
              <a:defRPr/>
            </a:pPr>
            <a:r>
              <a:rPr lang="pt-BR" sz="2400" dirty="0"/>
              <a:t>AVA2 (1 Ponto Extra)</a:t>
            </a:r>
          </a:p>
          <a:p>
            <a:pPr eaLnBrk="0" hangingPunct="0">
              <a:buFont typeface="Wingdings" panose="05000000000000000000" pitchFamily="2" charset="2"/>
              <a:buChar char="§"/>
              <a:defRPr/>
            </a:pPr>
            <a:r>
              <a:rPr lang="pt-BR" sz="2400" dirty="0"/>
              <a:t>AV Institucional</a:t>
            </a:r>
          </a:p>
          <a:p>
            <a:pPr eaLnBrk="0" hangingPunct="0">
              <a:buFont typeface="Wingdings" panose="05000000000000000000" pitchFamily="2" charset="2"/>
              <a:buChar char="§"/>
              <a:defRPr/>
            </a:pPr>
            <a:r>
              <a:rPr lang="pt-BR" sz="2400" dirty="0"/>
              <a:t>AVS Final Institucional</a:t>
            </a:r>
          </a:p>
          <a:p>
            <a:pPr algn="just" eaLnBrk="0" hangingPunct="0">
              <a:buFont typeface="Wingdings" panose="05000000000000000000" pitchFamily="2" charset="2"/>
              <a:buChar char="ü"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7899855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833334"/>
          </a:xfrm>
        </p:spPr>
        <p:txBody>
          <a:bodyPr>
            <a:noAutofit/>
          </a:bodyPr>
          <a:lstStyle/>
          <a:p>
            <a:pPr algn="just" eaLnBrk="0" hangingPunct="0"/>
            <a:r>
              <a:rPr lang="pt-BR" sz="18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BÁSICA</a:t>
            </a:r>
          </a:p>
          <a:p>
            <a:pPr marL="0" indent="0" algn="just" eaLnBrk="0" hangingPunct="0">
              <a:buNone/>
            </a:pP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BALIEIRO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R.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Sistemas Operacionais. 1a.. Rio de Janeiro: SESES, 2015.</a:t>
            </a:r>
          </a:p>
          <a:p>
            <a:pPr marL="0" indent="0" algn="just" eaLnBrk="0" hangingPunct="0">
              <a:buNone/>
            </a:pPr>
            <a:r>
              <a:rPr lang="pt-BR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http://repositorio.savaestacio.com.br/site/index.html#/objeto/detalhes/80FEA820­-1CB5­4982­863F­25F09ADBDD0C</a:t>
            </a:r>
          </a:p>
          <a:p>
            <a:pPr marL="0" indent="0" algn="just" eaLnBrk="0" hangingPunct="0">
              <a:buNone/>
            </a:pPr>
            <a:endParaRPr lang="pt-BR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16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Córdova</a:t>
            </a:r>
            <a:r>
              <a:rPr lang="pt-B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Junior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Ramiro Sebastião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Sistemas Operacionais. 1a. Porto Alegre: SAGAH, 2018.</a:t>
            </a:r>
          </a:p>
          <a:p>
            <a:pPr marL="0" indent="0" algn="just" eaLnBrk="0" hangingPunct="0">
              <a:buNone/>
            </a:pPr>
            <a:r>
              <a:rPr lang="pt-BR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https://integrada.minhabiblioteca.com.br/#/books/9788595027336/cfi/1!/4/4@0.00:58.4</a:t>
            </a:r>
          </a:p>
          <a:p>
            <a:pPr marL="0" indent="0" algn="just" eaLnBrk="0" hangingPunct="0">
              <a:buNone/>
            </a:pPr>
            <a:endParaRPr lang="pt-BR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16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Tanenbaum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Andrew S.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; </a:t>
            </a:r>
            <a:r>
              <a:rPr lang="pt-B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Bos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Herbert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Sistemas Operacionais Modernos. 4a.. São Paulo: Pearson </a:t>
            </a:r>
            <a:r>
              <a:rPr lang="pt-B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Education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 Brasil, 2016.</a:t>
            </a:r>
          </a:p>
          <a:p>
            <a:pPr marL="0" indent="0" algn="just" eaLnBrk="0" hangingPunct="0">
              <a:buNone/>
            </a:pPr>
            <a:r>
              <a:rPr lang="pt-BR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https://plataforma.bvirtual.com.br/Leitor/Publicacao/36876/pdf</a:t>
            </a:r>
            <a:endParaRPr lang="pt-BR" altLang="pt-BR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3891325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833334"/>
          </a:xfrm>
        </p:spPr>
        <p:txBody>
          <a:bodyPr>
            <a:noAutofit/>
          </a:bodyPr>
          <a:lstStyle/>
          <a:p>
            <a:pPr algn="just" eaLnBrk="0" hangingPunct="0"/>
            <a:r>
              <a:rPr lang="pt-BR" sz="18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COMPLEMENTAR</a:t>
            </a:r>
          </a:p>
          <a:p>
            <a:pPr marL="0" indent="0" algn="just" eaLnBrk="0" hangingPunct="0">
              <a:buNone/>
            </a:pP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altLang="pt-B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Bittencourt</a:t>
            </a: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altLang="pt-B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Paulo Henrique M</a:t>
            </a: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(Organizador). Ambientes Operacionais. São Paulo: Pearson</a:t>
            </a:r>
          </a:p>
          <a:p>
            <a:pPr marL="0" indent="0" algn="just" eaLnBrk="0" hangingPunct="0">
              <a:buNone/>
            </a:pPr>
            <a:r>
              <a:rPr lang="pt-BR" altLang="pt-B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Education</a:t>
            </a: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 Brasil, 2013.</a:t>
            </a:r>
          </a:p>
          <a:p>
            <a:pPr marL="0" indent="0" algn="just" eaLnBrk="0" hangingPunct="0">
              <a:buNone/>
            </a:pPr>
            <a:r>
              <a:rPr lang="pt-BR" altLang="pt-BR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</a:t>
            </a: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https://plataforma.bvirtual.com.br/Acervo/Publicacao/21293#pageContent</a:t>
            </a:r>
          </a:p>
          <a:p>
            <a:pPr marL="0" indent="0" algn="just" eaLnBrk="0" hangingPunct="0">
              <a:buNone/>
            </a:pPr>
            <a:endParaRPr lang="pt-BR" altLang="pt-BR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altLang="pt-B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Machado</a:t>
            </a: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altLang="pt-B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Francis Berenger</a:t>
            </a: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; </a:t>
            </a:r>
            <a:r>
              <a:rPr lang="pt-BR" altLang="pt-B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Maia</a:t>
            </a: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altLang="pt-B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Luiz Paulo</a:t>
            </a: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Arquitetura de Sistemas Operacionais. 5ª Ed.</a:t>
            </a:r>
          </a:p>
          <a:p>
            <a:pPr marL="0" indent="0" algn="just" eaLnBrk="0" hangingPunct="0">
              <a:buNone/>
            </a:pP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pt-BR" altLang="pt-B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Reimpr</a:t>
            </a: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.]. Rio de Janeiro: LTC, 2017.</a:t>
            </a:r>
          </a:p>
          <a:p>
            <a:pPr marL="0" indent="0" algn="just" eaLnBrk="0" hangingPunct="0">
              <a:buNone/>
            </a:pPr>
            <a:r>
              <a:rPr lang="pt-BR" altLang="pt-BR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</a:t>
            </a: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https://integrada.minhabiblioteca.com.br/#/books/978­85­216­2288­-8/cfi/5!/4/4@0.00:0.00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9589337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833334"/>
          </a:xfrm>
        </p:spPr>
        <p:txBody>
          <a:bodyPr>
            <a:noAutofit/>
          </a:bodyPr>
          <a:lstStyle/>
          <a:p>
            <a:pPr algn="just" eaLnBrk="0" hangingPunct="0"/>
            <a:r>
              <a:rPr lang="pt-BR" sz="18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COMPLEMENTAR</a:t>
            </a:r>
          </a:p>
          <a:p>
            <a:pPr marL="0" indent="0" algn="just" eaLnBrk="0" hangingPunct="0">
              <a:buNone/>
            </a:pP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altLang="pt-BR" sz="16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Nemeth</a:t>
            </a: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altLang="pt-B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Evi; Snyder</a:t>
            </a: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altLang="pt-B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Gary</a:t>
            </a: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; </a:t>
            </a:r>
            <a:r>
              <a:rPr lang="pt-BR" altLang="pt-B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Hein</a:t>
            </a: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altLang="pt-B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Trent</a:t>
            </a: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Manual Completo de Linux: guia do administrador. 2ª</a:t>
            </a:r>
          </a:p>
          <a:p>
            <a:pPr marL="0" indent="0" algn="just" eaLnBrk="0" hangingPunct="0">
              <a:buNone/>
            </a:pP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Ed. São Paulo: Pearson, 2007.</a:t>
            </a:r>
          </a:p>
          <a:p>
            <a:pPr marL="0" indent="0" algn="just" eaLnBrk="0" hangingPunct="0">
              <a:buNone/>
            </a:pPr>
            <a:r>
              <a:rPr lang="pt-BR" altLang="pt-BR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</a:t>
            </a: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https://plataforma.bvirtual.com.br/Acervo/Publicacao/787</a:t>
            </a:r>
          </a:p>
          <a:p>
            <a:pPr marL="0" indent="0" algn="just" eaLnBrk="0" hangingPunct="0">
              <a:buNone/>
            </a:pP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 algn="just" eaLnBrk="0" hangingPunct="0">
              <a:buNone/>
            </a:pP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altLang="pt-B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Oliveira</a:t>
            </a: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altLang="pt-B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Rômulo Silva de</a:t>
            </a: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Sistemas Operacionais. 4ª Ed. Porto Alegre: Bookman, 2010.</a:t>
            </a:r>
          </a:p>
          <a:p>
            <a:pPr marL="0" indent="0" algn="just" eaLnBrk="0" hangingPunct="0">
              <a:buNone/>
            </a:pPr>
            <a:r>
              <a:rPr lang="pt-BR" altLang="pt-BR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</a:t>
            </a: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 eaLnBrk="0" hangingPunct="0">
              <a:buNone/>
            </a:pP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https://integrada.minhabiblioteca.com.br/#/books/9788577806874/cfi/0!/4/4@0.00:0.00</a:t>
            </a:r>
          </a:p>
          <a:p>
            <a:pPr marL="0" indent="0" algn="just" eaLnBrk="0" hangingPunct="0">
              <a:buNone/>
            </a:pP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 algn="just" eaLnBrk="0" hangingPunct="0">
              <a:buNone/>
            </a:pP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altLang="pt-BR" sz="16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Silberschatz</a:t>
            </a: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altLang="pt-B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Abraham</a:t>
            </a: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Fundamentos de Sistemas Operacionais. 9ª Ed. Rio de Janeiro: LTC, 2015.</a:t>
            </a:r>
          </a:p>
          <a:p>
            <a:pPr marL="0" indent="0" algn="just" eaLnBrk="0" hangingPunct="0">
              <a:buNone/>
            </a:pPr>
            <a:r>
              <a:rPr lang="pt-BR" altLang="pt-BR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</a:t>
            </a: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https://integrada.minhabiblioteca.com.br/#/books/978­85­216­3001­-2/cfi/6/2!/4/2/2@0:0</a:t>
            </a:r>
          </a:p>
          <a:p>
            <a:pPr marL="0" indent="0" algn="just" eaLnBrk="0" hangingPunct="0">
              <a:buNone/>
            </a:pPr>
            <a:endParaRPr lang="pt-BR" altLang="pt-BR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8706234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Sistema Operacional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sp>
        <p:nvSpPr>
          <p:cNvPr id="7" name="Título 2">
            <a:extLst>
              <a:ext uri="{FF2B5EF4-FFF2-40B4-BE49-F238E27FC236}">
                <a16:creationId xmlns:a16="http://schemas.microsoft.com/office/drawing/2014/main" id="{20DAA8A4-7BF8-435F-BB29-C3C9647C597B}"/>
              </a:ext>
            </a:extLst>
          </p:cNvPr>
          <p:cNvSpPr txBox="1">
            <a:spLocks/>
          </p:cNvSpPr>
          <p:nvPr/>
        </p:nvSpPr>
        <p:spPr>
          <a:xfrm>
            <a:off x="7484030" y="110109"/>
            <a:ext cx="1613368" cy="855867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hangingPunct="1"/>
            <a:r>
              <a:rPr lang="pt-BR" sz="3600" b="1" dirty="0">
                <a:solidFill>
                  <a:schemeClr val="bg1"/>
                </a:solidFill>
              </a:rPr>
              <a:t>YDUQS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26338" y="1121664"/>
            <a:ext cx="8681444" cy="3160731"/>
          </a:xfrm>
        </p:spPr>
        <p:txBody>
          <a:bodyPr>
            <a:noAutofit/>
          </a:bodyPr>
          <a:lstStyle/>
          <a:p>
            <a:pPr algn="l" eaLnBrk="0" hangingPunct="0">
              <a:spcBef>
                <a:spcPct val="20000"/>
              </a:spcBef>
            </a:pPr>
            <a:br>
              <a:rPr lang="pt-BR" altLang="pt-BR" sz="3200" b="1" dirty="0">
                <a:solidFill>
                  <a:schemeClr val="bg1"/>
                </a:solidFill>
              </a:rPr>
            </a:br>
            <a:br>
              <a:rPr lang="pt-BR" altLang="pt-BR" sz="3200" b="1" dirty="0">
                <a:solidFill>
                  <a:schemeClr val="bg1"/>
                </a:solidFill>
              </a:rPr>
            </a:br>
            <a:br>
              <a:rPr lang="pt-BR" altLang="pt-BR" sz="3200" b="1" dirty="0">
                <a:solidFill>
                  <a:schemeClr val="bg1"/>
                </a:solidFill>
              </a:rPr>
            </a:br>
            <a:r>
              <a:rPr lang="pt-BR" altLang="pt-BR" sz="3200" b="1" dirty="0">
                <a:solidFill>
                  <a:schemeClr val="bg1"/>
                </a:solidFill>
              </a:rPr>
              <a:t>1 – Apresentação Pessoal</a:t>
            </a:r>
            <a:br>
              <a:rPr lang="pt-BR" altLang="pt-BR" sz="3200" b="1" dirty="0">
                <a:solidFill>
                  <a:schemeClr val="bg1"/>
                </a:solidFill>
              </a:rPr>
            </a:br>
            <a:r>
              <a:rPr lang="pt-BR" altLang="pt-BR" sz="3200" b="1" dirty="0">
                <a:solidFill>
                  <a:schemeClr val="bg1"/>
                </a:solidFill>
              </a:rPr>
              <a:t>2 – Visão Geral da Disciplina</a:t>
            </a:r>
            <a:br>
              <a:rPr lang="pt-BR" altLang="pt-BR" sz="3200" b="1" dirty="0">
                <a:solidFill>
                  <a:schemeClr val="bg1"/>
                </a:solidFill>
              </a:rPr>
            </a:br>
            <a:r>
              <a:rPr lang="pt-BR" altLang="pt-BR" sz="3200" b="1" dirty="0">
                <a:solidFill>
                  <a:schemeClr val="bg1"/>
                </a:solidFill>
              </a:rPr>
              <a:t>3 – Objetivos/Habilidades</a:t>
            </a:r>
            <a:br>
              <a:rPr lang="pt-BR" altLang="pt-BR" sz="3200" b="1" dirty="0">
                <a:solidFill>
                  <a:schemeClr val="bg1"/>
                </a:solidFill>
              </a:rPr>
            </a:br>
            <a:r>
              <a:rPr lang="pt-BR" altLang="pt-BR" sz="3200" b="1" dirty="0">
                <a:solidFill>
                  <a:schemeClr val="bg1"/>
                </a:solidFill>
              </a:rPr>
              <a:t>4 – Unidades/Conteúdos</a:t>
            </a:r>
            <a:br>
              <a:rPr lang="pt-BR" altLang="pt-BR" sz="3200" b="1" dirty="0">
                <a:solidFill>
                  <a:schemeClr val="bg1"/>
                </a:solidFill>
              </a:rPr>
            </a:br>
            <a:r>
              <a:rPr lang="pt-BR" altLang="pt-BR" sz="3200" b="1" dirty="0">
                <a:solidFill>
                  <a:schemeClr val="bg1"/>
                </a:solidFill>
              </a:rPr>
              <a:t>5 – Metodologia/Avaliação</a:t>
            </a:r>
            <a:br>
              <a:rPr lang="pt-BR" altLang="pt-BR" sz="3200" b="1" dirty="0">
                <a:solidFill>
                  <a:schemeClr val="bg1"/>
                </a:solidFill>
              </a:rPr>
            </a:br>
            <a:r>
              <a:rPr lang="pt-BR" altLang="pt-BR" sz="3200" b="1" dirty="0">
                <a:solidFill>
                  <a:schemeClr val="bg1"/>
                </a:solidFill>
              </a:rPr>
              <a:t>6 – Referências Bibliográficas</a:t>
            </a:r>
            <a:br>
              <a:rPr lang="pt-BR" altLang="pt-BR" sz="4400" dirty="0"/>
            </a:br>
            <a:br>
              <a:rPr lang="pt-BR" b="1" dirty="0">
                <a:solidFill>
                  <a:schemeClr val="bg1"/>
                </a:solidFill>
              </a:rPr>
            </a:br>
            <a:endParaRPr lang="pt-BR" sz="4800" b="1" dirty="0">
              <a:solidFill>
                <a:schemeClr val="bg1"/>
              </a:solidFill>
            </a:endParaRP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sp>
        <p:nvSpPr>
          <p:cNvPr id="7" name="Título 2">
            <a:extLst>
              <a:ext uri="{FF2B5EF4-FFF2-40B4-BE49-F238E27FC236}">
                <a16:creationId xmlns:a16="http://schemas.microsoft.com/office/drawing/2014/main" id="{5C2C7CAD-310B-468E-9BD1-616B15F8050F}"/>
              </a:ext>
            </a:extLst>
          </p:cNvPr>
          <p:cNvSpPr txBox="1">
            <a:spLocks/>
          </p:cNvSpPr>
          <p:nvPr/>
        </p:nvSpPr>
        <p:spPr>
          <a:xfrm>
            <a:off x="231278" y="224274"/>
            <a:ext cx="8681444" cy="675815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l" hangingPunct="1"/>
            <a:r>
              <a:rPr lang="pt-BR" b="1" dirty="0">
                <a:solidFill>
                  <a:schemeClr val="bg1"/>
                </a:solidFill>
              </a:rPr>
              <a:t>Agenda</a:t>
            </a:r>
            <a:endParaRPr lang="pt-BR" sz="4800" b="1" dirty="0">
              <a:solidFill>
                <a:schemeClr val="bg1"/>
              </a:solidFill>
            </a:endParaRP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03121D4B-D5B7-4659-8B64-14968B90805C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Apresentação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Pessoal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833334"/>
          </a:xfrm>
        </p:spPr>
        <p:txBody>
          <a:bodyPr>
            <a:noAutofit/>
          </a:bodyPr>
          <a:lstStyle/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Analista de Sistemas; Lider SCRUM; Consultor e Docente</a:t>
            </a:r>
            <a:endParaRPr lang="pt-BR" altLang="pt-BR" sz="24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Doutorando Aluno Especial Ciência da Computação - </a:t>
            </a:r>
            <a:r>
              <a:rPr lang="pt-BR" alt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UFBA 2018.2</a:t>
            </a: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StrictoSensu-MSc</a:t>
            </a:r>
            <a:r>
              <a:rPr lang="pt-BR" alt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em </a:t>
            </a:r>
            <a:r>
              <a:rPr lang="pt-BR" alt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</a:t>
            </a:r>
            <a:r>
              <a:rPr lang="pt-BR" alt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Computação - UNIFACS</a:t>
            </a: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LatoSensu</a:t>
            </a:r>
            <a:r>
              <a:rPr lang="pt-BR" alt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-MBA Gestão de Informação - UNIFACS</a:t>
            </a: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4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Engenheiro Eletricista - UNIRUY</a:t>
            </a: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Licenciatura R2 Matemática</a:t>
            </a: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Bacharel  em Ciências Estatísticas - ESEB</a:t>
            </a: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Processamento Dados Profissionalizante - EEEMBA</a:t>
            </a:r>
            <a:endParaRPr lang="pt-BR" sz="24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298002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Visão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Geral</a:t>
            </a:r>
            <a:r>
              <a:rPr lang="en-US" b="1" dirty="0">
                <a:solidFill>
                  <a:srgbClr val="0070C0"/>
                </a:solidFill>
              </a:rPr>
              <a:t> da </a:t>
            </a:r>
            <a:r>
              <a:rPr lang="en-US" b="1" dirty="0" err="1">
                <a:solidFill>
                  <a:srgbClr val="0070C0"/>
                </a:solidFill>
              </a:rPr>
              <a:t>Disciplina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540965"/>
          </a:xfrm>
        </p:spPr>
        <p:txBody>
          <a:bodyPr>
            <a:noAutofit/>
          </a:bodyPr>
          <a:lstStyle/>
          <a:p>
            <a:pPr marL="0" indent="0" algn="just" eaLnBrk="0" hangingPunct="0">
              <a:buNone/>
            </a:pP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disciplina visa apresentar ao discente as funcionalidades do sistema operacional, cuja função é administrar e gerenciar os recursos do sistema, desde componentes de hardware e sistemas de arquivos a programas de terceiros, estabelecendo a interface entre o computador e o usuário.</a:t>
            </a:r>
          </a:p>
          <a:p>
            <a:pPr marL="0" indent="0" algn="just" eaLnBrk="0" hangingPunct="0">
              <a:buNone/>
            </a:pPr>
            <a:endParaRPr lang="pt-BR" alt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O SO, é um conjunto de programas que gerenciam recursos, processadores, armazenamento, dispositivos de entrada e saída e dados da máquina e seus periféricos.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8440960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Objetivos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Habilidades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833334"/>
          </a:xfrm>
        </p:spPr>
        <p:txBody>
          <a:bodyPr>
            <a:noAutofit/>
          </a:bodyPr>
          <a:lstStyle/>
          <a:p>
            <a:pPr algn="just" eaLnBrk="0" hangingPunct="0">
              <a:buFont typeface="Wingdings" panose="05000000000000000000" pitchFamily="2" charset="2"/>
              <a:buChar char="§"/>
            </a:pP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Empregar fundamentos de Sistemas Operacionais, baseados em seu histórico, estrutura e formas de utilização de recursos de hardware, para tornar­-se apto ao seu uso e suporte, de forma consciente e eficiente; </a:t>
            </a:r>
          </a:p>
          <a:p>
            <a:pPr algn="just" eaLnBrk="0" hangingPunct="0">
              <a:buFont typeface="Wingdings" panose="05000000000000000000" pitchFamily="2" charset="2"/>
              <a:buChar char="§"/>
            </a:pPr>
            <a:endParaRPr lang="pt-BR" alt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>
              <a:buFont typeface="Wingdings" panose="05000000000000000000" pitchFamily="2" charset="2"/>
              <a:buChar char="§"/>
            </a:pP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Examinar o Sistema Operacional Linux e, com base na interface de linha de comandos do usuário, comandar operações ao sistema;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5163356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Objetivos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Habilidades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833334"/>
          </a:xfrm>
        </p:spPr>
        <p:txBody>
          <a:bodyPr>
            <a:noAutofit/>
          </a:bodyPr>
          <a:lstStyle/>
          <a:p>
            <a:pPr algn="just" eaLnBrk="0" hangingPunct="0">
              <a:buFont typeface="Wingdings" panose="05000000000000000000" pitchFamily="2" charset="2"/>
              <a:buChar char="§"/>
            </a:pP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Esquematizar a execução de programas pelo Sistema Operacional, com base nos conceitos de processos e threads, para otimizar a utilização de recursos disponíveis;</a:t>
            </a:r>
          </a:p>
          <a:p>
            <a:pPr algn="just" eaLnBrk="0" hangingPunct="0">
              <a:buFont typeface="Wingdings" panose="05000000000000000000" pitchFamily="2" charset="2"/>
              <a:buChar char="§"/>
            </a:pPr>
            <a:endParaRPr lang="pt-BR" alt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>
              <a:buFont typeface="Wingdings" panose="05000000000000000000" pitchFamily="2" charset="2"/>
              <a:buChar char="§"/>
            </a:pP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Diferenciar formas de priorização da execução de tarefas, com base em tipos e políticas de escalonamento, para lidar adequadamente com a execução de diversas demandas em espera;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2662870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Objetivos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Habilidades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833334"/>
          </a:xfrm>
        </p:spPr>
        <p:txBody>
          <a:bodyPr>
            <a:noAutofit/>
          </a:bodyPr>
          <a:lstStyle/>
          <a:p>
            <a:pPr algn="just" eaLnBrk="0" hangingPunct="0">
              <a:buFont typeface="Wingdings" panose="05000000000000000000" pitchFamily="2" charset="2"/>
              <a:buChar char="§"/>
            </a:pP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­Debater os métodos de gerenciamento de memórias principal, secundária e virtual, baseado nas técnicas de organização, alocação e gerenciamento das memórias, para viabilizar a detecção de gargalos, bem como determinar formas de atualizar o hardware para otimizar o desempenho do sistema computacional;</a:t>
            </a:r>
          </a:p>
          <a:p>
            <a:pPr algn="just" eaLnBrk="0" hangingPunct="0">
              <a:buFont typeface="Wingdings" panose="05000000000000000000" pitchFamily="2" charset="2"/>
              <a:buChar char="§"/>
            </a:pPr>
            <a:endParaRPr lang="pt-BR" alt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>
              <a:buFont typeface="Wingdings" panose="05000000000000000000" pitchFamily="2" charset="2"/>
              <a:buChar char="§"/>
            </a:pP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Desenvolver soluções simples e práticas, baseadas no conjunto de comandos de usuário e execução em lote, para criar automações de tarefas que agregam valor às empresas.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6695174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Unidades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Conteúdos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833334"/>
          </a:xfrm>
        </p:spPr>
        <p:txBody>
          <a:bodyPr>
            <a:noAutofit/>
          </a:bodyPr>
          <a:lstStyle/>
          <a:p>
            <a:pPr marL="457200" indent="-457200" algn="just" eaLnBrk="0" hangingPunct="0">
              <a:buAutoNum type="arabicPeriod"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CONCEITOS BÁSICOS DE SO</a:t>
            </a:r>
          </a:p>
          <a:p>
            <a:pPr marL="457200" indent="-457200" algn="just" eaLnBrk="0" hangingPunct="0">
              <a:buAutoNum type="arabicPeriod"/>
            </a:pP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1.1 EVOLUÇÃO DOS SISTEMAS OPERACIONAIS</a:t>
            </a:r>
          </a:p>
          <a:p>
            <a:pPr marL="0" indent="0" algn="just" eaLnBrk="0" hangingPunct="0">
              <a:buNone/>
            </a:pP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1.2 TIPOS DE SISTEMAS OPERACIONAIS</a:t>
            </a:r>
          </a:p>
          <a:p>
            <a:pPr marL="0" indent="0" algn="just" eaLnBrk="0" hangingPunct="0">
              <a:buNone/>
            </a:pP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1.3 ESTRUTURA DO SISTEMA OPERACIONAL</a:t>
            </a:r>
          </a:p>
          <a:p>
            <a:pPr marL="0" indent="0" algn="just" eaLnBrk="0" hangingPunct="0">
              <a:buNone/>
            </a:pP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1.4 LINUX BÁSICO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2653908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Unidades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Conteúdos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833334"/>
          </a:xfrm>
        </p:spPr>
        <p:txBody>
          <a:bodyPr>
            <a:noAutofit/>
          </a:bodyPr>
          <a:lstStyle/>
          <a:p>
            <a:pPr marL="457200" indent="-457200" algn="just" eaLnBrk="0" hangingPunct="0">
              <a:buAutoNum type="arabicPeriod" startAt="2"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PROCESSOS E GERENCIA DE PROCESSADOR</a:t>
            </a:r>
          </a:p>
          <a:p>
            <a:pPr marL="457200" indent="-457200" algn="just" eaLnBrk="0" hangingPunct="0">
              <a:buAutoNum type="arabicPeriod" startAt="2"/>
            </a:pP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2.1 CONCEITOS DE PROCESSO</a:t>
            </a:r>
          </a:p>
          <a:p>
            <a:pPr marL="0" indent="0" algn="just" eaLnBrk="0" hangingPunct="0">
              <a:buNone/>
            </a:pP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2.2 PROGRAMAS CONCORRENTES</a:t>
            </a:r>
          </a:p>
          <a:p>
            <a:pPr marL="0" indent="0" algn="just" eaLnBrk="0" hangingPunct="0">
              <a:buNone/>
            </a:pP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2.3 COMUNICAÇÃO ENTRE PROCESSOS</a:t>
            </a:r>
          </a:p>
          <a:p>
            <a:pPr marL="0" indent="0" algn="just" eaLnBrk="0" hangingPunct="0">
              <a:buNone/>
            </a:pP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2.4 ESCALONAMENTO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8365890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2407</TotalTime>
  <Words>1004</Words>
  <Application>Microsoft Office PowerPoint</Application>
  <PresentationFormat>Apresentação na tela (16:9)</PresentationFormat>
  <Paragraphs>126</Paragraphs>
  <Slides>18</Slides>
  <Notes>15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3" baseType="lpstr">
      <vt:lpstr>Arial</vt:lpstr>
      <vt:lpstr>Calibri</vt:lpstr>
      <vt:lpstr>Times New Roman</vt:lpstr>
      <vt:lpstr>Wingdings</vt:lpstr>
      <vt:lpstr>Office Theme</vt:lpstr>
      <vt:lpstr>Sistema Operacional</vt:lpstr>
      <vt:lpstr>   1 – Apresentação Pessoal 2 – Visão Geral da Disciplina 3 – Objetivos/Habilidades 4 – Unidades/Conteúdos 5 – Metodologia/Avaliação 6 – Referências Bibliográficas  </vt:lpstr>
      <vt:lpstr>Apresentação Pessoal</vt:lpstr>
      <vt:lpstr>Visão Geral da Disciplina</vt:lpstr>
      <vt:lpstr>Objetivos/Habilidades</vt:lpstr>
      <vt:lpstr>Objetivos/Habilidades</vt:lpstr>
      <vt:lpstr>Objetivos/Habilidades</vt:lpstr>
      <vt:lpstr>Unidades/Conteúdos</vt:lpstr>
      <vt:lpstr>Unidades/Conteúdos</vt:lpstr>
      <vt:lpstr>Unidades/Conteúdos</vt:lpstr>
      <vt:lpstr>Unidades/Conteúdos</vt:lpstr>
      <vt:lpstr>Unidades/Conteúdos</vt:lpstr>
      <vt:lpstr>Metodologia/Avaliação</vt:lpstr>
      <vt:lpstr>Metodologia/Avaliação</vt:lpstr>
      <vt:lpstr>Referências Bibliográficas</vt:lpstr>
      <vt:lpstr>Referências Bibliográficas</vt:lpstr>
      <vt:lpstr>Referências Bibliográficas</vt:lpstr>
      <vt:lpstr>Sistema Operacional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 Cardoso</cp:lastModifiedBy>
  <cp:revision>601</cp:revision>
  <dcterms:created xsi:type="dcterms:W3CDTF">2020-03-17T20:12:34Z</dcterms:created>
  <dcterms:modified xsi:type="dcterms:W3CDTF">2025-08-07T19:25:22Z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