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1" r:id="rId3"/>
    <p:sldId id="331" r:id="rId4"/>
    <p:sldId id="332" r:id="rId5"/>
    <p:sldId id="338" r:id="rId6"/>
    <p:sldId id="333" r:id="rId7"/>
    <p:sldId id="339" r:id="rId8"/>
    <p:sldId id="334" r:id="rId9"/>
    <p:sldId id="346" r:id="rId10"/>
    <p:sldId id="347" r:id="rId11"/>
    <p:sldId id="348" r:id="rId12"/>
    <p:sldId id="349" r:id="rId13"/>
    <p:sldId id="350" r:id="rId14"/>
    <p:sldId id="351" r:id="rId15"/>
    <p:sldId id="352" r:id="rId16"/>
    <p:sldId id="353" r:id="rId17"/>
    <p:sldId id="341" r:id="rId18"/>
    <p:sldId id="342" r:id="rId19"/>
    <p:sldId id="343" r:id="rId20"/>
    <p:sldId id="344" r:id="rId21"/>
    <p:sldId id="345" r:id="rId22"/>
    <p:sldId id="335" r:id="rId23"/>
    <p:sldId id="336" r:id="rId24"/>
    <p:sldId id="340" r:id="rId25"/>
    <p:sldId id="309" r:id="rId2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5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47" autoAdjust="0"/>
    <p:restoredTop sz="83649" autoAdjust="0"/>
  </p:normalViewPr>
  <p:slideViewPr>
    <p:cSldViewPr snapToGrid="0">
      <p:cViewPr varScale="1">
        <p:scale>
          <a:sx n="77" d="100"/>
          <a:sy n="77" d="100"/>
        </p:scale>
        <p:origin x="612" y="78"/>
      </p:cViewPr>
      <p:guideLst>
        <p:guide orient="horz" pos="1572"/>
        <p:guide pos="2880"/>
      </p:guideLst>
    </p:cSldViewPr>
  </p:slideViewPr>
  <p:notesTextViewPr>
    <p:cViewPr>
      <p:scale>
        <a:sx n="1" d="1"/>
        <a:sy n="1" d="1"/>
      </p:scale>
      <p:origin x="0" y="0"/>
    </p:cViewPr>
  </p:notesTextViewPr>
  <p:sorterViewPr>
    <p:cViewPr>
      <p:scale>
        <a:sx n="100" d="100"/>
        <a:sy n="100" d="100"/>
      </p:scale>
      <p:origin x="0" y="4494"/>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81000" y="685800"/>
            <a:ext cx="6096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56252599"/>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3575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6526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889027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82798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071498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003085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966140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047088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82247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81717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792817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40961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90279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67907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3565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0865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23514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90585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4000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88173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891970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2401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o Título"/>
          <p:cNvSpPr txBox="1">
            <a:spLocks noGrp="1"/>
          </p:cNvSpPr>
          <p:nvPr>
            <p:ph type="title" hasCustomPrompt="1"/>
          </p:nvPr>
        </p:nvSpPr>
        <p:spPr>
          <a:xfrm>
            <a:off x="685802" y="1597820"/>
            <a:ext cx="7772400" cy="1102519"/>
          </a:xfrm>
          <a:prstGeom prst="rect">
            <a:avLst/>
          </a:prstGeom>
        </p:spPr>
        <p:txBody>
          <a:bodyPr/>
          <a:lstStyle/>
          <a:p>
            <a:r>
              <a:t>Texto do Título</a:t>
            </a:r>
          </a:p>
        </p:txBody>
      </p:sp>
      <p:sp>
        <p:nvSpPr>
          <p:cNvPr id="12" name="Nível de Corpo Um…"/>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o Título"/>
          <p:cNvSpPr txBox="1">
            <a:spLocks noGrp="1"/>
          </p:cNvSpPr>
          <p:nvPr>
            <p:ph type="title" hasCustomPrompt="1"/>
          </p:nvPr>
        </p:nvSpPr>
        <p:spPr>
          <a:xfrm>
            <a:off x="722313" y="3305176"/>
            <a:ext cx="7772402" cy="1021556"/>
          </a:xfrm>
          <a:prstGeom prst="rect">
            <a:avLst/>
          </a:prstGeom>
        </p:spPr>
        <p:txBody>
          <a:bodyPr anchor="t"/>
          <a:lstStyle>
            <a:lvl1pPr algn="l">
              <a:defRPr sz="4000" b="1" cap="all"/>
            </a:lvl1pPr>
          </a:lstStyle>
          <a:p>
            <a:r>
              <a:t>Texto do Título</a:t>
            </a:r>
          </a:p>
        </p:txBody>
      </p:sp>
      <p:sp>
        <p:nvSpPr>
          <p:cNvPr id="30" name="Nível de Corpo Um…"/>
          <p:cNvSpPr txBox="1">
            <a:spLocks noGrp="1"/>
          </p:cNvSpPr>
          <p:nvPr>
            <p:ph type="body" sz="quarter" idx="1" hasCustomPrompt="1"/>
          </p:nvPr>
        </p:nvSpPr>
        <p:spPr>
          <a:xfrm>
            <a:off x="722313" y="2180035"/>
            <a:ext cx="7772402" cy="1125142"/>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31"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o Título"/>
          <p:cNvSpPr txBox="1">
            <a:spLocks noGrp="1"/>
          </p:cNvSpPr>
          <p:nvPr>
            <p:ph type="title" hasCustomPrompt="1"/>
          </p:nvPr>
        </p:nvSpPr>
        <p:spPr>
          <a:prstGeom prst="rect">
            <a:avLst/>
          </a:prstGeom>
        </p:spPr>
        <p:txBody>
          <a:bodyPr/>
          <a:lstStyle/>
          <a:p>
            <a:r>
              <a:t>Texto do Título</a:t>
            </a:r>
          </a:p>
        </p:txBody>
      </p:sp>
      <p:sp>
        <p:nvSpPr>
          <p:cNvPr id="39" name="Nível de Corpo Um…"/>
          <p:cNvSpPr txBox="1">
            <a:spLocks noGrp="1"/>
          </p:cNvSpPr>
          <p:nvPr>
            <p:ph type="body" sz="half" idx="1" hasCustomPrompt="1"/>
          </p:nvPr>
        </p:nvSpPr>
        <p:spPr>
          <a:xfrm>
            <a:off x="457201" y="1200151"/>
            <a:ext cx="4038601" cy="3394472"/>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o Título"/>
          <p:cNvSpPr txBox="1">
            <a:spLocks noGrp="1"/>
          </p:cNvSpPr>
          <p:nvPr>
            <p:ph type="title" hasCustomPrompt="1"/>
          </p:nvPr>
        </p:nvSpPr>
        <p:spPr>
          <a:prstGeom prst="rect">
            <a:avLst/>
          </a:prstGeom>
        </p:spPr>
        <p:txBody>
          <a:bodyPr/>
          <a:lstStyle/>
          <a:p>
            <a:r>
              <a:t>Texto do Título</a:t>
            </a:r>
          </a:p>
        </p:txBody>
      </p:sp>
      <p:sp>
        <p:nvSpPr>
          <p:cNvPr id="48" name="Nível de Corpo Um…"/>
          <p:cNvSpPr txBox="1">
            <a:spLocks noGrp="1"/>
          </p:cNvSpPr>
          <p:nvPr>
            <p:ph type="body" sz="quarter" idx="1" hasCustomPrompt="1"/>
          </p:nvPr>
        </p:nvSpPr>
        <p:spPr>
          <a:xfrm>
            <a:off x="457200" y="1151335"/>
            <a:ext cx="4040188" cy="479822"/>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9" name="Text Placeholder 4"/>
          <p:cNvSpPr>
            <a:spLocks noGrp="1"/>
          </p:cNvSpPr>
          <p:nvPr>
            <p:ph type="body" sz="quarter" idx="13"/>
          </p:nvPr>
        </p:nvSpPr>
        <p:spPr>
          <a:xfrm>
            <a:off x="4645028" y="1151334"/>
            <a:ext cx="4041774" cy="479824"/>
          </a:xfrm>
          <a:prstGeom prst="rect">
            <a:avLst/>
          </a:prstGeom>
        </p:spPr>
        <p:txBody>
          <a:bodyPr anchor="b"/>
          <a:lstStyle/>
          <a:p>
            <a:endParaRPr/>
          </a:p>
        </p:txBody>
      </p:sp>
      <p:sp>
        <p:nvSpPr>
          <p:cNvPr id="5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o Título"/>
          <p:cNvSpPr txBox="1">
            <a:spLocks noGrp="1"/>
          </p:cNvSpPr>
          <p:nvPr>
            <p:ph type="title" hasCustomPrompt="1"/>
          </p:nvPr>
        </p:nvSpPr>
        <p:spPr>
          <a:xfrm>
            <a:off x="457203" y="204787"/>
            <a:ext cx="3008315" cy="871538"/>
          </a:xfrm>
          <a:prstGeom prst="rect">
            <a:avLst/>
          </a:prstGeom>
        </p:spPr>
        <p:txBody>
          <a:bodyPr anchor="b"/>
          <a:lstStyle>
            <a:lvl1pPr algn="l">
              <a:defRPr sz="2000" b="1"/>
            </a:lvl1pPr>
          </a:lstStyle>
          <a:p>
            <a:r>
              <a:t>Texto do Título</a:t>
            </a:r>
          </a:p>
        </p:txBody>
      </p:sp>
      <p:sp>
        <p:nvSpPr>
          <p:cNvPr id="73" name="Nível de Corpo Um…"/>
          <p:cNvSpPr txBox="1">
            <a:spLocks noGrp="1"/>
          </p:cNvSpPr>
          <p:nvPr>
            <p:ph type="body" idx="1" hasCustomPrompt="1"/>
          </p:nvPr>
        </p:nvSpPr>
        <p:spPr>
          <a:xfrm>
            <a:off x="3575052" y="204789"/>
            <a:ext cx="5111749" cy="438983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74" name="Text Placeholder 3"/>
          <p:cNvSpPr>
            <a:spLocks noGrp="1"/>
          </p:cNvSpPr>
          <p:nvPr>
            <p:ph type="body" sz="half" idx="13"/>
          </p:nvPr>
        </p:nvSpPr>
        <p:spPr>
          <a:xfrm>
            <a:off x="457198" y="1076326"/>
            <a:ext cx="3008316" cy="3518297"/>
          </a:xfrm>
          <a:prstGeom prst="rect">
            <a:avLst/>
          </a:prstGeom>
        </p:spPr>
        <p:txBody>
          <a:bodyPr/>
          <a:lstStyle/>
          <a:p>
            <a:endParaRPr/>
          </a:p>
        </p:txBody>
      </p:sp>
      <p:sp>
        <p:nvSpPr>
          <p:cNvPr id="7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o Título"/>
          <p:cNvSpPr txBox="1">
            <a:spLocks noGrp="1"/>
          </p:cNvSpPr>
          <p:nvPr>
            <p:ph type="title" hasCustomPrompt="1"/>
          </p:nvPr>
        </p:nvSpPr>
        <p:spPr>
          <a:xfrm>
            <a:off x="1792289" y="3600450"/>
            <a:ext cx="5486402" cy="425054"/>
          </a:xfrm>
          <a:prstGeom prst="rect">
            <a:avLst/>
          </a:prstGeom>
        </p:spPr>
        <p:txBody>
          <a:bodyPr anchor="b"/>
          <a:lstStyle>
            <a:lvl1pPr algn="l">
              <a:defRPr sz="2000" b="1"/>
            </a:lvl1pPr>
          </a:lstStyle>
          <a:p>
            <a:r>
              <a:t>Texto do Título</a:t>
            </a:r>
          </a:p>
        </p:txBody>
      </p:sp>
      <p:sp>
        <p:nvSpPr>
          <p:cNvPr id="83" name="Picture Placeholder 2"/>
          <p:cNvSpPr>
            <a:spLocks noGrp="1"/>
          </p:cNvSpPr>
          <p:nvPr>
            <p:ph type="pic" sz="half" idx="13"/>
          </p:nvPr>
        </p:nvSpPr>
        <p:spPr>
          <a:xfrm>
            <a:off x="1792289" y="459581"/>
            <a:ext cx="5486402" cy="3086100"/>
          </a:xfrm>
          <a:prstGeom prst="rect">
            <a:avLst/>
          </a:prstGeom>
        </p:spPr>
        <p:txBody>
          <a:bodyPr lIns="91439" tIns="45719" rIns="91439" bIns="45719">
            <a:noAutofit/>
          </a:bodyPr>
          <a:lstStyle/>
          <a:p>
            <a:endParaRPr/>
          </a:p>
        </p:txBody>
      </p:sp>
      <p:sp>
        <p:nvSpPr>
          <p:cNvPr id="84" name="Nível de Corpo Um…"/>
          <p:cNvSpPr txBox="1">
            <a:spLocks noGrp="1"/>
          </p:cNvSpPr>
          <p:nvPr>
            <p:ph type="body" sz="quarter" idx="1" hasCustomPrompt="1"/>
          </p:nvPr>
        </p:nvSpPr>
        <p:spPr>
          <a:xfrm>
            <a:off x="1792289" y="4025503"/>
            <a:ext cx="5486402" cy="603648"/>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8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o Título"/>
          <p:cNvSpPr txBox="1">
            <a:spLocks noGrp="1"/>
          </p:cNvSpPr>
          <p:nvPr>
            <p:ph type="title" hasCustomPrompt="1"/>
          </p:nvPr>
        </p:nvSpPr>
        <p:spPr>
          <a:prstGeom prst="rect">
            <a:avLst/>
          </a:prstGeom>
        </p:spPr>
        <p:txBody>
          <a:bodyPr/>
          <a:lstStyle/>
          <a:p>
            <a:r>
              <a:t>Texto do Título</a:t>
            </a:r>
          </a:p>
        </p:txBody>
      </p:sp>
      <p:sp>
        <p:nvSpPr>
          <p:cNvPr id="93" name="Nível de Corpo Um…"/>
          <p:cNvSpPr txBox="1">
            <a:spLocks noGrp="1"/>
          </p:cNvSpPr>
          <p:nvPr>
            <p:ph type="body" idx="1" hasCustomPrompt="1"/>
          </p:nvPr>
        </p:nvSpPr>
        <p:spPr>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94"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o Título"/>
          <p:cNvSpPr txBox="1">
            <a:spLocks noGrp="1"/>
          </p:cNvSpPr>
          <p:nvPr>
            <p:ph type="title" hasCustomPrompt="1"/>
          </p:nvPr>
        </p:nvSpPr>
        <p:spPr>
          <a:xfrm>
            <a:off x="6629399" y="205980"/>
            <a:ext cx="2057401" cy="4388645"/>
          </a:xfrm>
          <a:prstGeom prst="rect">
            <a:avLst/>
          </a:prstGeom>
        </p:spPr>
        <p:txBody>
          <a:bodyPr/>
          <a:lstStyle/>
          <a:p>
            <a:r>
              <a:t>Texto do Título</a:t>
            </a:r>
          </a:p>
        </p:txBody>
      </p:sp>
      <p:sp>
        <p:nvSpPr>
          <p:cNvPr id="102" name="Nível de Corpo Um…"/>
          <p:cNvSpPr txBox="1">
            <a:spLocks noGrp="1"/>
          </p:cNvSpPr>
          <p:nvPr>
            <p:ph type="body" idx="1" hasCustomPrompt="1"/>
          </p:nvPr>
        </p:nvSpPr>
        <p:spPr>
          <a:xfrm>
            <a:off x="457200" y="205980"/>
            <a:ext cx="6019801" cy="438864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10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o Título"/>
          <p:cNvSpPr txBox="1">
            <a:spLocks noGrp="1"/>
          </p:cNvSpPr>
          <p:nvPr>
            <p:ph type="title"/>
          </p:nvPr>
        </p:nvSpPr>
        <p:spPr>
          <a:xfrm>
            <a:off x="457200" y="205980"/>
            <a:ext cx="8229600" cy="857251"/>
          </a:xfrm>
          <a:prstGeom prst="rect">
            <a:avLst/>
          </a:prstGeom>
          <a:ln w="12700">
            <a:miter lim="400000"/>
          </a:ln>
        </p:spPr>
        <p:txBody>
          <a:bodyPr lIns="45718" tIns="45718" rIns="45718" bIns="45718" anchor="ctr">
            <a:normAutofit/>
          </a:bodyPr>
          <a:lstStyle/>
          <a:p>
            <a:r>
              <a:t>Texto do Título</a:t>
            </a:r>
          </a:p>
        </p:txBody>
      </p:sp>
      <p:sp>
        <p:nvSpPr>
          <p:cNvPr id="3" name="Nível de Corpo Um…"/>
          <p:cNvSpPr txBox="1">
            <a:spLocks noGrp="1"/>
          </p:cNvSpPr>
          <p:nvPr>
            <p:ph type="body" idx="1"/>
          </p:nvPr>
        </p:nvSpPr>
        <p:spPr>
          <a:xfrm>
            <a:off x="457200" y="1200151"/>
            <a:ext cx="8229600" cy="3394472"/>
          </a:xfrm>
          <a:prstGeom prst="rect">
            <a:avLst/>
          </a:prstGeom>
          <a:ln w="12700">
            <a:miter lim="400000"/>
          </a:ln>
        </p:spPr>
        <p:txBody>
          <a:bodyPr lIns="45718" tIns="45718" rIns="45718" bIns="45718">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a:spLocks noGrp="1"/>
          </p:cNvSpPr>
          <p:nvPr>
            <p:ph type="sldNum" sz="quarter" idx="2"/>
          </p:nvPr>
        </p:nvSpPr>
        <p:spPr>
          <a:xfrm>
            <a:off x="8342803" y="4765688"/>
            <a:ext cx="344000" cy="276995"/>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t>‹nº›</a:t>
            </a:fld>
            <a:endParaRPr/>
          </a:p>
        </p:txBody>
      </p:sp>
      <p:pic>
        <p:nvPicPr>
          <p:cNvPr id="5" name="Picture 5" descr="Picture 5"/>
          <p:cNvPicPr>
            <a:picLocks noChangeAspect="1"/>
          </p:cNvPicPr>
          <p:nvPr userDrawn="1"/>
        </p:nvPicPr>
        <p:blipFill>
          <a:blip r:embed="rId11"/>
          <a:stretch>
            <a:fillRect/>
          </a:stretch>
        </p:blipFill>
        <p:spPr>
          <a:xfrm>
            <a:off x="0" y="0"/>
            <a:ext cx="9144000" cy="5143500"/>
          </a:xfrm>
          <a:prstGeom prst="rect">
            <a:avLst/>
          </a:prstGeom>
          <a:ln w="12700">
            <a:miter lim="400000"/>
            <a:headEnd/>
            <a:tailEnd/>
          </a:ln>
        </p:spPr>
      </p:pic>
      <p:pic>
        <p:nvPicPr>
          <p:cNvPr id="6" name="Picture 6" descr="Picture 6"/>
          <p:cNvPicPr>
            <a:picLocks noChangeAspect="1"/>
          </p:cNvPicPr>
          <p:nvPr userDrawn="1"/>
        </p:nvPicPr>
        <p:blipFill>
          <a:blip r:embed="rId12"/>
          <a:stretch>
            <a:fillRect/>
          </a:stretch>
        </p:blipFill>
        <p:spPr>
          <a:xfrm>
            <a:off x="6649752" y="4972050"/>
            <a:ext cx="2494252" cy="171450"/>
          </a:xfrm>
          <a:prstGeom prst="rect">
            <a:avLst/>
          </a:prstGeom>
          <a:ln w="12700">
            <a:miter lim="400000"/>
            <a:headEnd/>
            <a:tailEnd/>
          </a:ln>
        </p:spPr>
      </p:pic>
      <p:pic>
        <p:nvPicPr>
          <p:cNvPr id="7" name="Imagem" descr="Imagem"/>
          <p:cNvPicPr>
            <a:picLocks noChangeAspect="1"/>
          </p:cNvPicPr>
          <p:nvPr userDrawn="1"/>
        </p:nvPicPr>
        <p:blipFill>
          <a:blip r:embed="rId13"/>
          <a:stretch>
            <a:fillRect/>
          </a:stretch>
        </p:blipFill>
        <p:spPr>
          <a:xfrm>
            <a:off x="7051528" y="4341020"/>
            <a:ext cx="1690697" cy="545441"/>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pic>
        <p:nvPicPr>
          <p:cNvPr id="115" name="Imagem" descr="Imagem"/>
          <p:cNvPicPr>
            <a:picLocks noChangeAspect="1"/>
          </p:cNvPicPr>
          <p:nvPr/>
        </p:nvPicPr>
        <p:blipFill>
          <a:blip r:embed="rId4"/>
          <a:stretch>
            <a:fillRect/>
          </a:stretch>
        </p:blipFill>
        <p:spPr>
          <a:xfrm>
            <a:off x="823046" y="239863"/>
            <a:ext cx="3685692" cy="1189055"/>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Teoria de Compiladores</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p:txBody>
      </p:sp>
      <p:sp>
        <p:nvSpPr>
          <p:cNvPr id="7" name="Título 2">
            <a:extLst>
              <a:ext uri="{FF2B5EF4-FFF2-40B4-BE49-F238E27FC236}">
                <a16:creationId xmlns:a16="http://schemas.microsoft.com/office/drawing/2014/main" id="{96E19DF9-3700-43F7-B711-234CE363D2F0}"/>
              </a:ext>
            </a:extLst>
          </p:cNvPr>
          <p:cNvSpPr txBox="1">
            <a:spLocks/>
          </p:cNvSpPr>
          <p:nvPr/>
        </p:nvSpPr>
        <p:spPr>
          <a:xfrm>
            <a:off x="7484030" y="110109"/>
            <a:ext cx="1613368" cy="855867"/>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hangingPunct="1"/>
            <a:r>
              <a:rPr lang="pt-BR" sz="3600" b="1" dirty="0">
                <a:solidFill>
                  <a:schemeClr val="bg1"/>
                </a:solidFill>
              </a:rPr>
              <a:t>YDUQS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3. Linguagens de programação: evolução; padrões internacionais; tipos de tradutores; estrutura de um compilador: fase de análise e fase de síntese, tabela de símbolos e atendimento de erros; ferramentas para construção de compiladores.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4841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 Autômatos finitos (AF): autômato finito determinístico (AFD); autômato finito não­ determinístico (AFND); diagrama de transição; tabela de transições; equivalência entre AFD e AFND; minimização de estados de AF. </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996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5. Linguagens, expressões e gramáticas regulares: definição de linguagem regular; definição de expressão regular; operações regulares; definição de gramática regular; equivalência entre gramática regular, autômato finito e expressão regular.</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60516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 Propriedades de linguagens regulares: propriedade de fechamento das linguagens regulares; pertença, equivalência e finitude das linguagens regulares; identificação de linguagens não regulares usando o lema de bombeamento.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3704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7. Análise léxica: definição de símbolos léxicos válidos de uma linguagem de programação usando gramática regulares, expressões regulares ou autômatos finitos; construção de tabela de símbolos; implementação de um analisador léxico.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454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8. Gramáticas livres de contexto (GLC): representação e manipulação; ambiguidade; associatividade e precedência de operadores; GLC sem ciclos ­livre, fatorada à esquerda, recursiva à esquerda e simplificada; algoritmos para transformação de GLC.</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2187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9. Análise sintática descendente: requisitos de gramatica para construir analisadores descendentes; analisador recursivo preditivo; analisador tabular preditivo; implementação de analisador recursivo preditivo.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1495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10. Autômatos de pilha: definição de autômato de pilha determinístico e não determinístico; processo de execução do autômato de pilha; exemplos; equivalência entre autômatos de pilha e gramáticas livres de contexto.</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813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11. Análise sintática redutiva (ascendente): vantagens e desvantagens; operações e funcionamento; analisadores LR(k); tipos de analisadores LR(k); algoritmo para construir tabela de análise para analisador SLR(1). </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055528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12. Propriedades das linguagens livre de contexto: propriedade de fechamento; pertença, equivalência e finitude das linguagens livres de contexto; identificação de linguagens não livres de contexto usando o lema de bombeamento.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82455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226338" y="1121664"/>
            <a:ext cx="8681444" cy="3160731"/>
          </a:xfrm>
        </p:spPr>
        <p:txBody>
          <a:bodyPr>
            <a:noAutofit/>
          </a:bodyPr>
          <a:lstStyle/>
          <a:p>
            <a:pPr algn="l" eaLnBrk="0" hangingPunct="0">
              <a:spcBef>
                <a:spcPct val="20000"/>
              </a:spcBef>
            </a:pPr>
            <a:br>
              <a:rPr lang="pt-BR" altLang="pt-BR" sz="3200" b="1" dirty="0">
                <a:solidFill>
                  <a:schemeClr val="bg1"/>
                </a:solidFill>
              </a:rPr>
            </a:br>
            <a:br>
              <a:rPr lang="pt-BR" altLang="pt-BR" sz="3200" b="1" dirty="0">
                <a:solidFill>
                  <a:schemeClr val="bg1"/>
                </a:solidFill>
              </a:rPr>
            </a:br>
            <a:br>
              <a:rPr lang="pt-BR" altLang="pt-BR" sz="3200" b="1" dirty="0">
                <a:solidFill>
                  <a:schemeClr val="bg1"/>
                </a:solidFill>
              </a:rPr>
            </a:br>
            <a:r>
              <a:rPr lang="pt-BR" altLang="pt-BR" sz="3200" b="1" dirty="0">
                <a:solidFill>
                  <a:schemeClr val="bg1"/>
                </a:solidFill>
              </a:rPr>
              <a:t>1 – Apresentação Pessoal</a:t>
            </a:r>
            <a:br>
              <a:rPr lang="pt-BR" altLang="pt-BR" sz="3200" b="1" dirty="0">
                <a:solidFill>
                  <a:schemeClr val="bg1"/>
                </a:solidFill>
              </a:rPr>
            </a:br>
            <a:r>
              <a:rPr lang="pt-BR" altLang="pt-BR" sz="3200" b="1" dirty="0">
                <a:solidFill>
                  <a:schemeClr val="bg1"/>
                </a:solidFill>
              </a:rPr>
              <a:t>2 – Visão Geral da Disciplina</a:t>
            </a:r>
            <a:br>
              <a:rPr lang="pt-BR" altLang="pt-BR" sz="3200" b="1" dirty="0">
                <a:solidFill>
                  <a:schemeClr val="bg1"/>
                </a:solidFill>
              </a:rPr>
            </a:br>
            <a:r>
              <a:rPr lang="pt-BR" altLang="pt-BR" sz="3200" b="1" dirty="0">
                <a:solidFill>
                  <a:schemeClr val="bg1"/>
                </a:solidFill>
              </a:rPr>
              <a:t>3 – Objetivos/Habilidades</a:t>
            </a:r>
            <a:br>
              <a:rPr lang="pt-BR" altLang="pt-BR" sz="3200" b="1" dirty="0">
                <a:solidFill>
                  <a:schemeClr val="bg1"/>
                </a:solidFill>
              </a:rPr>
            </a:br>
            <a:r>
              <a:rPr lang="pt-BR" altLang="pt-BR" sz="3200" b="1" dirty="0">
                <a:solidFill>
                  <a:schemeClr val="bg1"/>
                </a:solidFill>
              </a:rPr>
              <a:t>4 – Unidades/Conteúdos</a:t>
            </a:r>
            <a:br>
              <a:rPr lang="pt-BR" altLang="pt-BR" sz="3200" b="1" dirty="0">
                <a:solidFill>
                  <a:schemeClr val="bg1"/>
                </a:solidFill>
              </a:rPr>
            </a:br>
            <a:r>
              <a:rPr lang="pt-BR" altLang="pt-BR" sz="3200" b="1" dirty="0">
                <a:solidFill>
                  <a:schemeClr val="bg1"/>
                </a:solidFill>
              </a:rPr>
              <a:t>5 – Metodologia/Avaliação</a:t>
            </a:r>
            <a:br>
              <a:rPr lang="pt-BR" altLang="pt-BR" sz="3200" b="1" dirty="0">
                <a:solidFill>
                  <a:schemeClr val="bg1"/>
                </a:solidFill>
              </a:rPr>
            </a:br>
            <a:r>
              <a:rPr lang="pt-BR" altLang="pt-BR" sz="3200" b="1" dirty="0">
                <a:solidFill>
                  <a:schemeClr val="bg1"/>
                </a:solidFill>
              </a:rPr>
              <a:t>6 – Referências Bibliográficas</a:t>
            </a:r>
            <a:br>
              <a:rPr lang="pt-BR" altLang="pt-BR" sz="4400" dirty="0"/>
            </a:br>
            <a:br>
              <a:rPr lang="pt-BR" b="1" dirty="0">
                <a:solidFill>
                  <a:schemeClr val="bg1"/>
                </a:solidFill>
              </a:rPr>
            </a:br>
            <a:endParaRPr lang="pt-BR" sz="4800" b="1" dirty="0">
              <a:solidFill>
                <a:schemeClr val="bg1"/>
              </a:solidFill>
            </a:endParaRP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p:txBody>
      </p:sp>
      <p:sp>
        <p:nvSpPr>
          <p:cNvPr id="7" name="Título 2">
            <a:extLst>
              <a:ext uri="{FF2B5EF4-FFF2-40B4-BE49-F238E27FC236}">
                <a16:creationId xmlns:a16="http://schemas.microsoft.com/office/drawing/2014/main" id="{5C2C7CAD-310B-468E-9BD1-616B15F8050F}"/>
              </a:ext>
            </a:extLst>
          </p:cNvPr>
          <p:cNvSpPr txBox="1">
            <a:spLocks/>
          </p:cNvSpPr>
          <p:nvPr/>
        </p:nvSpPr>
        <p:spPr>
          <a:xfrm>
            <a:off x="231278" y="224274"/>
            <a:ext cx="8681444" cy="675815"/>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l" hangingPunct="1"/>
            <a:r>
              <a:rPr lang="pt-BR" b="1" dirty="0">
                <a:solidFill>
                  <a:schemeClr val="bg1"/>
                </a:solidFill>
              </a:rPr>
              <a:t>Agenda</a:t>
            </a:r>
            <a:endParaRPr lang="pt-BR" sz="4800" b="1" dirty="0">
              <a:solidFill>
                <a:schemeClr val="bg1"/>
              </a:solidFill>
            </a:endParaRPr>
          </a:p>
        </p:txBody>
      </p:sp>
      <p:cxnSp>
        <p:nvCxnSpPr>
          <p:cNvPr id="4" name="Conector reto 3">
            <a:extLst>
              <a:ext uri="{FF2B5EF4-FFF2-40B4-BE49-F238E27FC236}">
                <a16:creationId xmlns:a16="http://schemas.microsoft.com/office/drawing/2014/main" id="{03121D4B-D5B7-4659-8B64-14968B90805C}"/>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13. Máquina de Turing: definição e funcionamento da máquina de Turing; máquina de Turing como reconhecedores; máquina de Turing como transdutores; combinando máquina de Turing em tarefas complicadas; variantes e extensões da máquina de Turing.</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60050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14. </a:t>
            </a:r>
            <a:r>
              <a:rPr lang="pt-BR" sz="2200" dirty="0" err="1">
                <a:solidFill>
                  <a:schemeClr val="tx1"/>
                </a:solidFill>
                <a:latin typeface="Times New Roman" panose="02020603050405020304" pitchFamily="18" charset="0"/>
                <a:cs typeface="Times New Roman" panose="02020603050405020304" pitchFamily="18" charset="0"/>
              </a:rPr>
              <a:t>Computabilidade</a:t>
            </a:r>
            <a:r>
              <a:rPr lang="pt-BR" sz="2200" dirty="0">
                <a:solidFill>
                  <a:schemeClr val="tx1"/>
                </a:solidFill>
                <a:latin typeface="Times New Roman" panose="02020603050405020304" pitchFamily="18" charset="0"/>
                <a:cs typeface="Times New Roman" panose="02020603050405020304" pitchFamily="18" charset="0"/>
              </a:rPr>
              <a:t> e a máquina de Turing: a tese de </a:t>
            </a:r>
            <a:r>
              <a:rPr lang="pt-BR" sz="2200" dirty="0" err="1">
                <a:solidFill>
                  <a:schemeClr val="tx1"/>
                </a:solidFill>
                <a:latin typeface="Times New Roman" panose="02020603050405020304" pitchFamily="18" charset="0"/>
                <a:cs typeface="Times New Roman" panose="02020603050405020304" pitchFamily="18" charset="0"/>
              </a:rPr>
              <a:t>Church­Turing</a:t>
            </a:r>
            <a:r>
              <a:rPr lang="pt-BR" sz="2200" dirty="0">
                <a:solidFill>
                  <a:schemeClr val="tx1"/>
                </a:solidFill>
                <a:latin typeface="Times New Roman" panose="02020603050405020304" pitchFamily="18" charset="0"/>
                <a:cs typeface="Times New Roman" panose="02020603050405020304" pitchFamily="18" charset="0"/>
              </a:rPr>
              <a:t>; exemplos de problemas insolúveis em máquina de Turing; o problema de parada em máquina de Turing; aceitabilidade, </a:t>
            </a:r>
            <a:r>
              <a:rPr lang="pt-BR" sz="2200" dirty="0" err="1">
                <a:solidFill>
                  <a:schemeClr val="tx1"/>
                </a:solidFill>
                <a:latin typeface="Times New Roman" panose="02020603050405020304" pitchFamily="18" charset="0"/>
                <a:cs typeface="Times New Roman" panose="02020603050405020304" pitchFamily="18" charset="0"/>
              </a:rPr>
              <a:t>decidibilidade</a:t>
            </a:r>
            <a:r>
              <a:rPr lang="pt-BR" sz="2200" dirty="0">
                <a:solidFill>
                  <a:schemeClr val="tx1"/>
                </a:solidFill>
                <a:latin typeface="Times New Roman" panose="02020603050405020304" pitchFamily="18" charset="0"/>
                <a:cs typeface="Times New Roman" panose="02020603050405020304" pitchFamily="18" charset="0"/>
              </a:rPr>
              <a:t> e </a:t>
            </a:r>
            <a:r>
              <a:rPr lang="pt-BR" sz="2200" dirty="0" err="1">
                <a:solidFill>
                  <a:schemeClr val="tx1"/>
                </a:solidFill>
                <a:latin typeface="Times New Roman" panose="02020603050405020304" pitchFamily="18" charset="0"/>
                <a:cs typeface="Times New Roman" panose="02020603050405020304" pitchFamily="18" charset="0"/>
              </a:rPr>
              <a:t>reducidibilidade</a:t>
            </a:r>
            <a:r>
              <a:rPr lang="pt-BR" sz="2200" dirty="0">
                <a:solidFill>
                  <a:schemeClr val="tx1"/>
                </a:solidFill>
                <a:latin typeface="Times New Roman" panose="02020603050405020304" pitchFamily="18" charset="0"/>
                <a:cs typeface="Times New Roman" panose="02020603050405020304" pitchFamily="18" charset="0"/>
              </a:rPr>
              <a:t>.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39104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Metodologia</a:t>
            </a:r>
            <a:r>
              <a:rPr lang="en-US" b="1" dirty="0">
                <a:solidFill>
                  <a:srgbClr val="0070C0"/>
                </a:solidFill>
              </a:rPr>
              <a:t>/</a:t>
            </a:r>
            <a:r>
              <a:rPr lang="en-US" b="1" dirty="0" err="1">
                <a:solidFill>
                  <a:srgbClr val="0070C0"/>
                </a:solidFill>
              </a:rPr>
              <a:t>Avaliação</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342900" indent="-342900" eaLnBrk="0" hangingPunct="0">
              <a:buFont typeface="Wingdings" panose="05000000000000000000" pitchFamily="2" charset="2"/>
              <a:buChar char="§"/>
              <a:defRPr/>
            </a:pPr>
            <a:r>
              <a:rPr lang="pt-BR" sz="2400" dirty="0">
                <a:solidFill>
                  <a:srgbClr val="FF0000"/>
                </a:solidFill>
              </a:rPr>
              <a:t>Inovações Didática, Digital e </a:t>
            </a:r>
            <a:r>
              <a:rPr lang="pt-BR" sz="2400" dirty="0">
                <a:solidFill>
                  <a:srgbClr val="0070C0"/>
                </a:solidFill>
              </a:rPr>
              <a:t>Metodologias Ativas </a:t>
            </a:r>
            <a:r>
              <a:rPr lang="pt-BR" sz="2400" dirty="0">
                <a:solidFill>
                  <a:srgbClr val="FF0000"/>
                </a:solidFill>
              </a:rPr>
              <a:t>e Educação Digital</a:t>
            </a:r>
          </a:p>
          <a:p>
            <a:pPr marL="342900" indent="-342900" eaLnBrk="0" hangingPunct="0">
              <a:buFont typeface="Wingdings" panose="05000000000000000000" pitchFamily="2" charset="2"/>
              <a:buChar char="§"/>
              <a:defRPr/>
            </a:pPr>
            <a:r>
              <a:rPr lang="pt-BR" sz="2400" dirty="0"/>
              <a:t>Pesquisa Bibliográfica</a:t>
            </a:r>
          </a:p>
          <a:p>
            <a:pPr marL="342900" indent="-342900" eaLnBrk="0" hangingPunct="0">
              <a:buFont typeface="Wingdings" panose="05000000000000000000" pitchFamily="2" charset="2"/>
              <a:buChar char="§"/>
              <a:defRPr/>
            </a:pPr>
            <a:r>
              <a:rPr lang="pt-BR" sz="2400" dirty="0"/>
              <a:t>Exercícios/Atividades</a:t>
            </a:r>
          </a:p>
          <a:p>
            <a:pPr marL="342900" indent="-342900" eaLnBrk="0" hangingPunct="0">
              <a:buFont typeface="Wingdings" panose="05000000000000000000" pitchFamily="2" charset="2"/>
              <a:buChar char="§"/>
              <a:defRPr/>
            </a:pPr>
            <a:r>
              <a:rPr lang="pt-BR" sz="2400" dirty="0"/>
              <a:t>Revisão para Avaliações</a:t>
            </a:r>
          </a:p>
          <a:p>
            <a:pPr marL="342900" indent="-342900" eaLnBrk="0" hangingPunct="0">
              <a:buFont typeface="Wingdings" panose="05000000000000000000" pitchFamily="2" charset="2"/>
              <a:buChar char="§"/>
              <a:defRPr/>
            </a:pPr>
            <a:r>
              <a:rPr lang="pt-BR" sz="2400" dirty="0"/>
              <a:t>AV1 (Gerada pelo Docente)</a:t>
            </a:r>
          </a:p>
          <a:p>
            <a:pPr marL="342900" indent="-342900" eaLnBrk="0" hangingPunct="0">
              <a:buFont typeface="Wingdings" panose="05000000000000000000" pitchFamily="2" charset="2"/>
              <a:buChar char="§"/>
              <a:defRPr/>
            </a:pPr>
            <a:r>
              <a:rPr lang="pt-BR" sz="2400" dirty="0"/>
              <a:t>AV2 (Gerado pelo BDQ)</a:t>
            </a:r>
          </a:p>
          <a:p>
            <a:pPr marL="342900" indent="-342900" eaLnBrk="0" hangingPunct="0">
              <a:buFont typeface="Wingdings" panose="05000000000000000000" pitchFamily="2" charset="2"/>
              <a:buChar char="§"/>
              <a:defRPr/>
            </a:pPr>
            <a:r>
              <a:rPr lang="pt-BR" sz="2400" dirty="0"/>
              <a:t>AV3 (Gerado pelo BDQ - Condicional)</a:t>
            </a:r>
          </a:p>
          <a:p>
            <a:pPr algn="just" eaLnBrk="0" hangingPunct="0">
              <a:buFont typeface="Wingdings" panose="05000000000000000000" pitchFamily="2" charset="2"/>
              <a:buChar char="ü"/>
            </a:pPr>
            <a:endParaRPr lang="pt-BR" sz="24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34326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algn="just" eaLnBrk="0" hangingPunct="0"/>
            <a:r>
              <a:rPr lang="pt-BR" sz="1800" b="1" u="sng" dirty="0">
                <a:solidFill>
                  <a:srgbClr val="FF0000"/>
                </a:solidFill>
                <a:latin typeface="Times New Roman" panose="02020603050405020304" pitchFamily="18" charset="0"/>
                <a:cs typeface="Times New Roman" panose="02020603050405020304" pitchFamily="18" charset="0"/>
              </a:rPr>
              <a:t>BÁSICA</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r>
              <a:rPr lang="pt-BR" sz="1600" b="1" dirty="0">
                <a:solidFill>
                  <a:schemeClr val="tx1"/>
                </a:solidFill>
                <a:latin typeface="Times New Roman" panose="02020603050405020304" pitchFamily="18" charset="0"/>
                <a:cs typeface="Times New Roman" panose="02020603050405020304" pitchFamily="18" charset="0"/>
              </a:rPr>
              <a:t>	AHO</a:t>
            </a: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A. V.; SETHI, R. ULLMAN</a:t>
            </a: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J. J</a:t>
            </a:r>
            <a:r>
              <a:rPr lang="pt-BR" sz="1600" dirty="0">
                <a:solidFill>
                  <a:schemeClr val="tx1"/>
                </a:solidFill>
                <a:latin typeface="Times New Roman" panose="02020603050405020304" pitchFamily="18" charset="0"/>
                <a:cs typeface="Times New Roman" panose="02020603050405020304" pitchFamily="18" charset="0"/>
              </a:rPr>
              <a:t>. Compiladores: Princípios, técnicas e ferramentas. Rio de</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Janeiro: LTC, 1995. DIVERIO, </a:t>
            </a:r>
            <a:r>
              <a:rPr lang="pt-BR" sz="1600" b="1" dirty="0" err="1">
                <a:solidFill>
                  <a:schemeClr val="tx1"/>
                </a:solidFill>
                <a:latin typeface="Times New Roman" panose="02020603050405020304" pitchFamily="18" charset="0"/>
                <a:cs typeface="Times New Roman" panose="02020603050405020304" pitchFamily="18" charset="0"/>
              </a:rPr>
              <a:t>Tiaraju</a:t>
            </a:r>
            <a:r>
              <a:rPr lang="pt-BR" sz="1600" b="1" dirty="0">
                <a:solidFill>
                  <a:schemeClr val="tx1"/>
                </a:solidFill>
                <a:latin typeface="Times New Roman" panose="02020603050405020304" pitchFamily="18" charset="0"/>
                <a:cs typeface="Times New Roman" panose="02020603050405020304" pitchFamily="18" charset="0"/>
              </a:rPr>
              <a:t> A.; MENEZES</a:t>
            </a: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Paulo F. </a:t>
            </a:r>
            <a:r>
              <a:rPr lang="pt-BR" sz="1600" b="1" dirty="0" err="1">
                <a:solidFill>
                  <a:schemeClr val="tx1"/>
                </a:solidFill>
                <a:latin typeface="Times New Roman" panose="02020603050405020304" pitchFamily="18" charset="0"/>
                <a:cs typeface="Times New Roman" panose="02020603050405020304" pitchFamily="18" charset="0"/>
              </a:rPr>
              <a:t>Blauth</a:t>
            </a:r>
            <a:r>
              <a:rPr lang="pt-BR" sz="1600" dirty="0">
                <a:solidFill>
                  <a:schemeClr val="tx1"/>
                </a:solidFill>
                <a:latin typeface="Times New Roman" panose="02020603050405020304" pitchFamily="18" charset="0"/>
                <a:cs typeface="Times New Roman" panose="02020603050405020304" pitchFamily="18" charset="0"/>
              </a:rPr>
              <a:t>. Teoria da Computação –</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Máquinas Universais e </a:t>
            </a:r>
            <a:r>
              <a:rPr lang="pt-BR" sz="1600" dirty="0" err="1">
                <a:solidFill>
                  <a:schemeClr val="tx1"/>
                </a:solidFill>
                <a:latin typeface="Times New Roman" panose="02020603050405020304" pitchFamily="18" charset="0"/>
                <a:cs typeface="Times New Roman" panose="02020603050405020304" pitchFamily="18" charset="0"/>
              </a:rPr>
              <a:t>Computabilidade</a:t>
            </a:r>
            <a:r>
              <a:rPr lang="pt-BR" sz="1600" dirty="0">
                <a:solidFill>
                  <a:schemeClr val="tx1"/>
                </a:solidFill>
                <a:latin typeface="Times New Roman" panose="02020603050405020304" pitchFamily="18" charset="0"/>
                <a:cs typeface="Times New Roman" panose="02020603050405020304" pitchFamily="18" charset="0"/>
              </a:rPr>
              <a:t>. Porto Alegre: </a:t>
            </a:r>
            <a:r>
              <a:rPr lang="pt-BR" sz="1600" b="1" dirty="0">
                <a:solidFill>
                  <a:schemeClr val="tx1"/>
                </a:solidFill>
                <a:latin typeface="Times New Roman" panose="02020603050405020304" pitchFamily="18" charset="0"/>
                <a:cs typeface="Times New Roman" panose="02020603050405020304" pitchFamily="18" charset="0"/>
              </a:rPr>
              <a:t>Sagra ­</a:t>
            </a:r>
            <a:r>
              <a:rPr lang="pt-BR" sz="1600" b="1" dirty="0" err="1">
                <a:solidFill>
                  <a:schemeClr val="tx1"/>
                </a:solidFill>
                <a:latin typeface="Times New Roman" panose="02020603050405020304" pitchFamily="18" charset="0"/>
                <a:cs typeface="Times New Roman" panose="02020603050405020304" pitchFamily="18" charset="0"/>
              </a:rPr>
              <a:t>Luzzatto</a:t>
            </a:r>
            <a:r>
              <a:rPr lang="pt-BR" sz="1600" dirty="0">
                <a:solidFill>
                  <a:schemeClr val="tx1"/>
                </a:solidFill>
                <a:latin typeface="Times New Roman" panose="02020603050405020304" pitchFamily="18" charset="0"/>
                <a:cs typeface="Times New Roman" panose="02020603050405020304" pitchFamily="18" charset="0"/>
              </a:rPr>
              <a:t>, 2000. </a:t>
            </a:r>
            <a:r>
              <a:rPr lang="pt-BR" sz="1600" b="1" dirty="0">
                <a:solidFill>
                  <a:schemeClr val="tx1"/>
                </a:solidFill>
                <a:latin typeface="Times New Roman" panose="02020603050405020304" pitchFamily="18" charset="0"/>
                <a:cs typeface="Times New Roman" panose="02020603050405020304" pitchFamily="18" charset="0"/>
              </a:rPr>
              <a:t>SIPSER, Michael</a:t>
            </a:r>
            <a:r>
              <a:rPr lang="pt-BR" sz="1600" dirty="0">
                <a:solidFill>
                  <a:schemeClr val="tx1"/>
                </a:solidFill>
                <a:latin typeface="Times New Roman" panose="02020603050405020304" pitchFamily="18" charset="0"/>
                <a:cs typeface="Times New Roman" panose="02020603050405020304" pitchFamily="18" charset="0"/>
              </a:rPr>
              <a:t>.</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Introdução À Teoria da Computação. </a:t>
            </a:r>
            <a:r>
              <a:rPr lang="pt-BR" sz="1600" b="1" dirty="0">
                <a:solidFill>
                  <a:schemeClr val="tx1"/>
                </a:solidFill>
                <a:latin typeface="Times New Roman" panose="02020603050405020304" pitchFamily="18" charset="0"/>
                <a:cs typeface="Times New Roman" panose="02020603050405020304" pitchFamily="18" charset="0"/>
              </a:rPr>
              <a:t>Thomson Pioneira</a:t>
            </a:r>
            <a:r>
              <a:rPr lang="pt-BR" sz="1600" dirty="0">
                <a:solidFill>
                  <a:schemeClr val="tx1"/>
                </a:solidFill>
                <a:latin typeface="Times New Roman" panose="02020603050405020304" pitchFamily="18" charset="0"/>
                <a:cs typeface="Times New Roman" panose="02020603050405020304" pitchFamily="18" charset="0"/>
              </a:rPr>
              <a:t>.</a:t>
            </a:r>
          </a:p>
          <a:p>
            <a:pPr marL="0" indent="0" algn="just" eaLnBrk="0" hangingPunct="0">
              <a:buNone/>
            </a:pPr>
            <a:endParaRPr lang="pt-BR" sz="16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89132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algn="just" eaLnBrk="0" hangingPunct="0"/>
            <a:r>
              <a:rPr lang="pt-BR" sz="1800" b="1" u="sng" dirty="0">
                <a:solidFill>
                  <a:srgbClr val="FF0000"/>
                </a:solidFill>
                <a:latin typeface="Times New Roman" panose="02020603050405020304" pitchFamily="18" charset="0"/>
                <a:cs typeface="Times New Roman" panose="02020603050405020304" pitchFamily="18" charset="0"/>
              </a:rPr>
              <a:t>COMPLEMENTAR</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r>
              <a:rPr lang="pt-BR" sz="1600" b="1" dirty="0">
                <a:solidFill>
                  <a:schemeClr val="tx1"/>
                </a:solidFill>
                <a:latin typeface="Times New Roman" panose="02020603050405020304" pitchFamily="18" charset="0"/>
                <a:cs typeface="Times New Roman" panose="02020603050405020304" pitchFamily="18" charset="0"/>
              </a:rPr>
              <a:t>	GRUNE</a:t>
            </a: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D. et al</a:t>
            </a:r>
            <a:r>
              <a:rPr lang="pt-BR" sz="1600" dirty="0">
                <a:solidFill>
                  <a:schemeClr val="tx1"/>
                </a:solidFill>
                <a:latin typeface="Times New Roman" panose="02020603050405020304" pitchFamily="18" charset="0"/>
                <a:cs typeface="Times New Roman" panose="02020603050405020304" pitchFamily="18" charset="0"/>
              </a:rPr>
              <a:t>. Projeto moderno de compiladores: Implementação e aplicações. Rio de Janeiro:</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Campus, 2001. </a:t>
            </a:r>
            <a:r>
              <a:rPr lang="pt-BR" sz="1600" b="1" dirty="0">
                <a:solidFill>
                  <a:schemeClr val="tx1"/>
                </a:solidFill>
                <a:latin typeface="Times New Roman" panose="02020603050405020304" pitchFamily="18" charset="0"/>
                <a:cs typeface="Times New Roman" panose="02020603050405020304" pitchFamily="18" charset="0"/>
              </a:rPr>
              <a:t>LEWIS</a:t>
            </a: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Harry R</a:t>
            </a:r>
            <a:r>
              <a:rPr lang="pt-BR" sz="1600" dirty="0">
                <a:solidFill>
                  <a:schemeClr val="tx1"/>
                </a:solidFill>
                <a:latin typeface="Times New Roman" panose="02020603050405020304" pitchFamily="18" charset="0"/>
                <a:cs typeface="Times New Roman" panose="02020603050405020304" pitchFamily="18" charset="0"/>
              </a:rPr>
              <a:t>. Elementos de Teoria da Computação. Porto Alegre: Makron Books,</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2004. </a:t>
            </a:r>
            <a:r>
              <a:rPr lang="pt-BR" sz="1600" b="1" dirty="0">
                <a:solidFill>
                  <a:schemeClr val="tx1"/>
                </a:solidFill>
                <a:latin typeface="Times New Roman" panose="02020603050405020304" pitchFamily="18" charset="0"/>
                <a:cs typeface="Times New Roman" panose="02020603050405020304" pitchFamily="18" charset="0"/>
              </a:rPr>
              <a:t>HOPCROFT</a:t>
            </a: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John E</a:t>
            </a:r>
            <a:r>
              <a:rPr lang="pt-BR" sz="1600" dirty="0">
                <a:solidFill>
                  <a:schemeClr val="tx1"/>
                </a:solidFill>
                <a:latin typeface="Times New Roman" panose="02020603050405020304" pitchFamily="18" charset="0"/>
                <a:cs typeface="Times New Roman" panose="02020603050405020304" pitchFamily="18" charset="0"/>
              </a:rPr>
              <a:t>. Introdução a Teoria de Autômatos, Linguagens e Computação. Rio de</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Janeiro: Record, 2002. </a:t>
            </a:r>
            <a:r>
              <a:rPr lang="pt-BR" sz="1600" b="1" dirty="0">
                <a:solidFill>
                  <a:schemeClr val="tx1"/>
                </a:solidFill>
                <a:latin typeface="Times New Roman" panose="02020603050405020304" pitchFamily="18" charset="0"/>
                <a:cs typeface="Times New Roman" panose="02020603050405020304" pitchFamily="18" charset="0"/>
              </a:rPr>
              <a:t>LOUDEN</a:t>
            </a: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Kenneth C</a:t>
            </a:r>
            <a:r>
              <a:rPr lang="pt-BR" sz="1600" dirty="0">
                <a:solidFill>
                  <a:schemeClr val="tx1"/>
                </a:solidFill>
                <a:latin typeface="Times New Roman" panose="02020603050405020304" pitchFamily="18" charset="0"/>
                <a:cs typeface="Times New Roman" panose="02020603050405020304" pitchFamily="18" charset="0"/>
              </a:rPr>
              <a:t>. Compiladores ­ Princípios e Práticas. </a:t>
            </a:r>
            <a:r>
              <a:rPr lang="pt-BR" sz="1600" b="1" dirty="0">
                <a:solidFill>
                  <a:schemeClr val="tx1"/>
                </a:solidFill>
                <a:latin typeface="Times New Roman" panose="02020603050405020304" pitchFamily="18" charset="0"/>
                <a:cs typeface="Times New Roman" panose="02020603050405020304" pitchFamily="18" charset="0"/>
              </a:rPr>
              <a:t>Thomson. PRICE</a:t>
            </a:r>
            <a:r>
              <a:rPr lang="pt-BR" sz="1600" dirty="0">
                <a:solidFill>
                  <a:schemeClr val="tx1"/>
                </a:solidFill>
                <a:latin typeface="Times New Roman" panose="02020603050405020304" pitchFamily="18" charset="0"/>
                <a:cs typeface="Times New Roman" panose="02020603050405020304" pitchFamily="18" charset="0"/>
              </a:rPr>
              <a:t>,</a:t>
            </a:r>
          </a:p>
          <a:p>
            <a:pPr marL="0" indent="0" algn="just" eaLnBrk="0" hangingPunct="0">
              <a:buNone/>
            </a:pPr>
            <a:r>
              <a:rPr lang="pt-BR" sz="1600" b="1" dirty="0">
                <a:solidFill>
                  <a:schemeClr val="tx1"/>
                </a:solidFill>
                <a:latin typeface="Times New Roman" panose="02020603050405020304" pitchFamily="18" charset="0"/>
                <a:cs typeface="Times New Roman" panose="02020603050405020304" pitchFamily="18" charset="0"/>
              </a:rPr>
              <a:t>Ana Maria Alencar</a:t>
            </a:r>
            <a:r>
              <a:rPr lang="pt-BR" sz="1600" dirty="0">
                <a:solidFill>
                  <a:schemeClr val="tx1"/>
                </a:solidFill>
                <a:latin typeface="Times New Roman" panose="02020603050405020304" pitchFamily="18" charset="0"/>
                <a:cs typeface="Times New Roman" panose="02020603050405020304" pitchFamily="18" charset="0"/>
              </a:rPr>
              <a:t>. Implementação de linguagens de programação: compiladores. Porto Alegre:</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Editora Sagra </a:t>
            </a:r>
            <a:r>
              <a:rPr lang="pt-BR" sz="1600" dirty="0" err="1">
                <a:solidFill>
                  <a:schemeClr val="tx1"/>
                </a:solidFill>
                <a:latin typeface="Times New Roman" panose="02020603050405020304" pitchFamily="18" charset="0"/>
                <a:cs typeface="Times New Roman" panose="02020603050405020304" pitchFamily="18" charset="0"/>
              </a:rPr>
              <a:t>Luzatto</a:t>
            </a:r>
            <a:r>
              <a:rPr lang="pt-BR" sz="1600" dirty="0">
                <a:solidFill>
                  <a:schemeClr val="tx1"/>
                </a:solidFill>
                <a:latin typeface="Times New Roman" panose="02020603050405020304" pitchFamily="18" charset="0"/>
                <a:cs typeface="Times New Roman" panose="02020603050405020304" pitchFamily="18" charset="0"/>
              </a:rPr>
              <a:t>, 2005.	</a:t>
            </a:r>
          </a:p>
          <a:p>
            <a:pPr marL="0" indent="0" algn="just" eaLnBrk="0" hangingPunct="0">
              <a:buNone/>
            </a:pPr>
            <a:r>
              <a:rPr lang="pt-BR" altLang="pt-BR" sz="1600" dirty="0">
                <a:solidFill>
                  <a:schemeClr val="tx1"/>
                </a:solidFill>
                <a:latin typeface="Times New Roman" panose="02020603050405020304" pitchFamily="18" charset="0"/>
                <a:cs typeface="Times New Roman" panose="02020603050405020304" pitchFamily="18" charset="0"/>
              </a:rPr>
              <a:t>‘</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61661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pic>
        <p:nvPicPr>
          <p:cNvPr id="115" name="Imagem" descr="Imagem"/>
          <p:cNvPicPr>
            <a:picLocks noChangeAspect="1"/>
          </p:cNvPicPr>
          <p:nvPr/>
        </p:nvPicPr>
        <p:blipFill>
          <a:blip r:embed="rId4"/>
          <a:stretch>
            <a:fillRect/>
          </a:stretch>
        </p:blipFill>
        <p:spPr>
          <a:xfrm>
            <a:off x="823046" y="300823"/>
            <a:ext cx="3685692" cy="1189055"/>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Teoria de Compiladores</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a:solidFill>
                  <a:schemeClr val="bg1"/>
                </a:solidFill>
              </a:rPr>
              <a:t>M.Sc</a:t>
            </a:r>
            <a:r>
              <a:rPr lang="pt-BR" sz="2000" b="1" dirty="0">
                <a:solidFill>
                  <a:schemeClr val="bg1"/>
                </a:solidFill>
              </a:rPr>
              <a:t>. Heleno Cardoso</a:t>
            </a:r>
          </a:p>
        </p:txBody>
      </p:sp>
      <p:sp>
        <p:nvSpPr>
          <p:cNvPr id="7" name="Título 2">
            <a:extLst>
              <a:ext uri="{FF2B5EF4-FFF2-40B4-BE49-F238E27FC236}">
                <a16:creationId xmlns:a16="http://schemas.microsoft.com/office/drawing/2014/main" id="{20DAA8A4-7BF8-435F-BB29-C3C9647C597B}"/>
              </a:ext>
            </a:extLst>
          </p:cNvPr>
          <p:cNvSpPr txBox="1">
            <a:spLocks/>
          </p:cNvSpPr>
          <p:nvPr/>
        </p:nvSpPr>
        <p:spPr>
          <a:xfrm>
            <a:off x="7484030" y="110109"/>
            <a:ext cx="1613368" cy="855867"/>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hangingPunct="1"/>
            <a:r>
              <a:rPr lang="pt-BR" sz="3600" b="1" dirty="0">
                <a:solidFill>
                  <a:schemeClr val="bg1"/>
                </a:solidFill>
              </a:rPr>
              <a:t>YDUQS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Apresentação</a:t>
            </a:r>
            <a:r>
              <a:rPr lang="en-US" b="1" dirty="0">
                <a:solidFill>
                  <a:srgbClr val="0070C0"/>
                </a:solidFill>
              </a:rPr>
              <a:t> </a:t>
            </a:r>
            <a:r>
              <a:rPr lang="en-US" b="1" dirty="0" err="1">
                <a:solidFill>
                  <a:srgbClr val="0070C0"/>
                </a:solidFill>
              </a:rPr>
              <a:t>Pessoal</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algn="just" eaLnBrk="0" hangingPunct="0">
              <a:buFont typeface="Wingdings" panose="05000000000000000000" pitchFamily="2" charset="2"/>
              <a:buChar char="ü"/>
            </a:pPr>
            <a:r>
              <a:rPr lang="pt-BR" altLang="pt-BR" sz="2400" b="1" dirty="0">
                <a:solidFill>
                  <a:srgbClr val="FF0000"/>
                </a:solidFill>
                <a:latin typeface="Times New Roman" panose="02020603050405020304" pitchFamily="18" charset="0"/>
                <a:cs typeface="Times New Roman" panose="02020603050405020304" pitchFamily="18" charset="0"/>
              </a:rPr>
              <a:t>Analista de Sistemas; Lider SCRUM; Consultor e Docente</a:t>
            </a:r>
            <a:endParaRPr lang="pt-BR" altLang="pt-BR" sz="2400" b="1" dirty="0">
              <a:solidFill>
                <a:srgbClr val="0070C0"/>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ü"/>
            </a:pPr>
            <a:r>
              <a:rPr lang="pt-BR" altLang="pt-BR" sz="2400" dirty="0">
                <a:latin typeface="Times New Roman" panose="02020603050405020304" pitchFamily="18" charset="0"/>
                <a:cs typeface="Times New Roman" panose="02020603050405020304" pitchFamily="18" charset="0"/>
              </a:rPr>
              <a:t>Doutorando Aluno Especial Ciência da Computação - UFBA 2018.2</a:t>
            </a:r>
          </a:p>
          <a:p>
            <a:pPr algn="just" eaLnBrk="0" hangingPunct="0">
              <a:buFont typeface="Wingdings" panose="05000000000000000000" pitchFamily="2" charset="2"/>
              <a:buChar char="ü"/>
            </a:pPr>
            <a:r>
              <a:rPr lang="pt-BR" altLang="pt-BR" sz="2400" b="1" dirty="0" err="1">
                <a:latin typeface="Times New Roman" panose="02020603050405020304" pitchFamily="18" charset="0"/>
                <a:cs typeface="Times New Roman" panose="02020603050405020304" pitchFamily="18" charset="0"/>
              </a:rPr>
              <a:t>StrictoSensu-MSc</a:t>
            </a:r>
            <a:r>
              <a:rPr lang="pt-BR" altLang="pt-BR" sz="2400" b="1" dirty="0">
                <a:latin typeface="Times New Roman" panose="02020603050405020304" pitchFamily="18" charset="0"/>
                <a:cs typeface="Times New Roman" panose="02020603050405020304" pitchFamily="18" charset="0"/>
              </a:rPr>
              <a:t> em </a:t>
            </a:r>
            <a:r>
              <a:rPr lang="pt-BR" altLang="pt-BR" sz="2400" b="1" dirty="0" err="1">
                <a:latin typeface="Times New Roman" panose="02020603050405020304" pitchFamily="18" charset="0"/>
                <a:cs typeface="Times New Roman" panose="02020603050405020304" pitchFamily="18" charset="0"/>
              </a:rPr>
              <a:t>Sist</a:t>
            </a:r>
            <a:r>
              <a:rPr lang="pt-BR" altLang="pt-BR" sz="2400" b="1" dirty="0">
                <a:latin typeface="Times New Roman" panose="02020603050405020304" pitchFamily="18" charset="0"/>
                <a:cs typeface="Times New Roman" panose="02020603050405020304" pitchFamily="18" charset="0"/>
              </a:rPr>
              <a:t> e Computação - UNIFACS</a:t>
            </a:r>
          </a:p>
          <a:p>
            <a:pPr algn="just" eaLnBrk="0" hangingPunct="0">
              <a:buFont typeface="Wingdings" panose="05000000000000000000" pitchFamily="2" charset="2"/>
              <a:buChar char="ü"/>
            </a:pPr>
            <a:r>
              <a:rPr lang="pt-BR" altLang="pt-BR" sz="2400" b="1" dirty="0" err="1">
                <a:latin typeface="Times New Roman" panose="02020603050405020304" pitchFamily="18" charset="0"/>
                <a:cs typeface="Times New Roman" panose="02020603050405020304" pitchFamily="18" charset="0"/>
              </a:rPr>
              <a:t>LatoSensu</a:t>
            </a:r>
            <a:r>
              <a:rPr lang="pt-BR" altLang="pt-BR" sz="2400" b="1" dirty="0">
                <a:latin typeface="Times New Roman" panose="02020603050405020304" pitchFamily="18" charset="0"/>
                <a:cs typeface="Times New Roman" panose="02020603050405020304" pitchFamily="18" charset="0"/>
              </a:rPr>
              <a:t>-MBA Gestão de Informação - UNIFACS</a:t>
            </a:r>
          </a:p>
          <a:p>
            <a:pPr algn="just" eaLnBrk="0" hangingPunct="0">
              <a:buFont typeface="Wingdings" panose="05000000000000000000" pitchFamily="2" charset="2"/>
              <a:buChar char="ü"/>
            </a:pPr>
            <a:r>
              <a:rPr lang="pt-BR" altLang="pt-BR" sz="2400" b="1" dirty="0">
                <a:solidFill>
                  <a:schemeClr val="accent3">
                    <a:lumMod val="50000"/>
                  </a:schemeClr>
                </a:solidFill>
                <a:highlight>
                  <a:srgbClr val="FFFF00"/>
                </a:highlight>
                <a:latin typeface="Times New Roman" panose="02020603050405020304" pitchFamily="18" charset="0"/>
                <a:cs typeface="Times New Roman" panose="02020603050405020304" pitchFamily="18" charset="0"/>
              </a:rPr>
              <a:t>Engenheiro Eletricista 7º Semestre - Área1 (Cursando)</a:t>
            </a:r>
          </a:p>
          <a:p>
            <a:pPr algn="just" eaLnBrk="0" hangingPunct="0">
              <a:buFont typeface="Wingdings" panose="05000000000000000000" pitchFamily="2" charset="2"/>
              <a:buChar char="ü"/>
            </a:pPr>
            <a:r>
              <a:rPr lang="pt-BR" altLang="pt-BR" sz="2400" b="1" dirty="0">
                <a:solidFill>
                  <a:srgbClr val="0070C0"/>
                </a:solidFill>
                <a:latin typeface="Times New Roman" panose="02020603050405020304" pitchFamily="18" charset="0"/>
                <a:cs typeface="Times New Roman" panose="02020603050405020304" pitchFamily="18" charset="0"/>
              </a:rPr>
              <a:t>Licenciatura R2 Matemática</a:t>
            </a:r>
          </a:p>
          <a:p>
            <a:pPr algn="just" eaLnBrk="0" hangingPunct="0">
              <a:buFont typeface="Wingdings" panose="05000000000000000000" pitchFamily="2" charset="2"/>
              <a:buChar char="ü"/>
            </a:pPr>
            <a:r>
              <a:rPr lang="pt-BR" altLang="pt-BR" sz="2400" b="1" dirty="0">
                <a:solidFill>
                  <a:srgbClr val="FF0000"/>
                </a:solidFill>
                <a:latin typeface="Times New Roman" panose="02020603050405020304" pitchFamily="18" charset="0"/>
                <a:cs typeface="Times New Roman" panose="02020603050405020304" pitchFamily="18" charset="0"/>
              </a:rPr>
              <a:t>Bacharel  em Ciências Estatísticas - ESEB</a:t>
            </a:r>
          </a:p>
          <a:p>
            <a:pPr algn="just" eaLnBrk="0" hangingPunct="0">
              <a:buFont typeface="Wingdings" panose="05000000000000000000" pitchFamily="2" charset="2"/>
              <a:buChar char="ü"/>
            </a:pPr>
            <a:r>
              <a:rPr lang="pt-BR" altLang="pt-BR" sz="2400" b="1" dirty="0">
                <a:solidFill>
                  <a:srgbClr val="00B050"/>
                </a:solidFill>
                <a:latin typeface="Times New Roman" panose="02020603050405020304" pitchFamily="18" charset="0"/>
                <a:cs typeface="Times New Roman" panose="02020603050405020304" pitchFamily="18" charset="0"/>
              </a:rPr>
              <a:t>Processamento Dados Profissionalizante - EEEMBA</a:t>
            </a:r>
            <a:endParaRPr lang="pt-BR" sz="2400" b="1" dirty="0">
              <a:solidFill>
                <a:srgbClr val="00B050"/>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29800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Visão</a:t>
            </a:r>
            <a:r>
              <a:rPr lang="en-US" b="1" dirty="0">
                <a:solidFill>
                  <a:srgbClr val="0070C0"/>
                </a:solidFill>
              </a:rPr>
              <a:t> </a:t>
            </a:r>
            <a:r>
              <a:rPr lang="en-US" b="1" dirty="0" err="1">
                <a:solidFill>
                  <a:srgbClr val="0070C0"/>
                </a:solidFill>
              </a:rPr>
              <a:t>Geral</a:t>
            </a:r>
            <a:r>
              <a:rPr lang="en-US" b="1" dirty="0">
                <a:solidFill>
                  <a:srgbClr val="0070C0"/>
                </a:solidFill>
              </a:rPr>
              <a:t> da </a:t>
            </a:r>
            <a:r>
              <a:rPr lang="en-US" b="1" dirty="0" err="1">
                <a:solidFill>
                  <a:srgbClr val="0070C0"/>
                </a:solidFill>
              </a:rPr>
              <a:t>Disciplina</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altLang="pt-BR" sz="2400" dirty="0">
                <a:solidFill>
                  <a:schemeClr val="tx1"/>
                </a:solidFill>
                <a:latin typeface="Times New Roman" panose="02020603050405020304" pitchFamily="18" charset="0"/>
                <a:cs typeface="Times New Roman" panose="02020603050405020304" pitchFamily="18" charset="0"/>
              </a:rPr>
              <a:t>A disciplina visa:</a:t>
            </a:r>
          </a:p>
          <a:p>
            <a:pPr marL="0" indent="0" algn="just" eaLnBrk="0" hangingPunct="0">
              <a:buNone/>
            </a:pPr>
            <a:endParaRPr lang="pt-BR" altLang="pt-BR" sz="24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altLang="pt-BR" sz="2400" dirty="0">
                <a:solidFill>
                  <a:schemeClr val="tx1"/>
                </a:solidFill>
                <a:latin typeface="Times New Roman" panose="02020603050405020304" pitchFamily="18" charset="0"/>
                <a:cs typeface="Times New Roman" panose="02020603050405020304" pitchFamily="18" charset="0"/>
              </a:rPr>
              <a:t>Apresentar ao discente fundamentos teóricos e práticos na área de Teoria dos Compiladores, além de apresentar algoritmos e técnicas para a implementação de compiladores e tradutores de linguagens de programação.</a:t>
            </a:r>
          </a:p>
          <a:p>
            <a:pPr marL="0" indent="0" algn="just" eaLnBrk="0" hangingPunct="0">
              <a:buNone/>
            </a:pPr>
            <a:r>
              <a:rPr lang="pt-BR" altLang="pt-BR" sz="2400" dirty="0">
                <a:solidFill>
                  <a:schemeClr val="tx1"/>
                </a:solidFill>
                <a:latin typeface="Times New Roman" panose="02020603050405020304" pitchFamily="18" charset="0"/>
                <a:cs typeface="Times New Roman" panose="02020603050405020304" pitchFamily="18" charset="0"/>
              </a:rPr>
              <a:t>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4409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Visão</a:t>
            </a:r>
            <a:r>
              <a:rPr lang="en-US" b="1" dirty="0">
                <a:solidFill>
                  <a:srgbClr val="0070C0"/>
                </a:solidFill>
              </a:rPr>
              <a:t> </a:t>
            </a:r>
            <a:r>
              <a:rPr lang="en-US" b="1" dirty="0" err="1">
                <a:solidFill>
                  <a:srgbClr val="0070C0"/>
                </a:solidFill>
              </a:rPr>
              <a:t>Geral</a:t>
            </a:r>
            <a:r>
              <a:rPr lang="en-US" b="1" dirty="0">
                <a:solidFill>
                  <a:srgbClr val="0070C0"/>
                </a:solidFill>
              </a:rPr>
              <a:t> da </a:t>
            </a:r>
            <a:r>
              <a:rPr lang="en-US" b="1" dirty="0" err="1">
                <a:solidFill>
                  <a:srgbClr val="0070C0"/>
                </a:solidFill>
              </a:rPr>
              <a:t>Disciplina</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0" indent="0" algn="just" eaLnBrk="0" hangingPunct="0">
              <a:buNone/>
            </a:pPr>
            <a:r>
              <a:rPr lang="pt-BR" altLang="pt-BR" sz="2400" dirty="0">
                <a:solidFill>
                  <a:schemeClr val="tx1"/>
                </a:solidFill>
                <a:latin typeface="Times New Roman" panose="02020603050405020304" pitchFamily="18" charset="0"/>
                <a:cs typeface="Times New Roman" panose="02020603050405020304" pitchFamily="18" charset="0"/>
              </a:rPr>
              <a:t>A disciplina visa:</a:t>
            </a:r>
          </a:p>
          <a:p>
            <a:pPr marL="0" indent="0" algn="just" eaLnBrk="0" hangingPunct="0">
              <a:buNone/>
            </a:pPr>
            <a:endParaRPr lang="pt-BR" altLang="pt-BR" sz="24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altLang="pt-BR" sz="2400" dirty="0">
                <a:solidFill>
                  <a:schemeClr val="tx1"/>
                </a:solidFill>
                <a:latin typeface="Times New Roman" panose="02020603050405020304" pitchFamily="18" charset="0"/>
                <a:cs typeface="Times New Roman" panose="02020603050405020304" pitchFamily="18" charset="0"/>
              </a:rPr>
              <a:t>Apresentar as principais fases da construção de um compilador, isto é, um programa que transforma uma sequência de caracteres, representando um programa, numa sequência de instruções máquina que poderão ser executadas com a finalidade de produzir o resultado do programa original. </a:t>
            </a:r>
          </a:p>
          <a:p>
            <a:pPr algn="just" eaLnBrk="0" hangingPunct="0">
              <a:buFont typeface="Wingdings" panose="05000000000000000000" pitchFamily="2" charset="2"/>
              <a:buChar char="§"/>
            </a:pPr>
            <a:endParaRPr lang="pt-BR" altLang="pt-BR" sz="24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altLang="pt-BR" sz="2400" dirty="0">
                <a:solidFill>
                  <a:schemeClr val="tx1"/>
                </a:solidFill>
                <a:latin typeface="Times New Roman" panose="02020603050405020304" pitchFamily="18" charset="0"/>
                <a:cs typeface="Times New Roman" panose="02020603050405020304" pitchFamily="18" charset="0"/>
              </a:rPr>
              <a:t>Convergência dos conceitos entre Teoria, Arquitetura e Software.</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0207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algn="just" eaLnBrk="0" hangingPunct="0">
              <a:buFont typeface="Wingdings" panose="05000000000000000000" pitchFamily="2" charset="2"/>
              <a:buChar char="ü"/>
            </a:pPr>
            <a:r>
              <a:rPr lang="pt-BR" altLang="pt-BR" sz="2400" dirty="0">
                <a:solidFill>
                  <a:schemeClr val="tx1"/>
                </a:solidFill>
                <a:latin typeface="Times New Roman" panose="02020603050405020304" pitchFamily="18" charset="0"/>
                <a:cs typeface="Times New Roman" panose="02020603050405020304" pitchFamily="18" charset="0"/>
              </a:rPr>
              <a:t>Resolver de forma eficaz e eficiente problemas computacionais, utilizando os fundamentos e formalismos da teoria de computação. </a:t>
            </a:r>
          </a:p>
          <a:p>
            <a:pPr algn="just" eaLnBrk="0" hangingPunct="0">
              <a:buFont typeface="Wingdings" panose="05000000000000000000" pitchFamily="2" charset="2"/>
              <a:buChar char="ü"/>
            </a:pPr>
            <a:endParaRPr lang="pt-BR" altLang="pt-BR" sz="24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ü"/>
            </a:pPr>
            <a:r>
              <a:rPr lang="pt-BR" altLang="pt-BR" sz="2400" dirty="0">
                <a:solidFill>
                  <a:schemeClr val="tx1"/>
                </a:solidFill>
                <a:latin typeface="Times New Roman" panose="02020603050405020304" pitchFamily="18" charset="0"/>
                <a:cs typeface="Times New Roman" panose="02020603050405020304" pitchFamily="18" charset="0"/>
              </a:rPr>
              <a:t>Definir e analisar linguagens de programação, aplicando os conceitos da teoria de linguagens formais. </a:t>
            </a:r>
          </a:p>
          <a:p>
            <a:pPr algn="just" eaLnBrk="0" hangingPunct="0">
              <a:buFont typeface="Wingdings" panose="05000000000000000000" pitchFamily="2" charset="2"/>
              <a:buChar char="ü"/>
            </a:pPr>
            <a:endParaRPr lang="pt-BR" altLang="pt-BR" sz="24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ü"/>
            </a:pPr>
            <a:r>
              <a:rPr lang="pt-BR" altLang="pt-BR" sz="2400" dirty="0">
                <a:solidFill>
                  <a:schemeClr val="tx1"/>
                </a:solidFill>
                <a:latin typeface="Times New Roman" panose="02020603050405020304" pitchFamily="18" charset="0"/>
                <a:cs typeface="Times New Roman" panose="02020603050405020304" pitchFamily="18" charset="0"/>
              </a:rPr>
              <a:t>Identificar os conceitos e métodos mais importantes para a construção das fases de análise e síntese de um compilador.</a:t>
            </a:r>
            <a:endParaRPr lang="pt-BR" sz="24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1633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algn="just" eaLnBrk="0" hangingPunct="0">
              <a:buFont typeface="Wingdings" panose="05000000000000000000" pitchFamily="2" charset="2"/>
              <a:buChar char="ü"/>
            </a:pPr>
            <a:r>
              <a:rPr lang="pt-BR" altLang="pt-BR" sz="2400" dirty="0">
                <a:solidFill>
                  <a:schemeClr val="tx1"/>
                </a:solidFill>
                <a:latin typeface="Times New Roman" panose="02020603050405020304" pitchFamily="18" charset="0"/>
                <a:cs typeface="Times New Roman" panose="02020603050405020304" pitchFamily="18" charset="0"/>
              </a:rPr>
              <a:t>Implementar um analisador léxico e um analisador sintático para uma linguagem de programação simples. </a:t>
            </a:r>
          </a:p>
          <a:p>
            <a:pPr algn="just" eaLnBrk="0" hangingPunct="0">
              <a:buFont typeface="Wingdings" panose="05000000000000000000" pitchFamily="2" charset="2"/>
              <a:buChar char="ü"/>
            </a:pPr>
            <a:endParaRPr lang="pt-BR" altLang="pt-BR" sz="24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ü"/>
            </a:pPr>
            <a:r>
              <a:rPr lang="pt-BR" altLang="pt-BR" sz="2400" dirty="0">
                <a:solidFill>
                  <a:schemeClr val="tx1"/>
                </a:solidFill>
                <a:latin typeface="Times New Roman" panose="02020603050405020304" pitchFamily="18" charset="0"/>
                <a:cs typeface="Times New Roman" panose="02020603050405020304" pitchFamily="18" charset="0"/>
              </a:rPr>
              <a:t>Utilizar a máquina de Turing e suas extensões para explorar os princípios básicos de </a:t>
            </a:r>
            <a:r>
              <a:rPr lang="pt-BR" altLang="pt-BR" sz="2400" dirty="0" err="1">
                <a:solidFill>
                  <a:schemeClr val="tx1"/>
                </a:solidFill>
                <a:latin typeface="Times New Roman" panose="02020603050405020304" pitchFamily="18" charset="0"/>
                <a:cs typeface="Times New Roman" panose="02020603050405020304" pitchFamily="18" charset="0"/>
              </a:rPr>
              <a:t>computabilidade</a:t>
            </a:r>
            <a:r>
              <a:rPr lang="pt-BR" altLang="pt-BR" sz="2400" dirty="0">
                <a:solidFill>
                  <a:schemeClr val="tx1"/>
                </a:solidFill>
                <a:latin typeface="Times New Roman" panose="02020603050405020304" pitchFamily="18" charset="0"/>
                <a:cs typeface="Times New Roman" panose="02020603050405020304" pitchFamily="18" charset="0"/>
              </a:rPr>
              <a:t>.</a:t>
            </a:r>
            <a:endParaRPr lang="pt-BR" sz="24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6000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 Noções e terminologias matemáticas: representação e operações de conjuntos; funções e relações; grafos e árvores; técnicas básicas de demonstração de provas matemáticas: prova por indução, prova por contradição.</a:t>
            </a:r>
          </a:p>
          <a:p>
            <a:pPr marL="457200" indent="-457200" algn="just" eaLnBrk="0" hangingPunct="0">
              <a:buAutoNum type="arabicPeriod"/>
            </a:pPr>
            <a:endParaRPr lang="pt-BR" sz="22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6539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 Introdução à teoria de linguagens formais: conceitos básicos: alfabeto, sentenças, sentença vazia, potência de sentença, fechamento de alfabeto; definição de linguagens formais; definição formal de gramática; derivações.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9243368"/>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1127</Words>
  <Application>Microsoft Office PowerPoint</Application>
  <PresentationFormat>Apresentação na tela (16:9)</PresentationFormat>
  <Paragraphs>92</Paragraphs>
  <Slides>25</Slides>
  <Notes>22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Times New Roman</vt:lpstr>
      <vt:lpstr>Wingdings</vt:lpstr>
      <vt:lpstr>Office Theme</vt:lpstr>
      <vt:lpstr>Teoria de Compiladores</vt:lpstr>
      <vt:lpstr>   1 – Apresentação Pessoal 2 – Visão Geral da Disciplina 3 – Objetivos/Habilidades 4 – Unidades/Conteúdos 5 – Metodologia/Avaliação 6 – Referências Bibliográficas  </vt:lpstr>
      <vt:lpstr>Apresentação Pessoal</vt:lpstr>
      <vt:lpstr>Visão Geral da Disciplina</vt:lpstr>
      <vt:lpstr>Visão Geral da Disciplina</vt:lpstr>
      <vt:lpstr>Objetivos/Habilidades</vt:lpstr>
      <vt:lpstr>Objetivos/Habilidades</vt:lpstr>
      <vt:lpstr>Unidades/Conteúdos</vt:lpstr>
      <vt:lpstr>Unidades/Conteúdos</vt:lpstr>
      <vt:lpstr>Unidades/Conteúdos</vt:lpstr>
      <vt:lpstr>Unidades/Conteúdos</vt:lpstr>
      <vt:lpstr>Unidades/Conteúdos</vt:lpstr>
      <vt:lpstr>Unidades/Conteúdos</vt:lpstr>
      <vt:lpstr>Unidades/Conteúdos</vt:lpstr>
      <vt:lpstr>Unidades/Conteúdos</vt:lpstr>
      <vt:lpstr>Unidades/Conteúdos</vt:lpstr>
      <vt:lpstr>Unidades/Conteúdos</vt:lpstr>
      <vt:lpstr>Unidades/Conteúdos</vt:lpstr>
      <vt:lpstr>Unidades/Conteúdos</vt:lpstr>
      <vt:lpstr>Unidades/Conteúdos</vt:lpstr>
      <vt:lpstr>Unidades/Conteúdos</vt:lpstr>
      <vt:lpstr>Metodologia/Avaliação</vt:lpstr>
      <vt:lpstr>Referências Bibliográficas</vt:lpstr>
      <vt:lpstr>Referências Bibliográficas</vt:lpstr>
      <vt:lpstr>Teoria de Compiladores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 Disciplina</dc:title>
  <dc:creator>JOAO CAIRO FERREIRA</dc:creator>
  <cp:lastModifiedBy>Heleno</cp:lastModifiedBy>
  <cp:revision>603</cp:revision>
  <dcterms:created xsi:type="dcterms:W3CDTF">2020-03-17T20:12:34Z</dcterms:created>
  <dcterms:modified xsi:type="dcterms:W3CDTF">2022-08-10T21:16:50Z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