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91" r:id="rId3"/>
    <p:sldId id="343" r:id="rId4"/>
    <p:sldId id="345" r:id="rId5"/>
    <p:sldId id="346" r:id="rId6"/>
    <p:sldId id="347" r:id="rId7"/>
    <p:sldId id="331" r:id="rId8"/>
    <p:sldId id="348" r:id="rId9"/>
    <p:sldId id="349" r:id="rId10"/>
    <p:sldId id="350" r:id="rId11"/>
    <p:sldId id="351" r:id="rId12"/>
    <p:sldId id="352" r:id="rId13"/>
    <p:sldId id="353" r:id="rId14"/>
    <p:sldId id="342" r:id="rId15"/>
    <p:sldId id="341" r:id="rId16"/>
    <p:sldId id="332" r:id="rId17"/>
    <p:sldId id="344" r:id="rId18"/>
    <p:sldId id="358" r:id="rId19"/>
    <p:sldId id="356" r:id="rId20"/>
    <p:sldId id="357" r:id="rId21"/>
    <p:sldId id="354" r:id="rId22"/>
    <p:sldId id="355" r:id="rId23"/>
    <p:sldId id="340" r:id="rId24"/>
    <p:sldId id="333" r:id="rId25"/>
    <p:sldId id="323" r:id="rId26"/>
    <p:sldId id="334" r:id="rId27"/>
    <p:sldId id="337" r:id="rId28"/>
    <p:sldId id="309" r:id="rId2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7436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8734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2132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0623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2562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399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2197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7223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88586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5378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81511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62283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50111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650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5616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0871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1114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5059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214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6279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igbmp-lesw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apientia.pucsp.br/bitstream/handle/13286/1/Danilo%20Gustavo%20Bispo.pd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esearchgate.net/profile/Olinto-Furtado/publication/339390162_O_ensino_de_Linguagens_Formais_vinculado_ao_ensino_de_Compiladores/links/5f1d00bf299bf1720d657e7a/O-ensino-de-Linguagens-Formais-vinculado-ao-ensino-de-Compiladores.pdf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ic.uff.br/~ueverton/files/LF/aula03.pdf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Teoria de Compiladores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Formalismo</a:t>
            </a:r>
            <a:r>
              <a:rPr lang="en-US" b="1" dirty="0">
                <a:solidFill>
                  <a:srgbClr val="0070C0"/>
                </a:solidFill>
              </a:rPr>
              <a:t> da Teoria da </a:t>
            </a:r>
            <a:r>
              <a:rPr lang="en-US" b="1" dirty="0" err="1">
                <a:solidFill>
                  <a:srgbClr val="0070C0"/>
                </a:solidFill>
              </a:rPr>
              <a:t>Computação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Autômatos finitos (Dividem-se em 3)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Determinísticos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o estado corrente e o símbolo da entrada assume um único estado.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Determinísticos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o estado corrente e o símbolo lido da entrada assume um estado pertencente a um conjunto de estados alternativos.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Movimentos Vazios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o estado corrente e, independente de ler um símbolo ou não da entrada, assume um estado pertencente a um conjunto de estados alternativos, pode saltar estados.</a:t>
            </a:r>
          </a:p>
        </p:txBody>
      </p:sp>
    </p:spTree>
    <p:extLst>
      <p:ext uri="{BB962C8B-B14F-4D97-AF65-F5344CB8AC3E}">
        <p14:creationId xmlns:p14="http://schemas.microsoft.com/office/powerpoint/2010/main" val="184864984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Formalismo</a:t>
            </a:r>
            <a:r>
              <a:rPr lang="en-US" b="1" dirty="0">
                <a:solidFill>
                  <a:srgbClr val="0070C0"/>
                </a:solidFill>
              </a:rPr>
              <a:t> da Teoria da </a:t>
            </a:r>
            <a:r>
              <a:rPr lang="en-US" b="1" dirty="0" err="1">
                <a:solidFill>
                  <a:srgbClr val="0070C0"/>
                </a:solidFill>
              </a:rPr>
              <a:t>Computação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Autômatos finitos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Catraca de cartão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estado inicial (Travada) 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Empurrar cartão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aberta 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32230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Formalismo</a:t>
            </a:r>
            <a:r>
              <a:rPr lang="en-US" b="1" dirty="0">
                <a:solidFill>
                  <a:srgbClr val="0070C0"/>
                </a:solidFill>
              </a:rPr>
              <a:t> da Teoria da </a:t>
            </a:r>
            <a:r>
              <a:rPr lang="en-US" b="1" dirty="0" err="1">
                <a:solidFill>
                  <a:srgbClr val="0070C0"/>
                </a:solidFill>
              </a:rPr>
              <a:t>Computação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Autômatos Finitos Determinísticos (AFD)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Q0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onde: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é o alfabeto dos símbolos de entrada, {a, b}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é o conjunto dos estados possíveis {Q0, Q1, Q2, Q3, ...}</a:t>
            </a:r>
          </a:p>
          <a:p>
            <a:pPr marL="0" indent="0" algn="just">
              <a:buNone/>
            </a:pPr>
            <a:r>
              <a:rPr lang="el-G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é a função transição, </a:t>
            </a:r>
            <a:r>
              <a:rPr lang="el-G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Q x ∑ -&gt; Q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próximo estado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l-G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(P, a)q, p-&gt;q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é o estado inicial, {Q0}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é o conjunto de estados finais. Deve possuir ao menos um elemento {Q3}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8950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Formalismo</a:t>
            </a:r>
            <a:r>
              <a:rPr lang="en-US" b="1" dirty="0">
                <a:solidFill>
                  <a:srgbClr val="0070C0"/>
                </a:solidFill>
              </a:rPr>
              <a:t> da Teoria da </a:t>
            </a:r>
            <a:r>
              <a:rPr lang="en-US" b="1" dirty="0" err="1">
                <a:solidFill>
                  <a:srgbClr val="0070C0"/>
                </a:solidFill>
              </a:rPr>
              <a:t>Computação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Autômatos Finitos Determinísticos (AFD)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Ex.: 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az-Cyrl-AZ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q0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: símbolos: 0 e 1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Q0(recebe, 0) fica em Q0, se recebe 1, vai para Q1;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Q1(recebe, 1) fica em Q1, se recebe 1, vai para Q0;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21086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Formalismo</a:t>
            </a:r>
            <a:r>
              <a:rPr lang="en-US" b="1" dirty="0">
                <a:solidFill>
                  <a:srgbClr val="0070C0"/>
                </a:solidFill>
              </a:rPr>
              <a:t> da Teoria da </a:t>
            </a:r>
            <a:r>
              <a:rPr lang="en-US" b="1" dirty="0" err="1">
                <a:solidFill>
                  <a:srgbClr val="0070C0"/>
                </a:solidFill>
              </a:rPr>
              <a:t>Computação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Máquina Universal de Turing, é uma MT, origem do computador.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Funções Recursivas, processo de repetição de um objeto.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Cálculo de Lambda (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estuda funções recursivas computáveis.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Teoria da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Computabilidade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(Teoria de recursão), estudo de funções computáveis e do grau de Turing.</a:t>
            </a:r>
          </a:p>
        </p:txBody>
      </p:sp>
    </p:spTree>
    <p:extLst>
      <p:ext uri="{BB962C8B-B14F-4D97-AF65-F5344CB8AC3E}">
        <p14:creationId xmlns:p14="http://schemas.microsoft.com/office/powerpoint/2010/main" val="298596104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Formalismo</a:t>
            </a:r>
            <a:r>
              <a:rPr lang="en-US" b="1" dirty="0">
                <a:solidFill>
                  <a:srgbClr val="0070C0"/>
                </a:solidFill>
              </a:rPr>
              <a:t> da Teoria da </a:t>
            </a:r>
            <a:r>
              <a:rPr lang="en-US" b="1" dirty="0" err="1">
                <a:solidFill>
                  <a:srgbClr val="0070C0"/>
                </a:solidFill>
              </a:rPr>
              <a:t>Computação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Como Resolver de forma eficaz e eficiente problemas computacionais, utilizando os fundamentos e formalismos da teoria de computação? </a:t>
            </a:r>
          </a:p>
        </p:txBody>
      </p:sp>
    </p:spTree>
    <p:extLst>
      <p:ext uri="{BB962C8B-B14F-4D97-AF65-F5344CB8AC3E}">
        <p14:creationId xmlns:p14="http://schemas.microsoft.com/office/powerpoint/2010/main" val="120433505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Analise de LP – </a:t>
            </a:r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Formais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podem ser representadas de maneira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precisa através de sistemas com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sustentação matemática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formais ou modelos matemáticos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expressar formalmente uma linguagem computacional?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Enfoque teórico no problema da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semântica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 lógico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Auxílio na evolução dos algoritmos de compilação</a:t>
            </a:r>
            <a:endParaRPr lang="pt-BR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8141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Analise de LP – </a:t>
            </a:r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Formais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seguintes regras descrevem uma linguagem L formal sobre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alfabeto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Σ = {0, 1, 2, 3, 4, 5, 6, 7, 8, 9, +, =}: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 cadeia não vazia que não contém "+" ou "=" e não começa com "0" está em L.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sequência contendo "=" está em L se e somente se há exatamente um "=", e ela separa duas cadeias válidas de L.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sequência contendo "+", mas não "=" está em L se e somente se todos os "+" na cadeia  separam duas cadeias válidas de L.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Nenhuma cadeia está em L que não as sugeridas pelas regras anteriores.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1665104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Analise de LP – </a:t>
            </a:r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Formais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 essas regras, a cadeia "23 +4 = 555" está em L, mas a cadeia "= 234 = +" não está.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Esta linguagem formal expressa números naturais, declarações adição bem formadas, e igualdades adição bem formadas, mas estas exprimem apenas o que elas se parecem (sua sintaxe), não o que eles querem dizer (semântica).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Por exemplo, em nenhuma parte destas regras existe qualquer indicação de que "0" significa o número zero, ou que "+" significa adição.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8814436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Analise de LP – </a:t>
            </a:r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Formais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Algumas características de uma compilador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Analisador Léxico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Parser de analisador de código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Parser para transformar o código fonte em linguagem de máquina.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43311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 	</a:t>
            </a:r>
            <a:r>
              <a:rPr lang="pt-BR" sz="2800" b="1" dirty="0">
                <a:solidFill>
                  <a:schemeClr val="bg1"/>
                </a:solidFill>
              </a:rPr>
              <a:t>Máquinas de Estados Finitos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2800" b="1" dirty="0">
                <a:solidFill>
                  <a:schemeClr val="bg1"/>
                </a:solidFill>
              </a:rPr>
              <a:t>Formalismo da Teoria da Computação</a:t>
            </a:r>
            <a:br>
              <a:rPr lang="pt-BR" sz="2800" b="1" dirty="0">
                <a:solidFill>
                  <a:schemeClr val="bg1"/>
                </a:solidFill>
              </a:rPr>
            </a:br>
            <a:r>
              <a:rPr lang="pt-BR" sz="2800" b="1" dirty="0">
                <a:solidFill>
                  <a:schemeClr val="bg1"/>
                </a:solidFill>
              </a:rPr>
              <a:t>	Análise de LP - Teoria de Linguagens Formais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Analise de LP – </a:t>
            </a:r>
            <a:r>
              <a:rPr lang="en-US" b="1" dirty="0" err="1">
                <a:solidFill>
                  <a:srgbClr val="0070C0"/>
                </a:solidFill>
              </a:rPr>
              <a:t>Linguagens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Formais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Como definir e analisar linguagens de programação, aplicando os conceitos da teoria de linguagens formais?</a:t>
            </a:r>
            <a:endParaRPr lang="pt-BR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67133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Automátos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Finitos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Determinísticos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Cadeias e Linguagens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alfabeto ∑ é um conjunto finito (não-vazio) de símbolos.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cadeia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em uma alfabeto ∑ é uma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seuqencia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finita de símbolos deste alfabeto.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Alfabetos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Cadeias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 = {0,1}						01110101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 = {a, b, c, d, e, ... z}		salvador		</a:t>
            </a:r>
            <a:endParaRPr lang="pt-BR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88714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Automátos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Finitos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Determinísticos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W = W1, W2 ...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cadeia sobre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∑, o comprimento de W, denotado por |W|, é n.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Ex.: |salvador| = 8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A cadeia de comprimento 0, é denominada cadeia nula e é representada por 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402282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Teoria da </a:t>
            </a:r>
            <a:r>
              <a:rPr lang="en-US" b="1" dirty="0" err="1">
                <a:solidFill>
                  <a:srgbClr val="0070C0"/>
                </a:solidFill>
              </a:rPr>
              <a:t>Computação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https://www.youtube.com/watch?v=cigbmp-lesw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3559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BISPO, Danilo Gustavo et al. Dos fundamentos da matemática ao surgimento da teoria da computação por Alan Turing. 2013.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https://sapientia.pucsp.br/bitstream/handle/13286/1/Danilo%20Gustavo%20Bispo.pdf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FURTADO, Olinto José Varela. O ensino de Linguagens Formais vinculado ao ensino de Compiladores. In: XI Workshop de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Educaç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ao em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Computaç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ao, Campinas. 2003. p. 1-8.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https://www.researchgate.net/profile/Olinto-Furtado/publication/339390162_O_ensino_de_Linguagens_Formais_vinculado_ao_ensino_de_Compiladores/links/5f1d00bf299bf1720d657e7a/O-ensino-de-Linguagens-Formais-vinculado-ao-ensino-de-Compiladores.pdf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5722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Linguagens Formais e Autômatos.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http://www2.ic.uff.br/~ueverton/files/LF/aula03.pdf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Pesquisar e fazer uma resenha do formalismo da teoria da computação e linguagens formais.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Elaborar duas perguntas para debate;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SCARTON, Carolina Evaristo; ALUISIO, Sandra. O uso do MERLOT por Alunos de Teoria da Computação para a Criação de Materiais de Ensino-Aprendizagem. In: XIX Workshop sobre Educação em Computação. 2011.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BISPO, Danilo Gustavo et al. Dos fundamentos da matemática ao surgimento da teoria da computação por Alan Turing. 2013.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Teoria de Compiladores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Máquina</a:t>
            </a:r>
            <a:r>
              <a:rPr lang="en-US" b="1" dirty="0">
                <a:solidFill>
                  <a:srgbClr val="0070C0"/>
                </a:solidFill>
              </a:rPr>
              <a:t> de Estado </a:t>
            </a:r>
            <a:r>
              <a:rPr lang="en-US" b="1" dirty="0" err="1">
                <a:solidFill>
                  <a:srgbClr val="0070C0"/>
                </a:solidFill>
              </a:rPr>
              <a:t>Finito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Máquinas de estado finito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trata-se de modelo matemático utilizado para representar programas de computadores ou circuitos lógicos.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É considerada como sendo uma máquina abstrata, no qual ela tem um número finitos de estados.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Esta máquina, sempre vai depender de um estado anterior, de certo modo para sua execução.</a:t>
            </a:r>
          </a:p>
        </p:txBody>
      </p:sp>
    </p:spTree>
    <p:extLst>
      <p:ext uri="{BB962C8B-B14F-4D97-AF65-F5344CB8AC3E}">
        <p14:creationId xmlns:p14="http://schemas.microsoft.com/office/powerpoint/2010/main" val="12750596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Máquina</a:t>
            </a:r>
            <a:r>
              <a:rPr lang="en-US" b="1" dirty="0">
                <a:solidFill>
                  <a:srgbClr val="0070C0"/>
                </a:solidFill>
              </a:rPr>
              <a:t> de Estado </a:t>
            </a:r>
            <a:r>
              <a:rPr lang="en-US" b="1" dirty="0" err="1">
                <a:solidFill>
                  <a:srgbClr val="0070C0"/>
                </a:solidFill>
              </a:rPr>
              <a:t>Finito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 que compõem a máquinas de estados finitos</a:t>
            </a:r>
          </a:p>
          <a:p>
            <a:pPr marL="0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matemático de sistema com entrada e saídas discretas;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 finitos de estados (um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situação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 do estado atual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 de uma certa entrada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guarda históricos de estados</a:t>
            </a:r>
          </a:p>
        </p:txBody>
      </p:sp>
    </p:spTree>
    <p:extLst>
      <p:ext uri="{BB962C8B-B14F-4D97-AF65-F5344CB8AC3E}">
        <p14:creationId xmlns:p14="http://schemas.microsoft.com/office/powerpoint/2010/main" val="244423358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Máquina</a:t>
            </a:r>
            <a:r>
              <a:rPr lang="en-US" b="1" dirty="0">
                <a:solidFill>
                  <a:srgbClr val="0070C0"/>
                </a:solidFill>
              </a:rPr>
              <a:t> de Estado </a:t>
            </a:r>
            <a:r>
              <a:rPr lang="en-US" b="1" dirty="0" err="1">
                <a:solidFill>
                  <a:srgbClr val="0070C0"/>
                </a:solidFill>
              </a:rPr>
              <a:t>Finito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Reconhecendo a palavra SALVADOR</a:t>
            </a:r>
          </a:p>
          <a:p>
            <a:pPr marL="0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Símbolos programados nesta máquina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-&gt; S -&gt; A -&gt; L -&gt; V -&gt; A -&gt; D -&gt; O -&gt; R -&gt; </a:t>
            </a:r>
          </a:p>
          <a:p>
            <a:pPr marL="0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Exemplo2: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Interruptor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 estados –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/Off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estado inicial Off.</a:t>
            </a:r>
          </a:p>
        </p:txBody>
      </p:sp>
      <p:sp>
        <p:nvSpPr>
          <p:cNvPr id="2" name="Fluxograma: Conector 1">
            <a:extLst>
              <a:ext uri="{FF2B5EF4-FFF2-40B4-BE49-F238E27FC236}">
                <a16:creationId xmlns:a16="http://schemas.microsoft.com/office/drawing/2014/main" id="{63BBC70B-E630-5F3C-A60D-3D309A8F3041}"/>
              </a:ext>
            </a:extLst>
          </p:cNvPr>
          <p:cNvSpPr/>
          <p:nvPr/>
        </p:nvSpPr>
        <p:spPr>
          <a:xfrm>
            <a:off x="457200" y="3224278"/>
            <a:ext cx="607512" cy="551145"/>
          </a:xfrm>
          <a:prstGeom prst="flowChartConnector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Fluxograma: Conector 2">
            <a:extLst>
              <a:ext uri="{FF2B5EF4-FFF2-40B4-BE49-F238E27FC236}">
                <a16:creationId xmlns:a16="http://schemas.microsoft.com/office/drawing/2014/main" id="{78F5979A-0364-F7C3-470B-51990B11309A}"/>
              </a:ext>
            </a:extLst>
          </p:cNvPr>
          <p:cNvSpPr/>
          <p:nvPr/>
        </p:nvSpPr>
        <p:spPr>
          <a:xfrm>
            <a:off x="7496827" y="3224278"/>
            <a:ext cx="607512" cy="551145"/>
          </a:xfrm>
          <a:prstGeom prst="flowChartConnector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685118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Máquina</a:t>
            </a:r>
            <a:r>
              <a:rPr lang="en-US" b="1" dirty="0">
                <a:solidFill>
                  <a:srgbClr val="0070C0"/>
                </a:solidFill>
              </a:rPr>
              <a:t> de Estado </a:t>
            </a:r>
            <a:r>
              <a:rPr lang="en-US" b="1" dirty="0" err="1">
                <a:solidFill>
                  <a:srgbClr val="0070C0"/>
                </a:solidFill>
              </a:rPr>
              <a:t>Finito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 Exemplos: 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Lavadora de roupa; termômetros eletrônicos; relógios digitais; calculadoras; máquinas de vendas automáticas,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8224902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Formalismo</a:t>
            </a:r>
            <a:r>
              <a:rPr lang="en-US" b="1" dirty="0">
                <a:solidFill>
                  <a:srgbClr val="0070C0"/>
                </a:solidFill>
              </a:rPr>
              <a:t> da Teoria da </a:t>
            </a:r>
            <a:r>
              <a:rPr lang="en-US" b="1" dirty="0" err="1">
                <a:solidFill>
                  <a:srgbClr val="0070C0"/>
                </a:solidFill>
              </a:rPr>
              <a:t>Computação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subcampo da ciência da computação e matemática que busca determinar quais problemas podem ser computados em um dado modelo de computação.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 computação pode ser definida como a solução de um problema ou, formalmente, o cálculo de uma função por meio de um algoritmo.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Autômatos finitos determinísticos.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Formalismo</a:t>
            </a:r>
            <a:r>
              <a:rPr lang="en-US" b="1" dirty="0">
                <a:solidFill>
                  <a:srgbClr val="0070C0"/>
                </a:solidFill>
              </a:rPr>
              <a:t> da Teoria da </a:t>
            </a:r>
            <a:r>
              <a:rPr lang="en-US" b="1" dirty="0" err="1">
                <a:solidFill>
                  <a:srgbClr val="0070C0"/>
                </a:solidFill>
              </a:rPr>
              <a:t>Computação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Autômatos finitos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formalismo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são coleções de estados com regras de transição que levam de um estado para outro.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com número finito e pré-determinado de estados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computacional útil e comum a muitas disciplinas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Compiladores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LFA (Linguagens Formais e Autômatos)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de linguagem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Automação, entre outras</a:t>
            </a:r>
          </a:p>
        </p:txBody>
      </p:sp>
    </p:spTree>
    <p:extLst>
      <p:ext uri="{BB962C8B-B14F-4D97-AF65-F5344CB8AC3E}">
        <p14:creationId xmlns:p14="http://schemas.microsoft.com/office/powerpoint/2010/main" val="78747180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Formalismo</a:t>
            </a:r>
            <a:r>
              <a:rPr lang="en-US" b="1" dirty="0">
                <a:solidFill>
                  <a:srgbClr val="0070C0"/>
                </a:solidFill>
              </a:rPr>
              <a:t> da Teoria da </a:t>
            </a:r>
            <a:r>
              <a:rPr lang="en-US" b="1" dirty="0" err="1">
                <a:solidFill>
                  <a:srgbClr val="0070C0"/>
                </a:solidFill>
              </a:rPr>
              <a:t>Computação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Autômatos finitos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de estados finitos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Formalização de um reconhecedor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léxica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Elevador, máquina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aumotática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venda, semáforos, lavadora de roupas,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4339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2774</TotalTime>
  <Words>1550</Words>
  <Application>Microsoft Office PowerPoint</Application>
  <PresentationFormat>Apresentação na tela (16:9)</PresentationFormat>
  <Paragraphs>172</Paragraphs>
  <Slides>28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Times New Roman</vt:lpstr>
      <vt:lpstr>Wingdings</vt:lpstr>
      <vt:lpstr>Office Theme</vt:lpstr>
      <vt:lpstr>Programação Teoria de Compiladores</vt:lpstr>
      <vt:lpstr> Aula 01   Máquinas de Estados Finitos  Formalismo da Teoria da Computação  Análise de LP - Teoria de Linguagens Formais</vt:lpstr>
      <vt:lpstr>Máquina de Estado Finito</vt:lpstr>
      <vt:lpstr>Máquina de Estado Finito</vt:lpstr>
      <vt:lpstr>Máquina de Estado Finito</vt:lpstr>
      <vt:lpstr>Máquina de Estado Finito</vt:lpstr>
      <vt:lpstr>Formalismo da Teoria da Computação</vt:lpstr>
      <vt:lpstr>Formalismo da Teoria da Computação</vt:lpstr>
      <vt:lpstr>Formalismo da Teoria da Computação</vt:lpstr>
      <vt:lpstr>Formalismo da Teoria da Computação</vt:lpstr>
      <vt:lpstr>Formalismo da Teoria da Computação</vt:lpstr>
      <vt:lpstr>Formalismo da Teoria da Computação</vt:lpstr>
      <vt:lpstr>Formalismo da Teoria da Computação</vt:lpstr>
      <vt:lpstr>Formalismo da Teoria da Computação</vt:lpstr>
      <vt:lpstr>Formalismo da Teoria da Computação</vt:lpstr>
      <vt:lpstr>Analise de LP – Linguagens Formais</vt:lpstr>
      <vt:lpstr>Analise de LP – Linguagens Formais</vt:lpstr>
      <vt:lpstr>Analise de LP – Linguagens Formais</vt:lpstr>
      <vt:lpstr>Analise de LP – Linguagens Formais</vt:lpstr>
      <vt:lpstr>Analise de LP – Linguagens Formais</vt:lpstr>
      <vt:lpstr>Automátos Finitos Determinísticos </vt:lpstr>
      <vt:lpstr>Automátos Finitos Determinísticos </vt:lpstr>
      <vt:lpstr>Teoria da Computação</vt:lpstr>
      <vt:lpstr>Leitura Específica</vt:lpstr>
      <vt:lpstr>Aprenda+</vt:lpstr>
      <vt:lpstr>Dinâmica/Atividades</vt:lpstr>
      <vt:lpstr>Referências Bibliográficas</vt:lpstr>
      <vt:lpstr>Programação Teoria de Compiladores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706</cp:revision>
  <dcterms:created xsi:type="dcterms:W3CDTF">2020-03-17T20:12:34Z</dcterms:created>
  <dcterms:modified xsi:type="dcterms:W3CDTF">2022-08-18T15:55:13Z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