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sldIdLst>
    <p:sldId id="256" r:id="rId2"/>
    <p:sldId id="291" r:id="rId3"/>
    <p:sldId id="331" r:id="rId4"/>
    <p:sldId id="385" r:id="rId5"/>
    <p:sldId id="383" r:id="rId6"/>
    <p:sldId id="384" r:id="rId7"/>
    <p:sldId id="382" r:id="rId8"/>
    <p:sldId id="332" r:id="rId9"/>
    <p:sldId id="341" r:id="rId10"/>
    <p:sldId id="342" r:id="rId11"/>
    <p:sldId id="335" r:id="rId12"/>
    <p:sldId id="336" r:id="rId13"/>
    <p:sldId id="343" r:id="rId14"/>
    <p:sldId id="338" r:id="rId15"/>
    <p:sldId id="339" r:id="rId16"/>
    <p:sldId id="348" r:id="rId17"/>
    <p:sldId id="347" r:id="rId18"/>
    <p:sldId id="352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50" r:id="rId28"/>
    <p:sldId id="351" r:id="rId29"/>
    <p:sldId id="353" r:id="rId30"/>
    <p:sldId id="349" r:id="rId31"/>
    <p:sldId id="362" r:id="rId32"/>
    <p:sldId id="344" r:id="rId33"/>
    <p:sldId id="345" r:id="rId34"/>
    <p:sldId id="363" r:id="rId35"/>
    <p:sldId id="346" r:id="rId36"/>
    <p:sldId id="364" r:id="rId37"/>
    <p:sldId id="365" r:id="rId38"/>
    <p:sldId id="366" r:id="rId39"/>
    <p:sldId id="367" r:id="rId40"/>
    <p:sldId id="368" r:id="rId41"/>
    <p:sldId id="369" r:id="rId42"/>
    <p:sldId id="371" r:id="rId43"/>
    <p:sldId id="372" r:id="rId44"/>
    <p:sldId id="373" r:id="rId45"/>
    <p:sldId id="374" r:id="rId46"/>
    <p:sldId id="375" r:id="rId47"/>
    <p:sldId id="376" r:id="rId48"/>
    <p:sldId id="337" r:id="rId49"/>
    <p:sldId id="377" r:id="rId50"/>
    <p:sldId id="378" r:id="rId51"/>
    <p:sldId id="379" r:id="rId52"/>
    <p:sldId id="380" r:id="rId53"/>
    <p:sldId id="381" r:id="rId54"/>
    <p:sldId id="333" r:id="rId55"/>
    <p:sldId id="323" r:id="rId56"/>
    <p:sldId id="334" r:id="rId57"/>
    <p:sldId id="370" r:id="rId58"/>
    <p:sldId id="309" r:id="rId5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6616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2822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7959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6800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5726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9145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2606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70382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07605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776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2709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1804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9518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52976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58952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02719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47162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13604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37792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8372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93314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19992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00544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29982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9130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88292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84006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05745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05806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38320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2572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14252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19466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00861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82862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36229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99071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11258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28131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50113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1506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3390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6925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06467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629290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6001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5910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8286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3675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8UQDyG4LpM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Teoria de Compiladores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 – </a:t>
            </a:r>
            <a:r>
              <a:rPr lang="en-US" b="1" dirty="0" err="1">
                <a:solidFill>
                  <a:srgbClr val="0070C0"/>
                </a:solidFill>
              </a:rPr>
              <a:t>Relação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Pertinência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l" fontAlgn="base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relação de pertinência é um conceito muito importante na "Teoria dos Conjuntos".</a:t>
            </a:r>
          </a:p>
          <a:p>
            <a:pPr marL="0" indent="0" algn="l" fontAlgn="base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Ela indica se o elemento pertence (e) ou não pertence (ɇ) ao determinado conjunto, por exemplo: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 = {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w,x,y,z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l" fontAlgn="base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Logo, w e D 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pertence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j ɇ D 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não pertence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conjunto D)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30163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 – </a:t>
            </a:r>
            <a:r>
              <a:rPr lang="en-US" b="1" dirty="0" err="1">
                <a:solidFill>
                  <a:srgbClr val="0070C0"/>
                </a:solidFill>
              </a:rPr>
              <a:t>Relação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Inclusão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965695"/>
            <a:ext cx="8865056" cy="3394472"/>
          </a:xfrm>
        </p:spPr>
        <p:txBody>
          <a:bodyPr>
            <a:noAutofit/>
          </a:bodyPr>
          <a:lstStyle/>
          <a:p>
            <a:pPr marL="0" indent="0" algn="l" fontAlgn="base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relação de inclusão aponta se tal conjunto está contido (⸦), não está contido (Ȼ) ou se um conjunto contém o outro (⸧), por exemplo:</a:t>
            </a:r>
          </a:p>
          <a:p>
            <a:pPr marL="0" indent="0" algn="l" fontAlgn="base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 = {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a,e,i,o,u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 	B = {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a,e,i,o,u,m,n,o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 	C = {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p,q,r,s,t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 Logo,</a:t>
            </a:r>
          </a:p>
          <a:p>
            <a:pPr marL="0" indent="0" algn="l" fontAlgn="base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l" fontAlgn="base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⸦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 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está contido em B, ou seja, todos os elementos de A estão em B)</a:t>
            </a:r>
            <a:b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Ȼ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 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 não está contido em B, na medida em que os elementos do conjuntos são diferentes)</a:t>
            </a:r>
          </a:p>
          <a:p>
            <a:pPr marL="0" indent="0" fontAlgn="base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⸧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 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 contém A, donde os elementos de A estão em B)</a:t>
            </a:r>
          </a:p>
          <a:p>
            <a:pPr marL="0" indent="0" algn="l" fontAlgn="base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7759821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 – </a:t>
            </a:r>
            <a:r>
              <a:rPr lang="en-US" b="1" dirty="0" err="1">
                <a:solidFill>
                  <a:srgbClr val="0070C0"/>
                </a:solidFill>
              </a:rPr>
              <a:t>União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 união dos conjuntos, representada pela letra (U), corresponde a união dos elementos de dois conjuntos, por exemplo: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 =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a,e,i,o,u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B = {1,2,3,4},	Logo,</a:t>
            </a:r>
          </a:p>
          <a:p>
            <a:pPr marL="0" indent="0" algn="l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l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AB = {a,e,i,o,u,1,2,3,4}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5302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 – </a:t>
            </a:r>
            <a:r>
              <a:rPr lang="en-US" b="1" dirty="0" err="1">
                <a:solidFill>
                  <a:srgbClr val="0070C0"/>
                </a:solidFill>
              </a:rPr>
              <a:t>Interseção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l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 intersecção dos conjuntos, representada pelo símbolo (∩), corresponde aos elementos em comum de dois conjuntos, por exemplo:</a:t>
            </a:r>
          </a:p>
          <a:p>
            <a:pPr marL="0" indent="0" algn="l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l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 = {a, b, c, d, e} ∩ D = {b, c, d}, Logo,</a:t>
            </a:r>
          </a:p>
          <a:p>
            <a:pPr marL="0" indent="0" algn="l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CD = {b, c, d}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1669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 – </a:t>
            </a:r>
            <a:r>
              <a:rPr lang="en-US" b="1" dirty="0" err="1">
                <a:solidFill>
                  <a:srgbClr val="0070C0"/>
                </a:solidFill>
              </a:rPr>
              <a:t>Diferença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 diferença entre conjuntos corresponde ao conjunto de elementos que estão no primeiro conjunto, e não aparecem no segundo, por exemplo: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 = {a, b, c, d, e} - B={b, c, d}, Logo,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A-B =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91692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 – </a:t>
            </a:r>
            <a:r>
              <a:rPr lang="en-US" b="1" dirty="0" err="1">
                <a:solidFill>
                  <a:srgbClr val="0070C0"/>
                </a:solidFill>
              </a:rPr>
              <a:t>Igualdade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Na igualdade dos conjuntos, os elementos de dois conjuntos são idênticos, por exemplo nos conjuntos A e B: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 {1,2,3,4,5}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 = {3,5,4,1,2}, Logo,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 =  B ( A igual a B).</a:t>
            </a:r>
          </a:p>
        </p:txBody>
      </p:sp>
    </p:spTree>
    <p:extLst>
      <p:ext uri="{BB962C8B-B14F-4D97-AF65-F5344CB8AC3E}">
        <p14:creationId xmlns:p14="http://schemas.microsoft.com/office/powerpoint/2010/main" val="240666916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 – </a:t>
            </a:r>
            <a:r>
              <a:rPr lang="en-US" b="1" dirty="0" err="1">
                <a:solidFill>
                  <a:srgbClr val="0070C0"/>
                </a:solidFill>
              </a:rPr>
              <a:t>Desigualdade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 existe elemento de A que não pertence a B ou existe elemento de B que não pertence 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então diz-se que A não é igual a B.</a:t>
            </a:r>
          </a:p>
        </p:txBody>
      </p:sp>
    </p:spTree>
    <p:extLst>
      <p:ext uri="{BB962C8B-B14F-4D97-AF65-F5344CB8AC3E}">
        <p14:creationId xmlns:p14="http://schemas.microsoft.com/office/powerpoint/2010/main" val="14049274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 – </a:t>
            </a:r>
            <a:r>
              <a:rPr lang="en-US" b="1" dirty="0" err="1">
                <a:solidFill>
                  <a:srgbClr val="0070C0"/>
                </a:solidFill>
              </a:rPr>
              <a:t>Especiais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Conjuntos Especiais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N: conjunto dos nos naturais: {0, 1, 2, 3, ...} 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Z: conjunto dos nos inteiros: {..., -2, -1, 0, 1, 2, ...} 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Z*: conjunto dos nos inteiros positivos {1, 2, 3, ...} 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Q: conjunto dos nos racionais: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x|x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=n/m, m, n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ϵ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^ m&lt;&gt;0} 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R: conjunto dos nos reais: {x | x é um número real} </a:t>
            </a:r>
          </a:p>
        </p:txBody>
      </p:sp>
    </p:spTree>
    <p:extLst>
      <p:ext uri="{BB962C8B-B14F-4D97-AF65-F5344CB8AC3E}">
        <p14:creationId xmlns:p14="http://schemas.microsoft.com/office/powerpoint/2010/main" val="418728258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 - </a:t>
            </a:r>
            <a:r>
              <a:rPr lang="en-US" b="1" dirty="0" err="1">
                <a:solidFill>
                  <a:srgbClr val="0070C0"/>
                </a:solidFill>
              </a:rPr>
              <a:t>Potência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 qualquer conjunto A, sabemos que o conjunto vazio e o conjunto A são ambos subconjuntos de A. 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Podemos definir TODOS os subconjuntos de A da seguinte forma: 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Para um conjunto A, o conjunto formado por todos os subconjuntos de A é chamado de Conjunto Potência de A.</a:t>
            </a:r>
          </a:p>
        </p:txBody>
      </p:sp>
    </p:spTree>
    <p:extLst>
      <p:ext uri="{BB962C8B-B14F-4D97-AF65-F5344CB8AC3E}">
        <p14:creationId xmlns:p14="http://schemas.microsoft.com/office/powerpoint/2010/main" val="371442304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 - </a:t>
            </a:r>
            <a:r>
              <a:rPr lang="en-US" b="1" dirty="0" err="1">
                <a:solidFill>
                  <a:srgbClr val="0070C0"/>
                </a:solidFill>
              </a:rPr>
              <a:t>Potência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É denotado por 2</a:t>
            </a:r>
            <a:r>
              <a:rPr lang="pt-BR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P(A), ou ainda 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(A).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Exemplo: Seja A={1,2,3}. Então P(A) consiste de todos os subconjuntos de A; P(A)={Ø,{1},{2},{3},{1,2},{1,3},{2,3},{1,2, 3}} 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Obs.: Se A tem n elementos, P(A) tem 2</a:t>
            </a:r>
            <a:r>
              <a:rPr lang="pt-BR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elementos.</a:t>
            </a:r>
          </a:p>
        </p:txBody>
      </p:sp>
    </p:spTree>
    <p:extLst>
      <p:ext uri="{BB962C8B-B14F-4D97-AF65-F5344CB8AC3E}">
        <p14:creationId xmlns:p14="http://schemas.microsoft.com/office/powerpoint/2010/main" val="194708311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01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 	</a:t>
            </a:r>
            <a:r>
              <a:rPr lang="pt-BR" sz="2800" b="1" dirty="0">
                <a:solidFill>
                  <a:schemeClr val="bg1"/>
                </a:solidFill>
              </a:rPr>
              <a:t>Noções e Terminologias Matemáticas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 – </a:t>
            </a:r>
            <a:r>
              <a:rPr lang="en-US" b="1" dirty="0" err="1">
                <a:solidFill>
                  <a:srgbClr val="0070C0"/>
                </a:solidFill>
              </a:rPr>
              <a:t>Produto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Cartesiano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 produto cartesiano de dois conjuntos é o conjunto de todos os pares ordenados dos elementos do primeiro conjunto que pode-se formar com os elementos do segundo conjunto. </a:t>
            </a:r>
          </a:p>
        </p:txBody>
      </p:sp>
    </p:spTree>
    <p:extLst>
      <p:ext uri="{BB962C8B-B14F-4D97-AF65-F5344CB8AC3E}">
        <p14:creationId xmlns:p14="http://schemas.microsoft.com/office/powerpoint/2010/main" val="232939995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 – </a:t>
            </a:r>
            <a:r>
              <a:rPr lang="en-US" b="1" dirty="0" err="1">
                <a:solidFill>
                  <a:srgbClr val="0070C0"/>
                </a:solidFill>
              </a:rPr>
              <a:t>Produto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Cartesiano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Definição: Supondo-se A e B serem conjuntos de um Universo U. 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 Produto Cartesiano de A e B é denotado por A x B e definido por: 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 x B={(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| (x 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ϵ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^ y 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ϵ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264615010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 – </a:t>
            </a:r>
            <a:r>
              <a:rPr lang="en-US" b="1" dirty="0" err="1">
                <a:solidFill>
                  <a:srgbClr val="0070C0"/>
                </a:solidFill>
              </a:rPr>
              <a:t>Produto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Cartesiano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Dados os conjuntos X={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e Y={1,2}, o produto cartesiano de X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é: 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X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Y={(a,1),(a,2),(b,1),(b,2)}</a:t>
            </a:r>
          </a:p>
        </p:txBody>
      </p:sp>
    </p:spTree>
    <p:extLst>
      <p:ext uri="{BB962C8B-B14F-4D97-AF65-F5344CB8AC3E}">
        <p14:creationId xmlns:p14="http://schemas.microsoft.com/office/powerpoint/2010/main" val="49098341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 – </a:t>
            </a:r>
            <a:r>
              <a:rPr lang="en-US" b="1" dirty="0" err="1">
                <a:solidFill>
                  <a:srgbClr val="0070C0"/>
                </a:solidFill>
              </a:rPr>
              <a:t>Propriedades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Comutatividade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A U B = B U A; 		A ∩  B = B ∩ A </a:t>
            </a:r>
          </a:p>
          <a:p>
            <a:pPr marL="0" indent="0" algn="just" fontAlgn="base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Associatividade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U (BUC) = (AUB) U C; A ∩ (B∩C) = (A∩B) ∩ C </a:t>
            </a:r>
          </a:p>
          <a:p>
            <a:pPr marL="0" indent="0" algn="just" fontAlgn="base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Distributividade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U (B∩C) = (AUB) ∩ (AUC); 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A ∩ (BUC) = (A ∩B) U (A ∩ C) </a:t>
            </a:r>
          </a:p>
          <a:p>
            <a:pPr marL="0" indent="0" algn="just" fontAlgn="base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Idempotência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∩ A = A; 	A U A = A </a:t>
            </a:r>
          </a:p>
          <a:p>
            <a:pPr marL="0" indent="0" algn="just" fontAlgn="base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Leis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Morgan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(A U B) = A ∩ B; 	(A ∩ B) = A U B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31D3880-FC3F-4FFE-B19A-E5502CBC969B}"/>
              </a:ext>
            </a:extLst>
          </p:cNvPr>
          <p:cNvCxnSpPr/>
          <p:nvPr/>
        </p:nvCxnSpPr>
        <p:spPr>
          <a:xfrm>
            <a:off x="3011424" y="3938016"/>
            <a:ext cx="719328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6D9E59A-3CD3-4FDF-A1F3-9A5D504FC39B}"/>
              </a:ext>
            </a:extLst>
          </p:cNvPr>
          <p:cNvCxnSpPr/>
          <p:nvPr/>
        </p:nvCxnSpPr>
        <p:spPr>
          <a:xfrm>
            <a:off x="5364480" y="3925824"/>
            <a:ext cx="719328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BDFC1A9-5994-4DEB-8AA5-8DC2DED4B8AF}"/>
              </a:ext>
            </a:extLst>
          </p:cNvPr>
          <p:cNvCxnSpPr>
            <a:cxnSpLocks/>
          </p:cNvCxnSpPr>
          <p:nvPr/>
        </p:nvCxnSpPr>
        <p:spPr>
          <a:xfrm>
            <a:off x="4096512" y="3901440"/>
            <a:ext cx="292608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9FC1BEB-1C1E-4526-903C-9F6231C444A4}"/>
              </a:ext>
            </a:extLst>
          </p:cNvPr>
          <p:cNvCxnSpPr>
            <a:cxnSpLocks/>
          </p:cNvCxnSpPr>
          <p:nvPr/>
        </p:nvCxnSpPr>
        <p:spPr>
          <a:xfrm>
            <a:off x="4681728" y="3925824"/>
            <a:ext cx="292608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D35E27A-B0FE-4354-B74B-0AE2E4B9C3FE}"/>
              </a:ext>
            </a:extLst>
          </p:cNvPr>
          <p:cNvCxnSpPr>
            <a:cxnSpLocks/>
          </p:cNvCxnSpPr>
          <p:nvPr/>
        </p:nvCxnSpPr>
        <p:spPr>
          <a:xfrm>
            <a:off x="6449568" y="3901440"/>
            <a:ext cx="292608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4CCB330-4646-4D11-A98A-CC40FB61DE4D}"/>
              </a:ext>
            </a:extLst>
          </p:cNvPr>
          <p:cNvCxnSpPr>
            <a:cxnSpLocks/>
          </p:cNvCxnSpPr>
          <p:nvPr/>
        </p:nvCxnSpPr>
        <p:spPr>
          <a:xfrm>
            <a:off x="7059168" y="3901440"/>
            <a:ext cx="292608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4167001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 –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Questão 01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 = {1, 4 ,7} e B = {1, 3, 4, 5, 7, 8}, 	É correto afirmar que: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fontAlgn="base">
              <a:buAutoNum type="alphaLcParenR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⸧ B </a:t>
            </a:r>
          </a:p>
          <a:p>
            <a:pPr marL="457200" indent="-457200" algn="just" fontAlgn="base">
              <a:buAutoNum type="alphaLcParenR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⸦ B.</a:t>
            </a:r>
          </a:p>
          <a:p>
            <a:pPr marL="457200" indent="-457200" algn="just" fontAlgn="base">
              <a:buAutoNum type="alphaLcParenR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¢ A</a:t>
            </a:r>
          </a:p>
          <a:p>
            <a:pPr marL="457200" indent="-457200" algn="just" fontAlgn="base">
              <a:buAutoNum type="alphaLcParenR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</a:t>
            </a:r>
            <a:r>
              <a:rPr lang="hy-AM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Ո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0349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 –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Questão 02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Observe os conjuntos a seguir e marque a alternativa correta.		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 =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x|x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múltiplo positivo de 4} e 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 =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x|x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número par de 4 &lt;= x &lt;= 16}</a:t>
            </a:r>
          </a:p>
          <a:p>
            <a:pPr marL="457200" indent="-457200" algn="just" fontAlgn="base">
              <a:buAutoNum type="alphaLcParenR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145 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</a:p>
          <a:p>
            <a:pPr marL="457200" indent="-457200" algn="just" fontAlgn="base">
              <a:buAutoNum type="alphaLcParenR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 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ϵ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e B</a:t>
            </a:r>
          </a:p>
          <a:p>
            <a:pPr marL="457200" indent="-457200" algn="just" fontAlgn="base">
              <a:buAutoNum type="alphaLcParenR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ϵ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  <a:p>
            <a:pPr marL="457200" indent="-457200" algn="just" fontAlgn="base">
              <a:buAutoNum type="alphaLcParenR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ϵ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e B.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35696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Subconjunto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 conjunto A é dito um subconjunto de B se e somente se todo elemento de A é também um elemento de B. 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A ⸦ B ↔ Ɐx (x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ϵ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A→x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ϵ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Diz-se que A está contido em B. 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Se A não está contido em B, escreve-se A ¢ B.</a:t>
            </a:r>
          </a:p>
        </p:txBody>
      </p:sp>
    </p:spTree>
    <p:extLst>
      <p:ext uri="{BB962C8B-B14F-4D97-AF65-F5344CB8AC3E}">
        <p14:creationId xmlns:p14="http://schemas.microsoft.com/office/powerpoint/2010/main" val="133078738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Subconjunto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Próprio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 A é um subconjunto de B, mas queremos enfatizar que A&lt;&gt;B, escrevemos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e dizemos que A é um subconjunto próprio de B.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↔ Ɐx (x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ϵ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A→ x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ϵ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^ ⱻx ((x 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^ x ɇ B) v (x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ɇ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^ x 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B))</a:t>
            </a:r>
          </a:p>
        </p:txBody>
      </p:sp>
    </p:spTree>
    <p:extLst>
      <p:ext uri="{BB962C8B-B14F-4D97-AF65-F5344CB8AC3E}">
        <p14:creationId xmlns:p14="http://schemas.microsoft.com/office/powerpoint/2010/main" val="80718044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Subconjunto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Propriedades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Reflexiva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⸦ A 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(A ⸦ B) ^ (B ⸦ C) → (A ⸦ C) </a:t>
            </a:r>
          </a:p>
        </p:txBody>
      </p:sp>
    </p:spTree>
    <p:extLst>
      <p:ext uri="{BB962C8B-B14F-4D97-AF65-F5344CB8AC3E}">
        <p14:creationId xmlns:p14="http://schemas.microsoft.com/office/powerpoint/2010/main" val="265646928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Subconjunto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Propriedades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Reflexiva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⸦ A 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(A ⸦ B) ^ (B ⸦ C) → (A ⸦ C) </a:t>
            </a:r>
          </a:p>
        </p:txBody>
      </p:sp>
    </p:spTree>
    <p:extLst>
      <p:ext uri="{BB962C8B-B14F-4D97-AF65-F5344CB8AC3E}">
        <p14:creationId xmlns:p14="http://schemas.microsoft.com/office/powerpoint/2010/main" val="35133727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Deducação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dedutivo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processo de análise da informação que utiliza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raciocínio lógico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 dedução para obter uma conclusão a respeito de um determinado assunto.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767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Todo mamífero tem um coração.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Premissa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maior 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axioma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4767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Ora, todos os cães são mamíferos.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Premissa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menor)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Logo, todos os cães têm um coração. (Conclusão - teorema)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 – </a:t>
            </a:r>
            <a:r>
              <a:rPr lang="en-US" b="1" dirty="0" err="1">
                <a:solidFill>
                  <a:srgbClr val="0070C0"/>
                </a:solidFill>
              </a:rPr>
              <a:t>Cardinalidade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Na matemática, a cardinalidade de um conjunto é uma medida do "número de elementos do conjunto". 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Por exemplo, o conjunto A={1,5,9,4} contém 4 elementos e por isso possui cardinalidade 4. 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Existem duas abordagens para cardinalidade - uma que compara conjuntos diretamente, usando funções bijetoras e funções injetoras, e outra que usa números cardinais.</a:t>
            </a:r>
          </a:p>
        </p:txBody>
      </p:sp>
    </p:spTree>
    <p:extLst>
      <p:ext uri="{BB962C8B-B14F-4D97-AF65-F5344CB8AC3E}">
        <p14:creationId xmlns:p14="http://schemas.microsoft.com/office/powerpoint/2010/main" val="412304727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 – </a:t>
            </a:r>
            <a:r>
              <a:rPr lang="en-US" b="1" dirty="0" err="1">
                <a:solidFill>
                  <a:srgbClr val="0070C0"/>
                </a:solidFill>
              </a:rPr>
              <a:t>Cardinalidade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cardinalidade de um conjunto A é usualmente denotada |A|, com uma barra vertical de cada lado; 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 cardinalidade de um conjunto pode ser denotada ainda #A.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24172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 – </a:t>
            </a:r>
            <a:r>
              <a:rPr lang="en-US" b="1" dirty="0" err="1">
                <a:solidFill>
                  <a:srgbClr val="0070C0"/>
                </a:solidFill>
              </a:rPr>
              <a:t>Cardinalidade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Comparação de Conjuntos</a:t>
            </a:r>
          </a:p>
          <a:p>
            <a:pPr marL="0" indent="0" algn="just" fontAlgn="base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1: |A|=|B|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Dois conjuntos A e B possuem a mesma cardinalidade se existe uma bijeção, ou seja, uma função que seja simultaneamente injetora e 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sobrejetora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entre eles.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5916456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 – </a:t>
            </a:r>
            <a:r>
              <a:rPr lang="en-US" b="1" dirty="0" err="1">
                <a:solidFill>
                  <a:srgbClr val="0070C0"/>
                </a:solidFill>
              </a:rPr>
              <a:t>Cardinalidade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Por exemplo, o conjunto E={0, 2, 4, 6, ...} dos números pares não-negativos tem a mesma cardinalidade do conjunto N={0, 1, 2, 3, ...} dos números naturais, uma vez que a função f(n)=2n é uma bijeção de N para E.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2: |A|≥|B|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 tem cardinalidade maior ou igual que a cardinalidade de B se existe uma função injetora de B para A.</a:t>
            </a:r>
          </a:p>
        </p:txBody>
      </p:sp>
    </p:spTree>
    <p:extLst>
      <p:ext uri="{BB962C8B-B14F-4D97-AF65-F5344CB8AC3E}">
        <p14:creationId xmlns:p14="http://schemas.microsoft.com/office/powerpoint/2010/main" val="307600765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 – </a:t>
            </a:r>
            <a:r>
              <a:rPr lang="en-US" b="1" dirty="0" err="1">
                <a:solidFill>
                  <a:srgbClr val="0070C0"/>
                </a:solidFill>
              </a:rPr>
              <a:t>Cardinalidade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3: |A|&gt;|B|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 tem cardinalidade estritamente maior do que a cardinalidade de B se existe uma função injetora de B para A, mas não existe nenhuma função bijetora de B para A.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Por exemplo, o conjunto R de todos os números reais tem cardinalidade estritamente maior do que a cardinalidade do conjunto N de todos os números naturais pois a função identidade i:N→R, definida como i(x)=x, é injetora. </a:t>
            </a:r>
          </a:p>
        </p:txBody>
      </p:sp>
    </p:spTree>
    <p:extLst>
      <p:ext uri="{BB962C8B-B14F-4D97-AF65-F5344CB8AC3E}">
        <p14:creationId xmlns:p14="http://schemas.microsoft.com/office/powerpoint/2010/main" val="115873014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Conjuntos – </a:t>
            </a:r>
            <a:r>
              <a:rPr lang="en-US" b="1" dirty="0" err="1">
                <a:solidFill>
                  <a:srgbClr val="0070C0"/>
                </a:solidFill>
              </a:rPr>
              <a:t>Aplicação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Premissas de Relacionamentos – Álgebra Relacional.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SQL – Banco de Dados;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 Figura 2 traz uma representação gráfica, baseada na Teoria dos Conjuntos, muito conhecida na matemática. Nessa imagem, temos a representação de duas tabelas (A e B) e o resultado esperado por cada tipo de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 área em vermelho representa os registros retornados pela consulta).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04479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Conjuntos – </a:t>
            </a:r>
            <a:r>
              <a:rPr lang="en-US" b="1" dirty="0" err="1">
                <a:solidFill>
                  <a:srgbClr val="0070C0"/>
                </a:solidFill>
              </a:rPr>
              <a:t>Aplicação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Premissas de Relacionamentos – Álgebra Relacional.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Produto Cartesiano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 Junção (Produto cartesiano + restrição de chaves correspondentes)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 Restrição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1.4. Projeção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71199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Conjuntos – </a:t>
            </a:r>
            <a:r>
              <a:rPr lang="en-US" b="1" dirty="0" err="1">
                <a:solidFill>
                  <a:srgbClr val="0070C0"/>
                </a:solidFill>
              </a:rPr>
              <a:t>Aplicação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66038"/>
            <a:ext cx="8865056" cy="3615690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Premissas de Relacionamentos – Álgebra Relacional.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id;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ID;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tier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Produto Cartesiano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todos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duas entidades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1969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Conjuntos – </a:t>
            </a:r>
            <a:r>
              <a:rPr lang="en-US" b="1" dirty="0" err="1">
                <a:solidFill>
                  <a:srgbClr val="0070C0"/>
                </a:solidFill>
              </a:rPr>
              <a:t>Aplicação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66038"/>
            <a:ext cx="8865056" cy="3615690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 Junção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produto cartesiano, utilizando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restrição de chave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estrangeira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chave primária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product.category_ID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cat.ID</a:t>
            </a:r>
          </a:p>
        </p:txBody>
      </p:sp>
    </p:spTree>
    <p:extLst>
      <p:ext uri="{BB962C8B-B14F-4D97-AF65-F5344CB8AC3E}">
        <p14:creationId xmlns:p14="http://schemas.microsoft.com/office/powerpoint/2010/main" val="3164343264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Conjuntos – </a:t>
            </a:r>
            <a:r>
              <a:rPr lang="en-US" b="1" dirty="0" err="1">
                <a:solidFill>
                  <a:srgbClr val="0070C0"/>
                </a:solidFill>
              </a:rPr>
              <a:t>Aplicação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66038"/>
            <a:ext cx="8865056" cy="3615690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 Restrição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produto cartesiano, mais restrição de chave estrangeira + chave primária,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utilizando a cláusula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product.category_ID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cat.ID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category.Name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946605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Indução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raciocínio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que, após considerar um número suficiente de casos particulares, conclui uma verdade geral.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ao contrário da dedução, parte da experiência sensível, dos dados particulares.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Ou seja, chegar a um resultado a partir de elementos previamente presentes ou indiciosos para tal conclusão.</a:t>
            </a:r>
          </a:p>
        </p:txBody>
      </p:sp>
    </p:spTree>
    <p:extLst>
      <p:ext uri="{BB962C8B-B14F-4D97-AF65-F5344CB8AC3E}">
        <p14:creationId xmlns:p14="http://schemas.microsoft.com/office/powerpoint/2010/main" val="895003483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Conjuntos – </a:t>
            </a:r>
            <a:r>
              <a:rPr lang="en-US" b="1" dirty="0" err="1">
                <a:solidFill>
                  <a:srgbClr val="0070C0"/>
                </a:solidFill>
              </a:rPr>
              <a:t>Aplicação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66038"/>
            <a:ext cx="8865056" cy="3615690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1.4. Projeção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Listagem de campos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 relações entre as entidades.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.*,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cat.Name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product.category_ID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cat.ID</a:t>
            </a: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category.Name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8008786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Conjuntos – </a:t>
            </a:r>
            <a:r>
              <a:rPr lang="en-US" b="1" dirty="0" err="1">
                <a:solidFill>
                  <a:srgbClr val="0070C0"/>
                </a:solidFill>
              </a:rPr>
              <a:t>Aplicação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6813"/>
            <a:ext cx="8865056" cy="33944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Banco de Dados</a:t>
            </a:r>
          </a:p>
          <a:p>
            <a:pPr marL="0" indent="0" algn="just" fontAlgn="base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7EACE46-2273-4529-998F-A93135EDC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132" y="934441"/>
            <a:ext cx="4854099" cy="366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61612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Relações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31927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Ligações entre elementos de conjuntos são representados usando uma estrutura chamada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Podemos definir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relações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um subconjunto do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produto cartesiano entre conjuntos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No nosso dia-a-dia estamos frequentemente utilizando o conceito de relações: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Comparar objetos (maior, menor, igual); 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Marido-Mulher, Pai-para-filho, Pai-mãe-filho;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476683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Relações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Relações podem ser usadas para resolver problemas tais como: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Determinar quais pares de cidades são ligadas por linhas aéreas em uma rede;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Busca de uma ordem viável para diferentes fases de um projeto;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Elaboração de um modo útil de armazenar informações em bancos de dados computacionais.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032388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Relações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6813"/>
            <a:ext cx="8865056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Relações Binárias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Dados dois conjuntos quaisquer A e B, uma relação binária entre A e B é um subconjunto obtido do produto cartesiano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destes conjuntos. 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Uma relação binária de A em B é um conjunto R de pares ordenados, onde o 1o elemento de cada par vem de A e o 2o vem de B, ou seja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RÍAxB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Quando (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)ÎR, diz-se que a está relacionado com B. 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Usa-se a notação a R b, para denotar que (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)ÎR. 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O número de relações binárias de A em B é dado por 2 |A|.|B| 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373915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Relações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81208"/>
            <a:ext cx="8865056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A={1,2,3} e B={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r,s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–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={(1,r),(1,s),(2,r),(2,s),(3,r),(3,s)} é o Produto Cartesiano de A e B.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R ={(1,r),(1,s),(2,s),(3,r)} é uma Relação de A em B.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Pode-se dizer: 1 R s, 1 R s, 2 R s, 3 R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Mas: 3 /R s (o par ordenado (3,r) Ï R.</a:t>
            </a:r>
          </a:p>
          <a:p>
            <a:pPr marL="0" indent="0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934A578-1D83-4A2A-92FE-01013395C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41776"/>
            <a:ext cx="4463368" cy="144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9188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Relações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Conjuntos Originados de Relações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Definições: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Seja R Í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relação de A em B. Então: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Domínio de R, denotado por Dom(R) é o conjunto de todos os elementos em A que estão relacionados com algum elemento em B.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Para o exercício anterior Dom(R) ={1,2,3,4}.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Contradomínio ou Imagem de R, denotado por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(R) ou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(R) é o conjunto de todos os elementos de B que são segundos elementos de pares de R.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313577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Relações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Para o exercício anterior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(R) ={2,3,4,5}.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xÎA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define-se o conjunto R(x) dos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R-relativos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x como sendo o conjunto de todos os y em B com a propriedade de que x está relacionado a y por R, ou seja, R(x)={y ÎB | x R y}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Para o exercício anterior R(3) ={4,5}.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Similarmente, se A1ÍA, então R(A1 ), o conjunto dos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R-relativos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A1 é o conjunto de todos os y em B com a propriedade de que x está relacionado a y por R e x ÎA1 .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Para o exercício anterior se A1={2,3} e R(2,3) ={3,4,5}.</a:t>
            </a:r>
          </a:p>
          <a:p>
            <a:pPr marL="0" indent="0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494466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555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Relações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Operações de relações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Definições: – Como relações são conjuntos, é possível aplicar as operações usuais sobre conjuntos também sobre relações. O conjunto resultante também será composto por pares ordenados e definirá uma relação.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51EBDAF-D455-45BB-9D56-C561B6E67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438" y="2875601"/>
            <a:ext cx="4360604" cy="219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7373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555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Relações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</a:rPr>
              <a:t>Relações Internas</a:t>
            </a:r>
          </a:p>
          <a:p>
            <a:pPr marL="0" indent="0" algn="just">
              <a:buNone/>
            </a:pPr>
            <a:r>
              <a:rPr lang="pt-BR" sz="2400" dirty="0"/>
              <a:t>– Uma Relação Interna sobre o conjunto A é uma relação de A em A (ou seja, é um subconjunto de </a:t>
            </a:r>
            <a:r>
              <a:rPr lang="pt-BR" sz="2400" dirty="0" err="1"/>
              <a:t>AxA</a:t>
            </a:r>
            <a:r>
              <a:rPr lang="pt-BR" sz="2400" dirty="0"/>
              <a:t>).</a:t>
            </a:r>
          </a:p>
          <a:p>
            <a:pPr marL="0" indent="0" algn="just">
              <a:buNone/>
            </a:pPr>
            <a:r>
              <a:rPr lang="pt-BR" sz="2400" dirty="0"/>
              <a:t>Exemplo: Seja A={1,2,3,4}. Quais pares ordenados estão na relação R={(</a:t>
            </a:r>
            <a:r>
              <a:rPr lang="pt-BR" sz="2400" dirty="0" err="1"/>
              <a:t>a,b</a:t>
            </a:r>
            <a:r>
              <a:rPr lang="pt-BR" sz="2400" dirty="0"/>
              <a:t>) | a divide b}? R={(1,1),(1,2),(1,3),(1,4),(2,2),(2,4),(3,3),(4,4)}</a:t>
            </a:r>
          </a:p>
        </p:txBody>
      </p:sp>
    </p:spTree>
    <p:extLst>
      <p:ext uri="{BB962C8B-B14F-4D97-AF65-F5344CB8AC3E}">
        <p14:creationId xmlns:p14="http://schemas.microsoft.com/office/powerpoint/2010/main" val="236024931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Indução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 de raciocínio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consiste em afirmar uma verdade generalizada a partir da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alguns elementos.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“Mário é brasileiro e gosta de futebol, assim como João, Pedro, Henrique, Maria, Joana e outros. Portanto, todo brasileiro gosta de futebol”.</a:t>
            </a:r>
          </a:p>
        </p:txBody>
      </p:sp>
    </p:spTree>
    <p:extLst>
      <p:ext uri="{BB962C8B-B14F-4D97-AF65-F5344CB8AC3E}">
        <p14:creationId xmlns:p14="http://schemas.microsoft.com/office/powerpoint/2010/main" val="2943416997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555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Relações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895806"/>
            <a:ext cx="8865056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Propriedades das relações internas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FF0000"/>
                </a:solidFill>
              </a:rPr>
              <a:t>Relação Simétrica</a:t>
            </a:r>
          </a:p>
          <a:p>
            <a:endParaRPr lang="pt-BR" sz="2400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7BE67E5-DD97-4DA1-814D-E51ABA74B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50" y="1753057"/>
            <a:ext cx="5751583" cy="320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75304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555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Relações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895806"/>
            <a:ext cx="8865056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Propriedades das relações internas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Relação Assimétrica</a:t>
            </a:r>
          </a:p>
          <a:p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7EA958-39DA-4C40-B291-670DFF10A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63" y="2059854"/>
            <a:ext cx="8444337" cy="131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47825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555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Relações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895806"/>
            <a:ext cx="8865056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Propriedades das relações internas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Relação Transitiva</a:t>
            </a:r>
          </a:p>
          <a:p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AC93C1C-B5A9-42FC-BB88-4367F7349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33" y="1863447"/>
            <a:ext cx="5752732" cy="309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17867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555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Relações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895806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tipos de relações: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Relação de Equivalência: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relação R em um conjunto A é uma Relação de Equivalência se: 1. R for reflexivo; 2. R for simétrico; e 3. R for transitivo.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Relação de Compatibilidade: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relação R em A é chamada uma relação de compatibilidade se ela é reflexiva e simétrica.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Relação de Ordem: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relação de ordem é reflexiva,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anti-simétrica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transitiva.</a:t>
            </a:r>
          </a:p>
          <a:p>
            <a:pPr algn="just"/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670362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JURKIEWICZ, Samuel. Grafos–uma introdução. São Paulo: OBMEP, 2009.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1800" dirty="0" err="1">
                <a:latin typeface="Calibri" panose="020F0502020204030204" pitchFamily="34" charset="0"/>
              </a:rPr>
              <a:t>chrome-extension</a:t>
            </a:r>
            <a:r>
              <a:rPr lang="pt-BR" sz="1800" dirty="0">
                <a:latin typeface="Calibri" panose="020F0502020204030204" pitchFamily="34" charset="0"/>
              </a:rPr>
              <a:t>://</a:t>
            </a:r>
            <a:r>
              <a:rPr lang="pt-BR" sz="1800" dirty="0" err="1">
                <a:latin typeface="Calibri" panose="020F0502020204030204" pitchFamily="34" charset="0"/>
              </a:rPr>
              <a:t>efaidnbmnnnibpcajpcglclefindmkaj</a:t>
            </a:r>
            <a:r>
              <a:rPr lang="pt-BR" sz="1800" dirty="0">
                <a:latin typeface="Calibri" panose="020F0502020204030204" pitchFamily="34" charset="0"/>
              </a:rPr>
              <a:t>/http://147.65.23.4/docs/apostila5.pdf</a:t>
            </a: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5722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Teoria dos Grafos.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https://www.youtube.com/watch?v=B8UQDyG4LpM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Pesquisar aplicação prática de conjuntos, árvore e/ou grafos.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Elaborar duas perguntas para debate.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1"/>
            <a:ext cx="8865056" cy="3759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Aragona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Números Reais. Editora Livraria da Física, São Paulo, 2010.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J. The Axiom of Choice. Dover Publications, Nova York, 2008.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Godel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On Formally Undecidable Propositions of Principia Mathematica and Related Systems. Dover Publications, Nova York, 1992.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Hrbacek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Introduction to set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theory.CRC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Press, Nova York,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1999.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  <a:hlinkClick r:id="" action="ppaction://noaction"/>
            </a:endParaRP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noaction"/>
              </a:rPr>
              <a:t>http://www.univasf.edu.br/~jorge.cavalcanti/Mat_Disc_Parte11.pdf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213942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Teoria de Compiladores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Indução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Já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raciocínio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o oposto: uma verdade geral ou abrangente é o ponto de partida para se chegar a conclusões específicas, individuais ou particulares.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“Todo planeta é redondo. Marte é um planeta, logo ele é redondo”.</a:t>
            </a:r>
          </a:p>
        </p:txBody>
      </p:sp>
    </p:spTree>
    <p:extLst>
      <p:ext uri="{BB962C8B-B14F-4D97-AF65-F5344CB8AC3E}">
        <p14:creationId xmlns:p14="http://schemas.microsoft.com/office/powerpoint/2010/main" val="181466758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Teoria de Conjuntos - </a:t>
            </a:r>
            <a:r>
              <a:rPr lang="en-US" b="1" dirty="0" err="1">
                <a:solidFill>
                  <a:srgbClr val="0070C0"/>
                </a:solidFill>
              </a:rPr>
              <a:t>Definição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Teoria matemática capaz de agrupar elementos.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(que podem ser qualquer coisa: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números, pessoas, frutas,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são indicados por letra minúscula e definidos como um dos componentes do conjunto.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elemento “mouse”.</a:t>
            </a:r>
          </a:p>
        </p:txBody>
      </p:sp>
    </p:spTree>
    <p:extLst>
      <p:ext uri="{BB962C8B-B14F-4D97-AF65-F5344CB8AC3E}">
        <p14:creationId xmlns:p14="http://schemas.microsoft.com/office/powerpoint/2010/main" val="62579415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Teoria de Conjuntos - </a:t>
            </a:r>
            <a:r>
              <a:rPr lang="en-US" b="1" dirty="0" err="1">
                <a:solidFill>
                  <a:srgbClr val="0070C0"/>
                </a:solidFill>
              </a:rPr>
              <a:t>Definição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Assim, enquanto 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conjunto são indicados pela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letra minúscula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os 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são representados por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letras maiúsculas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e, normalmente, dentro de chaves ({ }).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conjunto	A = {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a,e,i,o,u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77417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Conjunto – </a:t>
            </a:r>
            <a:r>
              <a:rPr lang="en-US" b="1" dirty="0" err="1">
                <a:solidFill>
                  <a:srgbClr val="0070C0"/>
                </a:solidFill>
              </a:rPr>
              <a:t>Diagrama</a:t>
            </a:r>
            <a:r>
              <a:rPr lang="en-US" b="1" dirty="0">
                <a:solidFill>
                  <a:srgbClr val="0070C0"/>
                </a:solidFill>
              </a:rPr>
              <a:t> de Venn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 modelo de Diagrama de Euler-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(Diagrama de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os conjuntos são representados graficamente, conforme Figura 1: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Figura 1 – Diagrama de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Venn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B684089-B9A1-4BF9-925B-FADCA6322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604" y="2458212"/>
            <a:ext cx="2640947" cy="16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8892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2820</TotalTime>
  <Words>3425</Words>
  <Application>Microsoft Office PowerPoint</Application>
  <PresentationFormat>Apresentação na tela (16:9)</PresentationFormat>
  <Paragraphs>342</Paragraphs>
  <Slides>58</Slides>
  <Notes>56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58</vt:i4>
      </vt:variant>
    </vt:vector>
  </HeadingPairs>
  <TitlesOfParts>
    <vt:vector size="62" baseType="lpstr">
      <vt:lpstr>Arial</vt:lpstr>
      <vt:lpstr>Calibri</vt:lpstr>
      <vt:lpstr>Times New Roman</vt:lpstr>
      <vt:lpstr>Office Theme</vt:lpstr>
      <vt:lpstr>Programação Teoria de Compiladores</vt:lpstr>
      <vt:lpstr> Aula 01   Noções e Terminologias Matemáticas</vt:lpstr>
      <vt:lpstr>Deducação</vt:lpstr>
      <vt:lpstr>Indução</vt:lpstr>
      <vt:lpstr>Indução</vt:lpstr>
      <vt:lpstr>Indução</vt:lpstr>
      <vt:lpstr>Teoria de Conjuntos - Definição</vt:lpstr>
      <vt:lpstr>Teoria de Conjuntos - Definição</vt:lpstr>
      <vt:lpstr>Conjunto – Diagrama de Venn</vt:lpstr>
      <vt:lpstr>Conjunto – Relação de Pertinência</vt:lpstr>
      <vt:lpstr>Conjunto – Relação de Inclusão</vt:lpstr>
      <vt:lpstr>Conjunto – União</vt:lpstr>
      <vt:lpstr>Conjunto – Interseção</vt:lpstr>
      <vt:lpstr>Conjunto – Diferença</vt:lpstr>
      <vt:lpstr>Conjunto – Igualdade </vt:lpstr>
      <vt:lpstr>Conjunto – Desigualdade </vt:lpstr>
      <vt:lpstr>Conjunto – Especiais </vt:lpstr>
      <vt:lpstr>Conjunto - Potência </vt:lpstr>
      <vt:lpstr>Conjunto - Potência </vt:lpstr>
      <vt:lpstr>Conjunto – Produto Cartesiano </vt:lpstr>
      <vt:lpstr>Conjunto – Produto Cartesiano </vt:lpstr>
      <vt:lpstr>Conjunto – Produto Cartesiano </vt:lpstr>
      <vt:lpstr>Conjunto – Propriedades </vt:lpstr>
      <vt:lpstr>Conjunto – Exercícios </vt:lpstr>
      <vt:lpstr>Conjunto – Exercícios </vt:lpstr>
      <vt:lpstr>Subconjunto </vt:lpstr>
      <vt:lpstr>Subconjunto - Próprio </vt:lpstr>
      <vt:lpstr>Subconjunto - Propriedades </vt:lpstr>
      <vt:lpstr>Subconjunto - Propriedades </vt:lpstr>
      <vt:lpstr>Conjunto – Cardinalidade </vt:lpstr>
      <vt:lpstr>Conjunto – Cardinalidade </vt:lpstr>
      <vt:lpstr>Conjunto – Cardinalidade </vt:lpstr>
      <vt:lpstr>Conjunto – Cardinalidade </vt:lpstr>
      <vt:lpstr>Conjunto – Cardinalidade </vt:lpstr>
      <vt:lpstr>Conjuntos – Aplicação </vt:lpstr>
      <vt:lpstr>Conjuntos – Aplicação </vt:lpstr>
      <vt:lpstr>Conjuntos – Aplicação </vt:lpstr>
      <vt:lpstr>Conjuntos – Aplicação </vt:lpstr>
      <vt:lpstr>Conjuntos – Aplicação </vt:lpstr>
      <vt:lpstr>Conjuntos – Aplicação </vt:lpstr>
      <vt:lpstr>Conjuntos – Aplicação </vt:lpstr>
      <vt:lpstr>Relações</vt:lpstr>
      <vt:lpstr>Relações</vt:lpstr>
      <vt:lpstr>Relações</vt:lpstr>
      <vt:lpstr>Relações</vt:lpstr>
      <vt:lpstr>Relações</vt:lpstr>
      <vt:lpstr>Relações</vt:lpstr>
      <vt:lpstr>Relações</vt:lpstr>
      <vt:lpstr>Relações</vt:lpstr>
      <vt:lpstr>Relações</vt:lpstr>
      <vt:lpstr>Relações</vt:lpstr>
      <vt:lpstr>Relações</vt:lpstr>
      <vt:lpstr>Relações</vt:lpstr>
      <vt:lpstr>Leitura Específica</vt:lpstr>
      <vt:lpstr>Aprenda+</vt:lpstr>
      <vt:lpstr>Dinâmica/Atividades</vt:lpstr>
      <vt:lpstr>Referências Bibliográficas</vt:lpstr>
      <vt:lpstr>Programação Teoria de Compiladores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719</cp:revision>
  <dcterms:created xsi:type="dcterms:W3CDTF">2020-03-17T20:12:34Z</dcterms:created>
  <dcterms:modified xsi:type="dcterms:W3CDTF">2022-09-14T13:55:15Z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