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33" r:id="rId21"/>
    <p:sldId id="323" r:id="rId22"/>
    <p:sldId id="360" r:id="rId23"/>
    <p:sldId id="377" r:id="rId24"/>
    <p:sldId id="378" r:id="rId25"/>
    <p:sldId id="379" r:id="rId26"/>
    <p:sldId id="380" r:id="rId27"/>
    <p:sldId id="381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06528-15EB-106F-7006-2F0A5037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C4965D-0CDD-A13D-B4E1-5B5BC1732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3D3F95-7D48-E7BB-BAE6-9F38F67CB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09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62F1B-E910-E06E-30C7-7CE0E1B41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4C8BA9-6F5D-6C72-A726-12C79D3CB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A2231B-EA75-CE6E-336A-5852114EB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66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D3A1-0CC1-7513-72F5-E072F1821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DC160D-9C6D-156F-0216-1B3D9BB4B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8AB869-BCDD-B227-E064-3C99ACB33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315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81BF-9507-7FFF-AC01-74937FDF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E96EF22-C33F-7F00-10E2-7DA05A1A7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79DA38-5C73-AB62-C669-15A9C3AE9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395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0B21-EBC8-BC17-CFB2-BF8747981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6B511B-3886-B86B-577E-B28CF9EDC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421010-6B47-83D1-14DA-BA9338741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886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5E57E-445E-2657-BD5E-19157DB4E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4603E4-6C75-F3EF-7325-D24C01567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A249C2-FF15-13DE-F26E-D4B2909B3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648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7368B-0BA5-80CD-1121-286DAD3C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DAAFD7-61D4-E697-1F9B-FF98E8A25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B03D364-28CB-5721-393E-5DBC15C6D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421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83BF-EAD6-3348-6F8F-E36F61E6D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C02ABA-98CA-CB98-7EF2-23772A600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EB1246-1395-5884-19E8-E090CA2C4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375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C7E54-00FE-0CEE-B7EE-D3A41ECA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897E21-1B1D-A897-120F-E4CE38BBF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1830AC-ABFC-285C-D324-3EC3CF5BC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985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A90E9-5896-5BB4-82A8-C78BCFE4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379093-AB56-59A4-B801-02C40567F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A25907-AC35-C90C-FE50-8BDFFC403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317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B757E-41A0-DF7A-97A2-A8FE81DE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98A06-00A4-5E4D-0062-1A89C3A1D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C4AE335-6D43-E7DC-519D-E7AF46A95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066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0CDBA-6F00-CA3C-EE96-0019C9FA4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C428CC1-ADEF-34F5-AD54-28F7D295B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16966C-C335-A39E-9B73-081BE3D76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635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0727-F1E8-F4EB-47CA-D2AAE878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99440A-68B8-0A6F-CEBF-98F4F6CF36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78E2D4-44AC-CE34-3D84-E2C2BCE2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253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FCEF-B132-E733-2E17-B0F68FB05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EEBA3D-5E30-BF67-7CA4-BFA8EB9C8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9EA4F6-AEDB-FE25-022F-29039E8AD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095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40B9-C3C2-A4D5-32CF-0D3D14A21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9A93E2-7E28-6242-5C6C-349E3F49A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48953BB-56F5-C132-3F6B-2021CA7F0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81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7F01C-B588-F57C-FC4D-CAD5623F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B75CE77-06CB-87F7-6B3C-0EF957836D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0E851A-5356-3C40-D02F-D07A1B644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92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FD29C-5C8D-BEB9-6E9B-A56CFBCA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E6775B2-A156-E3E1-6D04-61317E8A9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4DF79E-D3F5-587D-ACD8-76B60268B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3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FADAF-DD16-00EA-A9C0-E24AEC20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D4BA02-25FC-95B7-39A3-886FA43B8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11052B-E769-AB9B-81A5-C2E2D3F34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71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2F1A-82DC-D013-498C-7FA040D1A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72AF79-C3C7-B450-19D1-2159222F2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D86529-97D5-988C-5AE6-848084839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02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7FEF4-4BFF-E6ED-04E7-17B02B15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5B6A39-9601-7E89-B9D0-4E38AF8E2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32C7CDC-501D-46E9-0456-B1177F2D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701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0DA4-CB00-AA42-D467-A75A73E6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E52E58-33D3-D39C-AED5-2342E8A79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1DD1CD-1ED9-253F-C072-FEFE42177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3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novusautomation.com/downloads/tutorial%20usando%20digigate%20novus%20com%20clp%20siemen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fibus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SvisCY9cu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olsKeX5ZEJ8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mvJEXnUOD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81FE-4C87-82B0-F8BD-CDEE6CFE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E7296B-484F-458E-7157-521D137A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2. Uso do TIA Portal, Step 7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70C41-3EBC-8C47-B03A-FF06FDA13C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 (clássico)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Usado com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família S7-300/S7-400.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criar e configurar redes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integrar módulos de E/S descentralizados.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Trabalha junto com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define os parâmetros de rede, tempos de resposta, endereços, etc.</a:t>
            </a:r>
          </a:p>
        </p:txBody>
      </p:sp>
    </p:spTree>
    <p:extLst>
      <p:ext uri="{BB962C8B-B14F-4D97-AF65-F5344CB8AC3E}">
        <p14:creationId xmlns:p14="http://schemas.microsoft.com/office/powerpoint/2010/main" val="14030090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4576-9D69-40AB-6EA5-B348641F1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5A7DEA-8A9A-362B-30F1-0347BA89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3.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Dispositivos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280185-3E24-7606-CA61-49B7518EE9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Requer instalação do arquivo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 fabricante do dispositivo;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 ao software quais parâmetros,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entradas/saídas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esperados;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dispositivo é inserido na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com: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Subslot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módulos (para racks modulares).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Parâmetros específicos (tempo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29580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40A16-9DCE-89F8-DA18-3EA3AE954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21C313-361B-81BF-F429-E11FD24E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4. </a:t>
            </a:r>
            <a:r>
              <a:rPr lang="en-US" b="1" dirty="0" err="1">
                <a:solidFill>
                  <a:srgbClr val="0070C0"/>
                </a:solidFill>
              </a:rPr>
              <a:t>Diagnóstico</a:t>
            </a:r>
            <a:r>
              <a:rPr lang="en-US" b="1" dirty="0">
                <a:solidFill>
                  <a:srgbClr val="0070C0"/>
                </a:solidFill>
              </a:rPr>
              <a:t> de Rede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D1D350-3A61-C0EC-3546-0C2090B45A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feito via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 Portal ou Step 7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(monitoramento online da rede);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dedicadas como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ProfiTrace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Softing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análise física e lógica da rede;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Indicação de falhas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como: perda de comunicação, erros de configuração, dispositivos ausentes;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Recursos como LEDs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dispositivos, mensagens de erro nos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ajudam a identificar e resolver problemas.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753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A9DF3-9224-1AD9-A4D2-DE71D306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FE5B21-0F0C-8F4D-2849-3DEEA2C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19BB6D-0D14-4F62-D5CE-F574C37B749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no TIA Portal com 1 CLP e 2 dispositivos de I/O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TIA Portal, com: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CLP Siemens S7-300 como mestre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módulos de I/O descentralizados (ET 200M ou similar) como escravos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6031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224D-0983-9400-4710-5A11B3AE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908EDE-5C66-2365-41DB-264B1A9D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06D64-F8D4-DF8A-AC69-E12E2AEAB75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Criando o projeto no TIA Portal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Abra o TIA Portal e crie um novo projeto.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um S7-300: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em "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device“;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a CPU desejada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CPU 315-2 DP);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Confirme.</a:t>
            </a:r>
          </a:p>
          <a:p>
            <a:pPr marL="0" lvl="2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690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F953-A483-7BB5-D0DB-C316162D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E46E82-4F1F-1D95-0DF0-AD4D35CA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1998CF-C08C-7BEE-5F88-B10270CAD9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Configurando o mestre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vá para: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"Devices &amp; Networks" → "Network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na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 DP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CPU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MPI/DP) e selecione "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→ "PROFIBUS".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 velocidade da rede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Mbps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Defina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mestre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(geralmente 1).</a:t>
            </a:r>
          </a:p>
        </p:txBody>
      </p:sp>
    </p:spTree>
    <p:extLst>
      <p:ext uri="{BB962C8B-B14F-4D97-AF65-F5344CB8AC3E}">
        <p14:creationId xmlns:p14="http://schemas.microsoft.com/office/powerpoint/2010/main" val="15984389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D64F-F51F-ED4A-913E-076B4E87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C8333-F416-7982-4350-97462E60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776653-AA54-DA1D-73B3-E247665E99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Adicionando os escravos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(ET 200M)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com o botão direito no fundo da tela e escolha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device".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 para a família ET 200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I/O" → "ET 200M").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o cabeçote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 153-1).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Configure: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para o primeiro, 3 para o segundo).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Conecte à mesma rede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criada antes.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Insira os módulos de I/O nas posições corretas (slots), por exemplo:</a:t>
            </a:r>
          </a:p>
          <a:p>
            <a:pPr lvl="3" indent="-342900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1: módulo de entrada digital (DI 16xDC24V)</a:t>
            </a:r>
          </a:p>
          <a:p>
            <a:pPr lvl="3" indent="-342900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2: módulo de saída digital (DO 16xDC24V)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Repita o processo para o segundo escravo.</a:t>
            </a:r>
          </a:p>
        </p:txBody>
      </p:sp>
    </p:spTree>
    <p:extLst>
      <p:ext uri="{BB962C8B-B14F-4D97-AF65-F5344CB8AC3E}">
        <p14:creationId xmlns:p14="http://schemas.microsoft.com/office/powerpoint/2010/main" val="25770954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54F8-C328-E141-2019-E3658073A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FF640B-9300-0B11-C412-CEDD2E52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5A3F6F-ED29-43B5-8C96-AA474D4AE2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Configuração final e ciclo de rede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Verifique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ciclo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previsto: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da rede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se necessário.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validar.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 para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&amp;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Diagnostics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para verificar: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dos escravos.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ativa ou falhas.</a:t>
            </a:r>
          </a:p>
        </p:txBody>
      </p:sp>
    </p:spTree>
    <p:extLst>
      <p:ext uri="{BB962C8B-B14F-4D97-AF65-F5344CB8AC3E}">
        <p14:creationId xmlns:p14="http://schemas.microsoft.com/office/powerpoint/2010/main" val="29451988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D0D6-8442-F8DA-33BD-B95ABC7E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4187B-705C-D62B-2443-AED97DF4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3EBE3F-B808-2960-73B1-1E6DCC8286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dois escravos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endereços distintos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mesma rede.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rede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otimizado conforme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(média de 10–20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298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CBB39-98CE-9DF8-5E16-E6AFA73F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F2B-D586-8146-7320-0F8A86E5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E0BEC1-1D7F-64F1-6AA8-251BD5FF02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06B1594F-71C3-5E47-5C4E-1E955FF741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9" y="943370"/>
            <a:ext cx="5991225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893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Redes Industriais PROFIBUS: Comunicação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DigiGate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-DP + CLP Siemens S7-300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https://cdn.novusautomation.com/downloads/tutorial%20usando%20digigate%20novus%20com%20clp%20siemens.pdf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Profibus.org – Site Oficial da Tecnologia PROFIBUS e PROFINET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https://www.profibus.com/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 Connector Wiring and Installation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https://youtu.be/1SvisCY9cu8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Webinar: Introduction to PROFIBUS DP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https://youtu.be/olsKeX5ZEJ8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Qual a principal função do mestre em uma rede PROFIBUS DP?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Armazenar dados históricos da rede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Executar comandos de voz dos operadores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Solicitar e gerenciar a troca de dados com os escravos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Fornecer alimentação elétrica para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5E826-8B7B-D671-92BA-0A434330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F953E4-B575-33F5-1582-100A61FE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CE92A3-2CC8-8A2F-A8D3-104BBB6B5C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Em uma rede PROFIBUS DP, qual o intervalo de endereços válidos para os dispositivos escravos?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0 a 127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1 a 126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2 a 248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0 a 255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105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1267-D82B-B15E-A9CE-717234EA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43E314-461E-69A5-C0BD-C667BBAE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AC145D-BABE-B7BB-A981-2AC2320CEE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Qual a ferramenta da Siemens amplamente utilizada para configurar redes PROFIBUS em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S7-300/S7-400?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WinCC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 / STEP 7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RSLogix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5000</a:t>
            </a:r>
          </a:p>
        </p:txBody>
      </p:sp>
    </p:spTree>
    <p:extLst>
      <p:ext uri="{BB962C8B-B14F-4D97-AF65-F5344CB8AC3E}">
        <p14:creationId xmlns:p14="http://schemas.microsoft.com/office/powerpoint/2010/main" val="6000422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DBF31-061B-6D8D-E418-BD719063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D8FDD1-19BC-6BCD-252B-EB4D4FD0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CC6AE1-3A76-59B9-6011-2042F513A0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O que é um arquivo GSD em redes PROFIBUS?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Um firmware do CLP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Um driver de rede serial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Um arquivo de descrição do dispositivo escravo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Um programa de monitoramento de rede</a:t>
            </a:r>
          </a:p>
        </p:txBody>
      </p:sp>
    </p:spTree>
    <p:extLst>
      <p:ext uri="{BB962C8B-B14F-4D97-AF65-F5344CB8AC3E}">
        <p14:creationId xmlns:p14="http://schemas.microsoft.com/office/powerpoint/2010/main" val="36162756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6AD4-2DDC-6FDD-17BE-4143B868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FCA297-FE51-169E-B719-09141B93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2113FB1-7A32-5DA0-CAD6-8737070BB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Qual o tipo de cabo recomendado para redes PROFIBUS DP?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Cabo coaxial RG-59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Par trançado sem blindagem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Cabo específico PROFIBUS com par trançado blindado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Fibra óptica multimodo</a:t>
            </a:r>
          </a:p>
        </p:txBody>
      </p:sp>
    </p:spTree>
    <p:extLst>
      <p:ext uri="{BB962C8B-B14F-4D97-AF65-F5344CB8AC3E}">
        <p14:creationId xmlns:p14="http://schemas.microsoft.com/office/powerpoint/2010/main" val="22646695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818E8-9DC5-7500-469B-44A4BCB8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A3228C-F4EE-13EC-617F-03DF8ADD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Gabarito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FAFB8D-F236-7285-CE4A-CA9BBAF2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Solicitar e gerenciar a troca de dados com os escravos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126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 / STEP 7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de descrição do dispositivo escravo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específico PROFIBUS com par trançado blindado</a:t>
            </a:r>
          </a:p>
        </p:txBody>
      </p:sp>
    </p:spTree>
    <p:extLst>
      <p:ext uri="{BB962C8B-B14F-4D97-AF65-F5344CB8AC3E}">
        <p14:creationId xmlns:p14="http://schemas.microsoft.com/office/powerpoint/2010/main" val="327567948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Technology overview.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2024. Disponível em: https://www.profibus.com/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7 maio 2025.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Training Webinar: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PROFIBUS DP. YouTube, 24 ago. 2020. Disponível em: https://www.youtube.com/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=olsKeX5ZEJ8. Acesso em: 7 maio 2025.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ás</a:t>
            </a:r>
            <a:r>
              <a:rPr lang="en-US" b="1" dirty="0">
                <a:solidFill>
                  <a:srgbClr val="0070C0"/>
                </a:solidFill>
              </a:rPr>
              <a:t>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CLP - sistema de computador que monitora e controla dispositivos de I/O. Recebem informações de sensores, processam dados e enviam comandos para atuadores, controla máquinas e/ou processos industriais.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Conectam dispositivos em ambientes industriais;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comunicação entre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sensores e atuadores;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Aumentam eficiência, segurança e controle dos processos.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0B2A-4BAD-DD44-2E38-F88BA3875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3BDD98-BC94-0367-7D60-1BCF338E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873D0B-678A-0232-A679-A105832A5E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digital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 na automação industrial para interligar dispositivos como: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sensores e atuadores, permitindo a troca eficiente de dados entre eles.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 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Criado nos anos 1980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Alemanha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processos e manufatura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PROFIBUS-DP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(Dispositivos Descentralizados)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PROFIBUS-PA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(Automação de Processo).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642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F0FC3-0BA3-8F8C-FF50-05A2AA06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16FD81-DA9C-68CC-3148-A4CFFA29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Topologia</a:t>
            </a:r>
            <a:r>
              <a:rPr lang="en-US" b="1" dirty="0">
                <a:solidFill>
                  <a:srgbClr val="0070C0"/>
                </a:solidFill>
              </a:rPr>
              <a:t>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7B2AC6-3204-8412-4150-B70DFD1FCFC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Mestre x Escravo;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utiliza camadas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Física, Enlace e Aplicação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barramento, anel;</a:t>
            </a:r>
          </a:p>
          <a:p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Meio físico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RS-485, fibra óptica.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https://youtu.be/omvJEXnUOD4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9min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449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A3E3-38FF-12F8-63A3-42A55F304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23E823-C859-7741-9EDF-E137D9ED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E05CA5-1FEF-1027-403A-E0725058FB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de endereço e tempo de ciclo;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softwares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TIA Portal, Step 7);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de dispositivos e diagnóstico de rede.</a:t>
            </a:r>
          </a:p>
        </p:txBody>
      </p:sp>
    </p:spTree>
    <p:extLst>
      <p:ext uri="{BB962C8B-B14F-4D97-AF65-F5344CB8AC3E}">
        <p14:creationId xmlns:p14="http://schemas.microsoft.com/office/powerpoint/2010/main" val="11778370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9BC94-6C62-9E61-D48B-814B2B8E9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3BF357-14BC-77E4-F5AC-6D98CD30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1. </a:t>
            </a:r>
            <a:r>
              <a:rPr lang="en-US" b="1" dirty="0" err="1">
                <a:solidFill>
                  <a:srgbClr val="0070C0"/>
                </a:solidFill>
              </a:rPr>
              <a:t>Planej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>
                <a:solidFill>
                  <a:srgbClr val="0070C0"/>
                </a:solidFill>
              </a:rPr>
              <a:t>Endereço</a:t>
            </a:r>
            <a:r>
              <a:rPr lang="en-US" b="1" dirty="0">
                <a:solidFill>
                  <a:srgbClr val="0070C0"/>
                </a:solidFill>
              </a:rPr>
              <a:t> / Time Cycle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96C6A2-E94A-4557-340B-7C0281E186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Endereçamento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dispositivo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deve ter um endereço único entre 1 e 126;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mestre (CLP) normalmente possui o endereço 1;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escravos (sensores, inversores, módulos de I/O) recebem endereços únicos definidos manualmente (por chave rotativa) ou via software;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planejamento evita conflitos e garante organização lógica, útil para diagnósticos 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27764250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D4940-F4BF-F6B0-7BE8-DD932046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1DE5A3-9FDE-E285-E029-77A9C1E4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1. </a:t>
            </a:r>
            <a:r>
              <a:rPr lang="en-US" b="1" dirty="0" err="1">
                <a:solidFill>
                  <a:srgbClr val="0070C0"/>
                </a:solidFill>
              </a:rPr>
              <a:t>Planej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>
                <a:solidFill>
                  <a:srgbClr val="0070C0"/>
                </a:solidFill>
              </a:rPr>
              <a:t>Endereço</a:t>
            </a:r>
            <a:r>
              <a:rPr lang="en-US" b="1" dirty="0">
                <a:solidFill>
                  <a:srgbClr val="0070C0"/>
                </a:solidFill>
              </a:rPr>
              <a:t> / Time Cycle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BA0436A-BD32-74C0-B8B6-45D003A9D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de ciclo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Time)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 da velocidade de transmissão (9.6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12 Mbps), número de dispositivos, e quantidade de dados trocados;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Em uma rede de 20 dispositivos a 1.5 Mbps, com baixa troca de dados, o tempo de ciclo pode ser em torno de 10–20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ciclo mais curto → resposta mais rápida, mas exige mais do controlador;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tempo de ciclo precisa ser balanceado com as exigências do processo e a capacidade do CLP.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002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10DE-56C8-BBF1-AB1D-431583170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1F3E2F-EA44-5A4E-6E0E-6C9FDB1A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2. Uso do TIA Portal, Step 7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098C88-BB14-676A-73B2-4911E0654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da Siemens para programação e configuração de dispositivos Siemens.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da rede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Endereçamento de dispositivos.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GSDs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de descrição dos dispositivos).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e simulação da rede.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o PLC programado (por exemplo, S7-1200/1500).</a:t>
            </a:r>
          </a:p>
        </p:txBody>
      </p:sp>
    </p:spTree>
    <p:extLst>
      <p:ext uri="{BB962C8B-B14F-4D97-AF65-F5344CB8AC3E}">
        <p14:creationId xmlns:p14="http://schemas.microsoft.com/office/powerpoint/2010/main" val="15074981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1574</Words>
  <Application>Microsoft Office PowerPoint</Application>
  <PresentationFormat>Apresentação na tela (16:9)</PresentationFormat>
  <Paragraphs>207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07  CLP – Redes Industriais PROFIBUS: Comunicação Industrial</vt:lpstr>
      <vt:lpstr>CLP – Introdução ás Redes Industriais</vt:lpstr>
      <vt:lpstr>CLP – Redes PROFIBUS</vt:lpstr>
      <vt:lpstr>CLP – Arquitetura e Topologia PROFIBUS</vt:lpstr>
      <vt:lpstr>CLP – Instalação e Configuração</vt:lpstr>
      <vt:lpstr>CLP – 1. Planej. Endereço / Time Cycle</vt:lpstr>
      <vt:lpstr>CLP – 1. Planej. Endereço / Time Cycle </vt:lpstr>
      <vt:lpstr>CLP – 2. Uso do TIA Portal, Step 7</vt:lpstr>
      <vt:lpstr>CLP – 2. Uso do TIA Portal, Step 7</vt:lpstr>
      <vt:lpstr>CLP – 3. Configuração de Dispositivos</vt:lpstr>
      <vt:lpstr>CLP – 4. Diagnóstico de Rede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Leitura Específica</vt:lpstr>
      <vt:lpstr>Aprenda+</vt:lpstr>
      <vt:lpstr>Dinâmica/Atividades</vt:lpstr>
      <vt:lpstr>Dinâmica/Atividades</vt:lpstr>
      <vt:lpstr>Dinâmica/Atividades</vt:lpstr>
      <vt:lpstr>Dinâmica/Atividades</vt:lpstr>
      <vt:lpstr>Dinâmica/Atividades</vt:lpstr>
      <vt:lpstr>Gabarito 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1026</cp:revision>
  <dcterms:created xsi:type="dcterms:W3CDTF">2020-03-17T20:12:34Z</dcterms:created>
  <dcterms:modified xsi:type="dcterms:W3CDTF">2025-05-08T21:14:08Z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