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91" r:id="rId3"/>
    <p:sldId id="354" r:id="rId4"/>
    <p:sldId id="361" r:id="rId5"/>
    <p:sldId id="362" r:id="rId6"/>
    <p:sldId id="382" r:id="rId7"/>
    <p:sldId id="383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33" r:id="rId23"/>
    <p:sldId id="323" r:id="rId24"/>
    <p:sldId id="360" r:id="rId25"/>
    <p:sldId id="377" r:id="rId26"/>
    <p:sldId id="378" r:id="rId27"/>
    <p:sldId id="379" r:id="rId28"/>
    <p:sldId id="380" r:id="rId29"/>
    <p:sldId id="381" r:id="rId30"/>
    <p:sldId id="337" r:id="rId31"/>
    <p:sldId id="309" r:id="rId3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7FEF4-4BFF-E6ED-04E7-17B02B15B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45B6A39-9601-7E89-B9D0-4E38AF8E23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32C7CDC-501D-46E9-0456-B1177F2D75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6701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50DA4-CB00-AA42-D467-A75A73E67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2E52E58-33D3-D39C-AED5-2342E8A793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E1DD1CD-1ED9-253F-C072-FEFE42177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35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06528-15EB-106F-7006-2F0A5037A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1C4965D-0CDD-A13D-B4E1-5B5BC17324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43D3F95-7D48-E7BB-BAE6-9F38F67CB5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8096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62F1B-E910-E06E-30C7-7CE0E1B41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F4C8BA9-6F5D-6C72-A726-12C79D3CBF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0A2231B-EA75-CE6E-336A-5852114EB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8668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7D3A1-0CC1-7513-72F5-E072F1821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9DC160D-9C6D-156F-0216-1B3D9BB4BC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38AB869-BCDD-B227-E064-3C99ACB33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0315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581BF-9507-7FFF-AC01-74937FDF2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E96EF22-C33F-7F00-10E2-7DA05A1A76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C79DA38-5C73-AB62-C669-15A9C3AE97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4395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A0B21-EBC8-BC17-CFB2-BF8747981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96B511B-3886-B86B-577E-B28CF9EDC7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0421010-6B47-83D1-14DA-BA93387413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2886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5E57E-445E-2657-BD5E-19157DB4E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34603E4-6C75-F3EF-7325-D24C015675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8A249C2-FF15-13DE-F26E-D4B2909B3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8648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7368B-0BA5-80CD-1121-286DAD3C4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5DAAFD7-61D4-E697-1F9B-FF98E8A253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B03D364-28CB-5721-393E-5DBC15C6D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7421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883BF-EAD6-3348-6F8F-E36F61E6D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9C02ABA-98CA-CB98-7EF2-23772A6006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BEB1246-1395-5884-19E8-E090CA2C4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637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7EDAA-88EC-E88C-1A4A-4D0E7EF3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71681D-7D44-F343-F6A1-83873DEDA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3FAA72-EADF-FBB7-2601-18AD0A2D2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11342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C7E54-00FE-0CEE-B7EE-D3A41ECAE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B897E21-1B1D-A897-120F-E4CE38BBF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11830AC-ABFC-285C-D324-3EC3CF5BC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6985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3E5B-C292-859D-FB83-976D9C6E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E4371D-BD8E-838C-430B-89FECE90D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1DF927-0375-C257-C3B6-37010EA38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0692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A90E9-5896-5BB4-82A8-C78BCFE4A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C379093-AB56-59A4-B801-02C40567FA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A25907-AC35-C90C-FE50-8BDFFC403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1317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B757E-41A0-DF7A-97A2-A8FE81DE1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2898A06-00A4-5E4D-0062-1A89C3A1D1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C4AE335-6D43-E7DC-519D-E7AF46A959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90668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0CDBA-6F00-CA3C-EE96-0019C9FA4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C428CC1-ADEF-34F5-AD54-28F7D295BB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916966C-C335-A39E-9B73-081BE3D765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66359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80727-F1E8-F4EB-47CA-D2AAE8785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599440A-68B8-0A6F-CEBF-98F4F6CF36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178E2D4-44AC-CE34-3D84-E2C2BCE286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72253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9FCEF-B132-E733-2E17-B0F68FB05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0EEBA3D-5E30-BF67-7CA4-BFA8EB9C8F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49EA4F6-AEDB-FE25-022F-29039E8ADD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40952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340B9-C3C2-A4D5-32CF-0D3D14A21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49A93E2-7E28-6242-5C6C-349E3F49A2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48953BB-56F5-C132-3F6B-2021CA7F00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4813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7F01C-B588-F57C-FC4D-CAD5623FD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B75CE77-06CB-87F7-6B3C-0EF957836D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A0E851A-5356-3C40-D02F-D07A1B6442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1928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4DB96-A48C-C095-30D1-E2B6A20E1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4A11AD6-5AD5-3BF4-E724-0C5B7FCBE5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7A95E24-0BBE-96DF-8C1A-D3AE888C1A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966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6C84C-7C53-4388-BD86-8B9132F32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69E8965-7904-9C3E-714E-F699904064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68AA73F-00C9-3F74-4215-B2DB124203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3618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FD29C-5C8D-BEB9-6E9B-A56CFBCA9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E6775B2-A156-E3E1-6D04-61317E8A9E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B4DF79E-D3F5-587D-ACD8-76B60268B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031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FADAF-DD16-00EA-A9C0-E24AEC209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6D4BA02-25FC-95B7-39A3-886FA43B8F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811052B-E769-AB9B-81A5-C2E2D3F34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4712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42F1A-82DC-D013-498C-7FA040D1A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C72AF79-C3C7-B450-19D1-2159222F23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4D86529-97D5-988C-5AE6-848084839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3024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novusautomation.com/downloads/tutorial%20usando%20digigate%20novus%20com%20clp%20siemens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rofibus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1SvisCY9cu8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olsKeX5ZEJ8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mvJEXnUOD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D4940-F4BF-F6B0-7BE8-DD9320462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21DE5A3-9FDE-E285-E029-77A9C1E49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1. </a:t>
            </a:r>
            <a:r>
              <a:rPr lang="en-US" b="1" dirty="0" err="1">
                <a:solidFill>
                  <a:srgbClr val="0070C0"/>
                </a:solidFill>
              </a:rPr>
              <a:t>Planej</a:t>
            </a:r>
            <a:r>
              <a:rPr lang="en-US" b="1" dirty="0">
                <a:solidFill>
                  <a:srgbClr val="0070C0"/>
                </a:solidFill>
              </a:rPr>
              <a:t>. </a:t>
            </a:r>
            <a:r>
              <a:rPr lang="en-US" b="1" dirty="0" err="1">
                <a:solidFill>
                  <a:srgbClr val="0070C0"/>
                </a:solidFill>
              </a:rPr>
              <a:t>Endereço</a:t>
            </a:r>
            <a:r>
              <a:rPr lang="en-US" b="1" dirty="0">
                <a:solidFill>
                  <a:srgbClr val="0070C0"/>
                </a:solidFill>
              </a:rPr>
              <a:t> / Time Cycle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BA0436A-BD32-74C0-B8B6-45D003A9DD4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 de ciclo (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Time)</a:t>
            </a: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 da velocidade de transmissão (9.6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kbps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até 12 Mbps), número de dispositivos, e quantidade de dados trocados;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 uma rede de 20 dispositivos a 1.5 Mbps, com baixa troca de dados, o tempo de ciclo pode ser em torno de 10–20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ciclo mais curto → resposta mais rápida, mas exige mais do controlador;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tempo de ciclo precisa ser balanceado com as exigências do processo e a capacidade do CLP.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10021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310DE-56C8-BBF1-AB1D-431583170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F1F3E2F-EA44-5A4E-6E0E-6C9FDB1AB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2. Uso do TIA Portal, Step 7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0098C88-BB14-676A-73B2-4911E065431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da Siemens para programação e configuração de dispositivos Siemens.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Configuração da rede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Endereçamento de dispositivos.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Atribuição de arquivos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GSDs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arquivos de descrição dos dispositivos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Diagnóstico e simulação da rede.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Integração com o PLC programado (por exemplo, S7-1200/1500).</a:t>
            </a:r>
          </a:p>
        </p:txBody>
      </p:sp>
    </p:spTree>
    <p:extLst>
      <p:ext uri="{BB962C8B-B14F-4D97-AF65-F5344CB8AC3E}">
        <p14:creationId xmlns:p14="http://schemas.microsoft.com/office/powerpoint/2010/main" val="150749811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881FE-4C87-82B0-F8BD-CDEE6CFEE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E7296B-484F-458E-7157-521D137A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2. Uso do TIA Portal, Step 7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E70C41-3EBC-8C47-B03A-FF06FDA13CB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7 (clássico)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Usado com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família S7-300/S7-400.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 criar e configurar redes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integrar módulos de E/S descentralizados.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Trabalha junto com 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define os parâmetros de rede, tempos de resposta, endereços, etc.</a:t>
            </a:r>
          </a:p>
        </p:txBody>
      </p:sp>
    </p:spTree>
    <p:extLst>
      <p:ext uri="{BB962C8B-B14F-4D97-AF65-F5344CB8AC3E}">
        <p14:creationId xmlns:p14="http://schemas.microsoft.com/office/powerpoint/2010/main" val="140300907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B4576-9D69-40AB-6EA5-B348641F1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B5A7DEA-8A9A-362B-30F1-0347BA89D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3.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Dispositivos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5280185-3E24-7606-CA61-49B7518EE96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Requer instalação do arquivo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GSD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do fabricante do dispositivo;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GSD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 ao software quais parâmetros,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entradas/saídas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esperados;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dispositivo é inserido na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topologia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configurado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com:</a:t>
            </a:r>
          </a:p>
          <a:p>
            <a:pPr lvl="1"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Slot/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Subslot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módulos (para racks modulares).</a:t>
            </a:r>
          </a:p>
          <a:p>
            <a:pPr lvl="1"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Parâmetros específicos (tempo de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watchdog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baud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rate,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1295805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40A16-9DCE-89F8-DA18-3EA3AE954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B21C313-361B-81BF-F429-E11FD24E0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4. </a:t>
            </a:r>
            <a:r>
              <a:rPr lang="en-US" b="1" dirty="0" err="1">
                <a:solidFill>
                  <a:srgbClr val="0070C0"/>
                </a:solidFill>
              </a:rPr>
              <a:t>Diagnóstico</a:t>
            </a:r>
            <a:r>
              <a:rPr lang="en-US" b="1" dirty="0">
                <a:solidFill>
                  <a:srgbClr val="0070C0"/>
                </a:solidFill>
              </a:rPr>
              <a:t> de Rede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ED1D350-3A61-C0EC-3546-0C2090B45A4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 ser feito via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TIA Portal ou Step 7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(monitoramento online da rede);</a:t>
            </a: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Ferramentas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dedicadas como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ProfiTrace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Softing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análise física e lógica da rede;</a:t>
            </a: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Indicação de falhas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como: perda de comunicação, erros de configuração, dispositivos ausentes;</a:t>
            </a: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Recursos como LEDs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 dispositivos, mensagens de erro nos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ajudam a identificar e resolver problemas.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67533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A9DF3-9224-1AD9-A4D2-DE71D306F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BFE5B21-0F0C-8F4D-2849-3DEEA2CD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Rede Profibus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D19BB6D-0D14-4F62-D5CE-F574C37B749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Configuração no TIA Portal com 1 CLP e 2 dispositivos de I/O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TIA Portal, com: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CLP Siemens S7-300 como mestre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DP;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módulos de I/O descentralizados (ET 200M ou similar) como escravos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860313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D224D-0983-9400-4710-5A11B3AE4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908EDE-5C66-2365-41DB-264B1A9D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Rede Profibus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5D06D64-F8D4-DF8A-AC69-E12E2AEAB75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Criando o projeto no TIA Portal</a:t>
            </a:r>
          </a:p>
          <a:p>
            <a:pPr marL="904875" lvl="1" indent="-457200" algn="just">
              <a:buFont typeface="+mj-lt"/>
              <a:buAutoNum type="arabicPeriod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Abra o TIA Portal e crie um novo projeto.</a:t>
            </a:r>
          </a:p>
          <a:p>
            <a:pPr marL="904875" lvl="1" indent="-457200" algn="just">
              <a:buFont typeface="+mj-lt"/>
              <a:buAutoNum type="arabicPeriod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Adicione um S7-300:</a:t>
            </a:r>
          </a:p>
          <a:p>
            <a:pPr lvl="2" indent="-342900"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Clique em "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device“;</a:t>
            </a:r>
          </a:p>
          <a:p>
            <a:pPr lvl="2" indent="-342900"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Escolha a CPU desejada (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CPU 315-2 DP);</a:t>
            </a:r>
          </a:p>
          <a:p>
            <a:pPr lvl="2" indent="-342900"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Confirme.</a:t>
            </a:r>
          </a:p>
          <a:p>
            <a:pPr marL="0" lvl="2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-342900"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36906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7F953-A483-7BB5-D0DB-C316162DF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7E46E82-4F1F-1D95-0DF0-AD4D35CA9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Rede Profibus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31998CF-C08C-7BEE-5F88-B10270CAD98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Configurando o mestre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Font typeface="+mj-lt"/>
              <a:buAutoNum type="arabicPeriod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vá para:</a:t>
            </a:r>
          </a:p>
          <a:p>
            <a:pPr lvl="2" indent="-342900"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"Devices &amp; Networks" → "Network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  <a:p>
            <a:pPr marL="904875" lvl="1" indent="-457200" algn="just">
              <a:buFont typeface="+mj-lt"/>
              <a:buAutoNum type="arabicPeriod" startAt="2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Clique na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 DP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CPU (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MPI/DP) e selecione "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subnet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→ "PROFIBUS".</a:t>
            </a:r>
          </a:p>
          <a:p>
            <a:pPr marL="904875" lvl="1" indent="-457200" algn="just">
              <a:buFont typeface="+mj-lt"/>
              <a:buAutoNum type="arabicPeriod" startAt="2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a velocidade da rede (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 Mbps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904875" lvl="1" indent="-457200" algn="just">
              <a:buFont typeface="+mj-lt"/>
              <a:buAutoNum type="arabicPeriod" startAt="2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Defina 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 do mestre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(geralmente 1).</a:t>
            </a:r>
          </a:p>
        </p:txBody>
      </p:sp>
    </p:spTree>
    <p:extLst>
      <p:ext uri="{BB962C8B-B14F-4D97-AF65-F5344CB8AC3E}">
        <p14:creationId xmlns:p14="http://schemas.microsoft.com/office/powerpoint/2010/main" val="159843898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7D64F-F51F-ED4A-913E-076B4E87E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46C8333-F416-7982-4350-97462E606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Rede Profibus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0776653-AA54-DA1D-73B3-E247665E99B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Adicionando os escravos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(ET 200M)</a:t>
            </a:r>
          </a:p>
          <a:p>
            <a:pPr marL="904875" lvl="1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Clique com o botão direito no fundo da tela e escolha 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device".</a:t>
            </a:r>
          </a:p>
          <a:p>
            <a:pPr marL="904875" lvl="1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Vá para a família ET 200 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I/O" → "ET 200M").</a:t>
            </a:r>
          </a:p>
          <a:p>
            <a:pPr marL="904875" lvl="1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Escolha o cabeçote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 153-1).</a:t>
            </a:r>
          </a:p>
          <a:p>
            <a:pPr marL="904875" lvl="1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Configure:</a:t>
            </a:r>
          </a:p>
          <a:p>
            <a:pPr lvl="2" indent="-342900" algn="just"/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 para o primeiro, 3 para o segundo).</a:t>
            </a:r>
          </a:p>
          <a:p>
            <a:pPr lvl="2" indent="-342900" algn="just"/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Conecte à mesma rede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criada antes.</a:t>
            </a:r>
          </a:p>
          <a:p>
            <a:pPr lvl="2" indent="-342900" algn="just"/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Insira os módulos de I/O nas posições corretas (slots), por exemplo:</a:t>
            </a:r>
          </a:p>
          <a:p>
            <a:pPr lvl="3" indent="-342900" algn="just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 1: módulo de entrada digital (DI 16xDC24V)</a:t>
            </a:r>
          </a:p>
          <a:p>
            <a:pPr lvl="3" indent="-342900" algn="just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 2: módulo de saída digital (DO 16xDC24V)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Repita o processo para o segundo escravo.</a:t>
            </a:r>
          </a:p>
        </p:txBody>
      </p:sp>
    </p:spTree>
    <p:extLst>
      <p:ext uri="{BB962C8B-B14F-4D97-AF65-F5344CB8AC3E}">
        <p14:creationId xmlns:p14="http://schemas.microsoft.com/office/powerpoint/2010/main" val="257709542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754F8-C328-E141-2019-E3658073A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1FF640B-9300-0B11-C412-CEDD2E524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Rede Profibus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65A3F6F-ED29-43B5-8C96-AA474D4AE25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Configuração final e ciclo de rede</a:t>
            </a:r>
          </a:p>
          <a:p>
            <a:pPr marL="904875" lvl="1" indent="-457200" algn="just">
              <a:buFont typeface="+mj-lt"/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Verifique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 de ciclo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previsto:</a:t>
            </a:r>
          </a:p>
          <a:p>
            <a:pPr marL="1348740" lvl="2" indent="-457200"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da rede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48740" lvl="2" indent="-457200"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Ajuste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Watchdog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se necessário.</a:t>
            </a:r>
          </a:p>
          <a:p>
            <a:pPr marL="904875" lvl="1" indent="-457200" algn="just">
              <a:buFont typeface="+mj-lt"/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Clique em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validar.</a:t>
            </a:r>
          </a:p>
          <a:p>
            <a:pPr marL="904875" lvl="1" indent="-457200" algn="just">
              <a:buFont typeface="+mj-lt"/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Faça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04875" lvl="1" indent="-457200" algn="just">
              <a:buFont typeface="+mj-lt"/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Vá para 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&amp;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Diagnostics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para verificar:</a:t>
            </a:r>
          </a:p>
          <a:p>
            <a:pPr marL="1348740" lvl="2" indent="-457200"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dos escravos.</a:t>
            </a:r>
          </a:p>
          <a:p>
            <a:pPr marL="1348740" lvl="2" indent="-457200"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ativa ou falhas.</a:t>
            </a:r>
          </a:p>
        </p:txBody>
      </p:sp>
    </p:spTree>
    <p:extLst>
      <p:ext uri="{BB962C8B-B14F-4D97-AF65-F5344CB8AC3E}">
        <p14:creationId xmlns:p14="http://schemas.microsoft.com/office/powerpoint/2010/main" val="29451988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Aula 07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CLP – Redes Industriais PROFIBUS/PROFINET: Comunicação Industrial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5D0D6-8442-F8DA-33BD-B95ABC7E2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54187B-705C-D62B-2443-AED97DF41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Rede Profibus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73EBE3F-B808-2960-73B1-1E6DCC8286C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 esperado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criada com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mestre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dois escravos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endereços distintos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conectados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mesma rede.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Ciclo de rede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otimizado conforme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carga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(média de 10–20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02989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CBB39-98CE-9DF8-5E16-E6AFA73F2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1266F2B-D586-8146-7320-0F8A86E5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Rede Profibus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E0BEC1-1D7F-64F1-6AA8-251BD5FF026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06B1594F-71C3-5E47-5C4E-1E955FF741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69" y="943370"/>
            <a:ext cx="5991225" cy="399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8935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Configuração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DigiGate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-DP + CLP Siemens S7-300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https://cdn.novusautomation.com/downloads/tutorial%20usando%20digigate%20novus%20com%20clp%20siemens.pdf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Profibus.org – Site Oficial da Tecnologia PROFIBUS e PROFINET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https://www.profibus.com/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Profibus Connector Wiring and Installation</a:t>
            </a: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https://youtu.be/1SvisCY9cu8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Webinar: Introduction to PROFIBUS DP</a:t>
            </a: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https://youtu.be/olsKeX5ZEJ8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AC7D-8CF9-A63F-57A2-D983DEB5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4C3A19-ED0C-1CE0-1512-03DBBA8E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5119E1-EF11-7248-2ADA-8776A0D7E7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Qual a principal função do mestre em uma rede PROFIBUS DP?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Armazenar dados históricos da rede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Executar comandos de voz dos operadores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Solicitar e gerenciar a troca de dados com os escravos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Fornecer alimentação elétrica para os dispositivos</a:t>
            </a:r>
          </a:p>
        </p:txBody>
      </p:sp>
    </p:spTree>
    <p:extLst>
      <p:ext uri="{BB962C8B-B14F-4D97-AF65-F5344CB8AC3E}">
        <p14:creationId xmlns:p14="http://schemas.microsoft.com/office/powerpoint/2010/main" val="297668275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5E826-8B7B-D671-92BA-0A434330D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F953E4-B575-33F5-1582-100A61FE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6CE92A3-2CC8-8A2F-A8D3-104BBB6B5CD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Em uma rede PROFIBUS DP, qual o intervalo de endereços válidos para os dispositivos escravos?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0 a 127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1 a 126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2 a 248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0 a 255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11054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91267-D82B-B15E-A9CE-717234EA1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643E314-461E-69A5-C0BD-C667BBAEC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2AC145D-BABE-B7BB-A981-2AC2320CEEC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Qual a ferramenta da Siemens amplamente utilizada para configurar redes PROFIBUS em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S7-300/S7-400?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WinCC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Simatic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Manager / STEP 7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LabVIEW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RSLogix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5000</a:t>
            </a:r>
          </a:p>
        </p:txBody>
      </p:sp>
    </p:spTree>
    <p:extLst>
      <p:ext uri="{BB962C8B-B14F-4D97-AF65-F5344CB8AC3E}">
        <p14:creationId xmlns:p14="http://schemas.microsoft.com/office/powerpoint/2010/main" val="60004224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DBF31-061B-6D8D-E418-BD7190637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9D8FDD1-19BC-6BCD-252B-EB4D4FD0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CC6AE1-3A76-59B9-6011-2042F513A0A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O que é um arquivo GSD em redes PROFIBUS?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Um firmware do CLP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Um driver de rede serial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Um arquivo de descrição do dispositivo escravo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Um programa de monitoramento de rede</a:t>
            </a:r>
          </a:p>
        </p:txBody>
      </p:sp>
    </p:spTree>
    <p:extLst>
      <p:ext uri="{BB962C8B-B14F-4D97-AF65-F5344CB8AC3E}">
        <p14:creationId xmlns:p14="http://schemas.microsoft.com/office/powerpoint/2010/main" val="361627563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96AD4-2DDC-6FDD-17BE-4143B8680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6FCA297-FE51-169E-B719-09141B93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2113FB1-7A32-5DA0-CAD6-8737070BB2E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Qual o tipo de cabo recomendado para redes PROFIBUS DP?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Cabo coaxial RG-59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Par trançado sem blindagem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Cabo específico PROFIBUS com par trançado blindado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Fibra óptica multimodo</a:t>
            </a:r>
          </a:p>
        </p:txBody>
      </p:sp>
    </p:spTree>
    <p:extLst>
      <p:ext uri="{BB962C8B-B14F-4D97-AF65-F5344CB8AC3E}">
        <p14:creationId xmlns:p14="http://schemas.microsoft.com/office/powerpoint/2010/main" val="226466959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818E8-9DC5-7500-469B-44A4BCB8A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7A3228C-F4EE-13EC-617F-03DF8ADD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Gabarito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BFAFB8D-F236-7285-CE4A-CA9BBAF20DD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Solicitar e gerenciar a troca de dados com os escravos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a 126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Simatic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Manager / STEP 7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arquivo de descrição do dispositivo escravo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Cabo específico PROFIBUS com par trançado blindado</a:t>
            </a:r>
          </a:p>
        </p:txBody>
      </p:sp>
    </p:spTree>
    <p:extLst>
      <p:ext uri="{BB962C8B-B14F-4D97-AF65-F5344CB8AC3E}">
        <p14:creationId xmlns:p14="http://schemas.microsoft.com/office/powerpoint/2010/main" val="327567948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C8B2D-7443-68FB-D448-E738142E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36332F-AF5C-5EE7-4FDB-2DE89732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Introdução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ás</a:t>
            </a:r>
            <a:r>
              <a:rPr lang="en-US" b="1" dirty="0">
                <a:solidFill>
                  <a:srgbClr val="0070C0"/>
                </a:solidFill>
              </a:rPr>
              <a:t> Redes </a:t>
            </a:r>
            <a:r>
              <a:rPr lang="en-US" b="1" dirty="0" err="1">
                <a:solidFill>
                  <a:srgbClr val="0070C0"/>
                </a:solidFill>
              </a:rPr>
              <a:t>Industriais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B1D734-DA2C-3DA6-0191-27F88C8EB70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monitora e controla dispositivos de I/O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Recebem informações de sensores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 dados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enviam comandos para atuadores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 máquinas e/ou processos industriais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Conectam dispositivos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ambientes industriais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entre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sensores e atuadores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Aumentam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eficiência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segurança e controle dos processos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9424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Technology overview.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2024. Disponível em: https://www.profibus.com/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Acesso em: 7 maio 2025.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REALPARS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Training Webinar: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PROFIBUS DP. YouTube, 24 ago. 2020. Disponível em: https://www.youtube.com/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watch?v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=olsKeX5ZEJ8. Acesso em: 7 maio 2025.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A0B2A-4BAD-DD44-2E38-F88BA3875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3BDD98-BC94-0367-7D60-1BCF338E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Redes PROFIBUS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3873D0B-678A-0232-A679-A105832A5E1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 de comunicação digital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utilizado na automação industrial para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interligar dispositivos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como: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PLCs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sensores e atuadores, permitindo a troca eficiente de dados entre eles.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Field Bus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Criado nos anos 1980 na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Alemanha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Utilizado para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automação de processos e manufatura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PROFIBUS-DP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Descentralizados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PROFIBUS-PA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Automação de Processo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96425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F0FC3-0BA3-8F8C-FF50-05A2AA061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116FD81-DA9C-68CC-3148-A4CFFA29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Topologia</a:t>
            </a:r>
            <a:r>
              <a:rPr lang="en-US" b="1" dirty="0">
                <a:solidFill>
                  <a:srgbClr val="0070C0"/>
                </a:solidFill>
              </a:rPr>
              <a:t> PROFIBUS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17B2AC6-3204-8412-4150-B70DFD1FCFC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347155"/>
            <a:ext cx="8865056" cy="3590365"/>
          </a:xfrm>
        </p:spPr>
        <p:txBody>
          <a:bodyPr>
            <a:no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Mestre x Escravo;</a:t>
            </a:r>
          </a:p>
          <a:p>
            <a:pPr marL="0" indent="0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Modelo OSI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utiliza camadas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Física, Enlace e Aplicação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Topologias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barramento, anel;</a:t>
            </a:r>
          </a:p>
          <a:p>
            <a:pPr marL="0" indent="0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Meio físico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RS-485, RS-232, RS-422, fibra óptica. </a:t>
            </a:r>
          </a:p>
          <a:p>
            <a:pPr lvl="1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https://youtu.be/omvJEXnUOD4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9min</a:t>
            </a:r>
          </a:p>
        </p:txBody>
      </p:sp>
    </p:spTree>
    <p:extLst>
      <p:ext uri="{BB962C8B-B14F-4D97-AF65-F5344CB8AC3E}">
        <p14:creationId xmlns:p14="http://schemas.microsoft.com/office/powerpoint/2010/main" val="338044937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3F83D-6007-1191-7F3F-491E26650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446989F-D011-307A-0FFC-E89F73CF5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Topologia</a:t>
            </a:r>
            <a:r>
              <a:rPr lang="en-US" b="1" dirty="0">
                <a:solidFill>
                  <a:srgbClr val="0070C0"/>
                </a:solidFill>
              </a:rPr>
              <a:t> PROFIBUS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F2B3664-C9BF-F71C-0EB2-87A90C331B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331258"/>
            <a:ext cx="8865056" cy="369794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padrão EIA-485 (RS-485)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conexão de até 32 dispositivos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um barramento de comunicação.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entanto, com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de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transceivers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especiais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este número pode ser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ampliado para até 256 dispositivos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topologia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barramento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multiponto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ideal para sistemas que requerem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entre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múltiplos equipamentos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20916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A7BE3-21FB-5527-E311-19C798029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51F7BB6-E2CA-F96A-D0E3-64EA840F2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Topologia</a:t>
            </a:r>
            <a:r>
              <a:rPr lang="en-US" b="1" dirty="0">
                <a:solidFill>
                  <a:srgbClr val="0070C0"/>
                </a:solidFill>
              </a:rPr>
              <a:t> PROFIBUS/PROFINET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2076475-4E56-34B2-1603-0BCB670DD1E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411940"/>
            <a:ext cx="8865056" cy="36172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PROFINET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dois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protocolos de comunicação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dados usados em sistemas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automação industrial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protocolo mais antigo, baseado em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serial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velocidade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12Mpbs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enquanto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PROFINET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protocolo mais moderno baseado em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 Industria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velocidade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100Mpbs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segurança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6080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0A3E3-38FF-12F8-63A3-42A55F304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623E823-C859-7741-9EDF-E137D9EDE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Instalação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9E05CA5-1FEF-1027-403A-E0725058FB6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Planejamento de endereço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tempo de ciclo da tarefa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eficiência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de softwares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TIA Portal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Step 7);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Configuração de dispositivos 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diagnóstico de rede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78370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9BC94-6C62-9E61-D48B-814B2B8E9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A3BF357-14BC-77E4-F5AC-6D98CD30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1. </a:t>
            </a:r>
            <a:r>
              <a:rPr lang="en-US" b="1" dirty="0" err="1">
                <a:solidFill>
                  <a:srgbClr val="0070C0"/>
                </a:solidFill>
              </a:rPr>
              <a:t>Planej</a:t>
            </a:r>
            <a:r>
              <a:rPr lang="en-US" b="1" dirty="0">
                <a:solidFill>
                  <a:srgbClr val="0070C0"/>
                </a:solidFill>
              </a:rPr>
              <a:t>. </a:t>
            </a:r>
            <a:r>
              <a:rPr lang="en-US" b="1" dirty="0" err="1">
                <a:solidFill>
                  <a:srgbClr val="0070C0"/>
                </a:solidFill>
              </a:rPr>
              <a:t>Endereço</a:t>
            </a:r>
            <a:r>
              <a:rPr lang="en-US" b="1" dirty="0">
                <a:solidFill>
                  <a:srgbClr val="0070C0"/>
                </a:solidFill>
              </a:rPr>
              <a:t> / Time Cycle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096C6A2-E94A-4557-340B-7C0281E186F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Endereçamento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dispositivo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DP 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Peripherals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deve ter um endereço único entre 1 e 126;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mestre (CLP) normalmente possui o endereço 1;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escravos (sensores, inversores, módulos de I/O) recebem endereços únicos definidos manualmente (por chave rotativa) ou via software;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planejamento evita conflitos e garante organização lógica, útil para diagnósticos e manutenção.</a:t>
            </a:r>
          </a:p>
        </p:txBody>
      </p:sp>
    </p:spTree>
    <p:extLst>
      <p:ext uri="{BB962C8B-B14F-4D97-AF65-F5344CB8AC3E}">
        <p14:creationId xmlns:p14="http://schemas.microsoft.com/office/powerpoint/2010/main" val="27764250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4352</TotalTime>
  <Words>1710</Words>
  <Application>Microsoft Office PowerPoint</Application>
  <PresentationFormat>Apresentação na tela (16:9)</PresentationFormat>
  <Paragraphs>215</Paragraphs>
  <Slides>31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 New Roman</vt:lpstr>
      <vt:lpstr>Wingdings</vt:lpstr>
      <vt:lpstr>Office Theme</vt:lpstr>
      <vt:lpstr>Controladores Lógicos e Programáveis (CLP)</vt:lpstr>
      <vt:lpstr> Aula 07  CLP – Redes Industriais PROFIBUS/PROFINET: Comunicação Industrial</vt:lpstr>
      <vt:lpstr>CLP – Introdução ás Redes Industriais</vt:lpstr>
      <vt:lpstr>CLP – Redes PROFIBUS</vt:lpstr>
      <vt:lpstr>CLP – Arquitetura e Topologia PROFIBUS</vt:lpstr>
      <vt:lpstr>CLP – Arquitetura e Topologia PROFIBUS</vt:lpstr>
      <vt:lpstr>CLP – Arquitetura e Topologia PROFIBUS/PROFINET</vt:lpstr>
      <vt:lpstr>CLP – Instalação e Configuração</vt:lpstr>
      <vt:lpstr>CLP – 1. Planej. Endereço / Time Cycle</vt:lpstr>
      <vt:lpstr>CLP – 1. Planej. Endereço / Time Cycle </vt:lpstr>
      <vt:lpstr>CLP – 2. Uso do TIA Portal, Step 7</vt:lpstr>
      <vt:lpstr>CLP – 2. Uso do TIA Portal, Step 7</vt:lpstr>
      <vt:lpstr>CLP – 3. Configuração de Dispositivos</vt:lpstr>
      <vt:lpstr>CLP – 4. Diagnóstico de Rede</vt:lpstr>
      <vt:lpstr>CLP – Exemplo Rede Profibus</vt:lpstr>
      <vt:lpstr>CLP – Exemplo Rede Profibus</vt:lpstr>
      <vt:lpstr>CLP – Exemplo Rede Profibus</vt:lpstr>
      <vt:lpstr>CLP – Exemplo Rede Profibus</vt:lpstr>
      <vt:lpstr>CLP – Exemplo Rede Profibus</vt:lpstr>
      <vt:lpstr>CLP – Exemplo Rede Profibus</vt:lpstr>
      <vt:lpstr>CLP – Exemplo Rede Profibus</vt:lpstr>
      <vt:lpstr>Leitura Específica</vt:lpstr>
      <vt:lpstr>Aprenda+</vt:lpstr>
      <vt:lpstr>Dinâmica/Atividades</vt:lpstr>
      <vt:lpstr>Dinâmica/Atividades</vt:lpstr>
      <vt:lpstr>Dinâmica/Atividades</vt:lpstr>
      <vt:lpstr>Dinâmica/Atividades</vt:lpstr>
      <vt:lpstr>Dinâmica/Atividades</vt:lpstr>
      <vt:lpstr>Gabarito Atividades</vt:lpstr>
      <vt:lpstr>Referências Bibliográficas</vt:lpstr>
      <vt:lpstr>Controladores Lógicos e Programáveis (CLP)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1051</cp:revision>
  <dcterms:created xsi:type="dcterms:W3CDTF">2020-03-17T20:12:34Z</dcterms:created>
  <dcterms:modified xsi:type="dcterms:W3CDTF">2025-05-22T19:04:32Z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