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361" r:id="rId4"/>
    <p:sldId id="365" r:id="rId5"/>
    <p:sldId id="354" r:id="rId6"/>
    <p:sldId id="383" r:id="rId7"/>
    <p:sldId id="384" r:id="rId8"/>
    <p:sldId id="387" r:id="rId9"/>
    <p:sldId id="386" r:id="rId10"/>
    <p:sldId id="385" r:id="rId11"/>
    <p:sldId id="382" r:id="rId12"/>
    <p:sldId id="389" r:id="rId13"/>
    <p:sldId id="390" r:id="rId14"/>
    <p:sldId id="391" r:id="rId15"/>
    <p:sldId id="392" r:id="rId16"/>
    <p:sldId id="388" r:id="rId17"/>
    <p:sldId id="381" r:id="rId18"/>
    <p:sldId id="362" r:id="rId19"/>
    <p:sldId id="367" r:id="rId20"/>
    <p:sldId id="368" r:id="rId21"/>
    <p:sldId id="369" r:id="rId22"/>
    <p:sldId id="372" r:id="rId23"/>
    <p:sldId id="370" r:id="rId24"/>
    <p:sldId id="373" r:id="rId25"/>
    <p:sldId id="363" r:id="rId26"/>
    <p:sldId id="364" r:id="rId27"/>
    <p:sldId id="366" r:id="rId28"/>
    <p:sldId id="374" r:id="rId29"/>
    <p:sldId id="375" r:id="rId30"/>
    <p:sldId id="377" r:id="rId31"/>
    <p:sldId id="378" r:id="rId32"/>
    <p:sldId id="376" r:id="rId33"/>
    <p:sldId id="379" r:id="rId34"/>
    <p:sldId id="380" r:id="rId35"/>
    <p:sldId id="333" r:id="rId36"/>
    <p:sldId id="323" r:id="rId37"/>
    <p:sldId id="360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0696-769D-06DD-69A8-D1C9FBC2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DEBBEE-A5EB-339C-01BC-C8FBCBF4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2D137E-0DC1-DDF7-520B-0C700ADC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38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28E2D-E106-6863-692A-0128B5F3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FBD96-923D-7AFB-DED0-E7692349B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C40562-302B-0826-DBB6-B390937A2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26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C6408-0D72-D98A-131B-460B738D9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0CF620-B751-5C2B-8BC3-6E60F2699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6E7719-5297-CB60-B477-08C286F47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3704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99E5-6FF8-347C-9597-598138E27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41B3E80-28D5-F4FF-7226-0CAE9B161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6EE7FC-1F29-B5F8-CDC2-52F5517E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246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6F5-409E-9387-0424-3A57D2E17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6CFFF5C-B4F6-4A77-6C90-6F0B0AC4B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BDE894-7302-EED9-6EFC-D8E6AE980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1467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10BBF-B0C6-B988-FCE7-9647DFC1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962974-1AE5-9AF5-C92F-F050EB0E6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F5CD51-4E76-481A-DA29-62FB412D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1417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51417-C289-66B7-2E19-F234D216F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1E5240-C3C1-900F-860B-3AF3CBFF59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966F9F-91A2-1AEC-31A9-5F9998B1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446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DC5F-5463-1683-79E0-9B96819A0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1100BE-630E-5CDF-027B-07F67FA51E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CE0F38-19AB-2ED2-1506-4591749F9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3961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25B2-7FC7-0033-2516-714D1B649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C0AD40-923E-5CE3-8179-B7BF3B880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0AB388-5A02-78BC-464B-044627C3E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996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008FD-5B4E-05CF-11E5-B4A4A7E1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46DC34-CB76-310E-79A4-4E540F33F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D74E2E-C4A4-68A6-FDF9-A745B3318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285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33C98-A3AD-D12D-B06D-714E73E3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481411-F5DA-6318-CBCB-4C792E5A7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D3C44-F4C3-B631-9CAC-319E94791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660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3E01-2C51-9E11-70BF-99B57F8A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9524012-C600-F314-4A90-2ED58174EB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A2BB23-1294-7899-6DBD-5D7FED125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54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612D5-D96A-998C-851C-C2734C2A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3C89B5-7D3D-A65A-4C18-682EF21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576594-E45C-1AE0-23F8-F889391A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556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A04F-41AF-6ABC-CDA0-536F3416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4A73D-45F2-E5A5-A076-158181DBC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2E2FA6-603D-00B7-D512-376DA9BE7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0576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4E76-B81E-B88B-F0E3-4384C65F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EEFAC7-08C4-6BF0-9444-672BBCA9F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F43922-030E-5A46-B1BC-0F0D7BB2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0569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03C6-B3E5-8E15-D38C-5857DE37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7FFB0C-0B68-6874-0A7A-23887C6B0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130872-1EDA-2F1C-3B46-7F807392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91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69F7-D4C0-937C-2A96-35926722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AF0FB1-C452-C624-A2E5-0E4735EF8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FB7462-BB39-5FE5-FD77-84D8400B7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929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C47D-891C-68CE-C8EE-619E6DB7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B46EF3-7FD6-C298-A0D9-99693004E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B09C3F-6205-7DFC-D3AC-D1E4C580E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807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A413E-9FE3-E066-77E6-B670EBC80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8CA707-BC01-CFD2-922B-0FBBF317D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799665B-947A-132C-58B1-1553BDA0C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98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B4258-2D90-3982-EFA9-CD9D5A77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65EEB6-CB97-7285-63A6-346EA4774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730A3E-0AC9-A500-EBCA-62BD39C13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302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4D9E7-9333-D14C-7C45-80F330EE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3AFED8-387D-1372-A9CC-B023C5A18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F50B90-EAD5-E791-EC0E-8087C0717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39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40CBF-3BBD-5A00-5A99-5B74B652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C44F10-3DA2-8C1C-8010-7860F497A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2C8D3AE-7F4C-E970-B44E-DDF509DA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722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2EA3-8058-3978-0B73-A9326677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28DEE6-E7C5-491F-6DA9-4A1B4EB78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4A1AE6-C542-7A2E-DA16-40CE21147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967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E7FF7-0A91-8B2A-4163-689561D6F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ADFD37-3D85-064B-8F2F-62F289A6C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14FC08-41C7-1BC8-CCDF-9195E6CE2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642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95DA-D60D-2448-4B86-33A702D96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7D6A53-5A91-C590-1B8B-899DC5D3E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49CE6-3AE9-C0D5-6EBF-45BB01043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402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71EB8-9868-2289-4C27-F7ECE944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B22D18-0AB8-5BA6-E6BC-E4138304E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A96D5E-5B29-7953-BDC2-25C188350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06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A925-6670-32C4-63BD-5855049B2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ED173F-7BE3-A9DC-B39F-997463D72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8A943F-2FD3-6522-02F1-4A30A2C96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26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DD7A3-7652-A451-BF10-C3DD47658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A79DC9-CA2A-7DB0-25C3-1C13D51F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6C7050D-70D6-CFF7-14F2-E4A74E9D4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705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2952-09B7-697D-B2A7-F1D58BCB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3716C37-4702-810A-B6E3-8639868CC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F5657D-7355-FA45-1CE3-88F3F7038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173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1875-9670-752F-06A8-DD26BAB9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F71F29-5BFB-31CC-C753-0DF31C3EB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164899-B4B3-70D3-16DF-0FC82F30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48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0F1C0-5834-DD28-E315-2137175F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8E5734-228D-8101-A410-BD5985A43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944FEE-CDE2-C4EE-C26E-930E7D34B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416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ersa.edu.br/server/api/core/bitstreams/974b0181-31c7-4493-82dd-451a89be940c/conten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roupmaxi.com.br/parker/produtos-omrom-plc.pdf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mlEbYyIqX4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fFzDHjHy0ow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4803F-6717-82FE-86F4-2526E9A4B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3D1578-A35D-8A88-91A1-03EECA780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</a:t>
            </a:r>
            <a:r>
              <a:rPr lang="en-US" b="1" dirty="0">
                <a:solidFill>
                  <a:srgbClr val="0070C0"/>
                </a:solidFill>
              </a:rPr>
              <a:t> - 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303949-63B1-DB5E-6D39-CB2A01747E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68E56FBB-1E3A-E32D-D7D3-1A9C6EDF8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06" y="1035050"/>
            <a:ext cx="6469346" cy="34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13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113D-1E09-19BF-D3A9-B102AE0D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971508F-BA0E-0CFE-4C4B-958CFCD8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Contatos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21E484-5E25-3C9B-8A81-A4809C452C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EF1EC1F1-F033-3123-6D2C-88A2C79E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" y="1133826"/>
            <a:ext cx="5658724" cy="3559197"/>
          </a:xfrm>
          <a:prstGeom prst="rect">
            <a:avLst/>
          </a:prstGeom>
        </p:spPr>
      </p:pic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7C3A2E7F-248D-1D97-2D6E-BB4CA91A1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49" y="881321"/>
            <a:ext cx="3276761" cy="1834986"/>
          </a:xfrm>
          <a:prstGeom prst="rect">
            <a:avLst/>
          </a:prstGeom>
        </p:spPr>
      </p:pic>
      <p:pic>
        <p:nvPicPr>
          <p:cNvPr id="12" name="Imagem 11" descr="Diagrama&#10;&#10;O conteúdo gerado por IA pode estar incorreto.">
            <a:extLst>
              <a:ext uri="{FF2B5EF4-FFF2-40B4-BE49-F238E27FC236}">
                <a16:creationId xmlns:a16="http://schemas.microsoft.com/office/drawing/2014/main" id="{52D21389-5389-0C61-7F13-B72241F4E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144" y="270750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838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BA72-406C-7E01-7F94-697E3C1C4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4E9293-C8BA-3DA5-3BA4-F1DE98CA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AND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A7DCDA-B603-2CD5-CA10-F65D07B7A0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06009F22-D379-E715-2784-F8288DF65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5" y="1051463"/>
            <a:ext cx="6862323" cy="38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825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B5436-2595-BBA4-4F09-6EAAB98C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C7CD19-312F-1CE2-4746-2DC38BA3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NAND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3E10B4-AA70-B0EE-E419-C5B179036A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DF028B2B-861A-4799-F098-9424331E2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6" y="931209"/>
            <a:ext cx="6984077" cy="391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88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C2309-8F46-8264-00FB-2F5EBAE8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9FB536-2EAA-8854-1A1F-12FB93AB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 OR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6613777-3748-B266-AEEA-7B769ED800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60150275-10A3-2416-BD9D-F536C2F07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9" y="957730"/>
            <a:ext cx="6866641" cy="38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50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A5F-5E25-994A-2E12-286809509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1CA098-9BBE-098C-8EE8-57473501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- </a:t>
            </a:r>
            <a:r>
              <a:rPr lang="en-US" b="1" dirty="0" err="1">
                <a:solidFill>
                  <a:srgbClr val="0070C0"/>
                </a:solidFill>
              </a:rPr>
              <a:t>Linguagens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B28E776-917E-42C6-40CA-3DFEFD2688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195D94D0-2440-B472-6DCC-A2D8F6243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9" y="922110"/>
            <a:ext cx="6432024" cy="41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909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099F-5B29-7976-E9DB-4319C1ED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68385A-C3B0-BFA0-D965-F22E25CB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0E8C1AE-B507-89F5-ED07-F03BC814D92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E9868ADB-93C2-7835-719F-E24E9CF9B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24" y="2030506"/>
            <a:ext cx="3022226" cy="3022226"/>
          </a:xfrm>
          <a:prstGeom prst="rect">
            <a:avLst/>
          </a:prstGeom>
        </p:spPr>
      </p:pic>
      <p:pic>
        <p:nvPicPr>
          <p:cNvPr id="4" name="Imagem 3" descr="Gráfico&#10;&#10;O conteúdo gerado por IA pode estar incorreto.">
            <a:extLst>
              <a:ext uri="{FF2B5EF4-FFF2-40B4-BE49-F238E27FC236}">
                <a16:creationId xmlns:a16="http://schemas.microsoft.com/office/drawing/2014/main" id="{E04FA766-BBB8-90C3-C568-74873610D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0" y="955358"/>
            <a:ext cx="4906060" cy="1724266"/>
          </a:xfrm>
          <a:prstGeom prst="rect">
            <a:avLst/>
          </a:prstGeom>
        </p:spPr>
      </p:pic>
      <p:pic>
        <p:nvPicPr>
          <p:cNvPr id="7" name="Imagem 6" descr="Diagrama, Linha do tempo&#10;&#10;O conteúdo gerado por IA pode estar incorreto.">
            <a:extLst>
              <a:ext uri="{FF2B5EF4-FFF2-40B4-BE49-F238E27FC236}">
                <a16:creationId xmlns:a16="http://schemas.microsoft.com/office/drawing/2014/main" id="{FD3AC8AC-115E-F864-328F-CF0645FF2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5" y="1011518"/>
            <a:ext cx="2267266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4071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253D4-7F52-E940-2C97-144BB5429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1B460C-20B3-2BC0-4280-16305096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74FFA3-9964-F370-3234-98A1966A52E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EA9A7855-8D27-BBB5-A029-7E6AB3CBF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" y="999091"/>
            <a:ext cx="7622721" cy="40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6906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20AE2-E8ED-E340-F5E0-DDD0AFBE8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2D0B1F-58D2-819B-9836-D1423A4F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C240E8-32FE-7A18-E1B9-F1646013A8C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circuitos em que a saída depende apenas das entradas no momento, sem influência de estados passados.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(E): A saída será 1 apenas quando todas as entradas forem 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(OU): A saída será 1 quando pelo menos uma entrada for 1.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(NÃO): Inverte o estado da entrada.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implementar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permite a construção de circuitos lógicos utilizando contatos normalmente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abertos (NA)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 (NF).</a:t>
            </a:r>
          </a:p>
        </p:txBody>
      </p:sp>
    </p:spTree>
    <p:extLst>
      <p:ext uri="{BB962C8B-B14F-4D97-AF65-F5344CB8AC3E}">
        <p14:creationId xmlns:p14="http://schemas.microsoft.com/office/powerpoint/2010/main" val="270550132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C5709-63F6-EEE7-228F-5BEFE0FE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0EC368-E666-6A42-DBF1-A73EAD5B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–AND: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7B1A55-DD1C-CC91-921E-6A91368F3B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AND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lógica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AND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a seguinte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EE2D5E-B999-2A6C-B0CF-28411286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2862"/>
              </p:ext>
            </p:extLst>
          </p:nvPr>
        </p:nvGraphicFramePr>
        <p:xfrm>
          <a:off x="703730" y="2571750"/>
          <a:ext cx="6096000" cy="1854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552619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0267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3529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Entrada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Entrada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 ( A AND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6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48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8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76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658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6138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Linguagem LADDER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1E68-0FDF-DC20-B162-1272555B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D0349B-FC7D-913E-876C-7ABA4C4A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A81221-6A2E-BDCC-2749-8C79826DD6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implementar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AND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diagrama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ideia é usar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 normalmente abertos (NO)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representem 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conectá-los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ambos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estiverem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 seja, ambos as entradas A e B estiverem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nível alto: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será ativada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69138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61A28-B912-A720-AB13-35CA3CB74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8A9D1E-E9F3-2CA3-A903-263F79C2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715CD2-A0E1-26BF-A7DB-3017B8798BB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Passos para desenhar o 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circuito 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Identifique as entradas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Vamos usar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entradas, A e 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serão conectadas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contatos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abertos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Conecte os contatos em 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abertos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desenhados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 verticais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 um circuito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esses contatos (representando as entradas A e B) devem ser conectados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lógica da porta AND exige que ambas as entradas sejam 1 para que a saída seja 1.</a:t>
            </a:r>
          </a:p>
        </p:txBody>
      </p:sp>
    </p:spTree>
    <p:extLst>
      <p:ext uri="{BB962C8B-B14F-4D97-AF65-F5344CB8AC3E}">
        <p14:creationId xmlns:p14="http://schemas.microsoft.com/office/powerpoint/2010/main" val="108742032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BCCA-57C8-07C8-AA6F-439A8A5C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6E29AD-DF67-53EE-9D5F-E9B52BB7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358C5AD-BC51-2E29-DC9B-017CBD3BF82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Defina a saída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saída será representada por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relé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ligada após os contatos. Quando ambos 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(ambas as entradas em 1),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 será energizada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representando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com valor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---[ A ]---[ B ]---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Saída )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534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0184-3647-E777-6DFD-EBCB4E98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F6B5CC-D3BA-9C2B-01EB-BBDBF448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97346C-0A03-A041-91B4-60BCEBF46D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e [B]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os contatos normalmente abertos, representando as entradas.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(Saída) é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(relé)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representa a saída do circuito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A e B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conectadas em série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que significa que para a saída ser ativada (ou seja, para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 ser energizada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ambas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precisam estar em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4918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3FEF-21EB-0F25-4731-0C8227B0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645A50-78EB-F58A-1A56-95C7056D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AND </a:t>
            </a:r>
            <a:r>
              <a:rPr lang="en-US" b="1" dirty="0" err="1">
                <a:solidFill>
                  <a:srgbClr val="0070C0"/>
                </a:solidFill>
              </a:rPr>
              <a:t>Circuitos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Combinacionais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C232C5-39EC-796B-893E-CF682F1FDE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29"/>
            <a:ext cx="8865056" cy="40849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0 ou B = 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circuito não fechará o caminho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a saída será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1 e B =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ambos 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contatos serão fechados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permitindo que a corrente passe através do circuito e ativando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(1)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11737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1280-9698-893D-F418-4C38BC7E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841226-C40B-31AE-F7C5-A3C074A1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Autorretenção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A9E0DC1-F449-7CB9-17A8-622DA156A5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17388"/>
            <a:ext cx="8865056" cy="4226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técnica em que o estado de uma saída é mantido, mesmo que as entradas voltem a seu estado original.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funciona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Utiliza-se de um "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 de memória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relé de 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que mantém o circuito "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mesmo quando a condição de entrada muda.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muito útil em situações em que o processo precisa manter um estado por tempo indeterminado, como ligar uma máquina e manter ela ligada até que seja desligada manualmente.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em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implementada conectando uma saída de volta a uma entrada do CLP.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442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C209-1113-F293-5616-EA248807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BD577D-FF20-FB0A-D707-8D2DA8A6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Exemplo1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703CD2-D015-1FEF-77A8-CACC6212CC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Controle de um motor com botão de start e stop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Start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Inicia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Desliga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Manter o motor ligado até pressionar o botão stop, mesmo que o botão start não seja pressionado novamente.</a:t>
            </a:r>
          </a:p>
        </p:txBody>
      </p:sp>
    </p:spTree>
    <p:extLst>
      <p:ext uri="{BB962C8B-B14F-4D97-AF65-F5344CB8AC3E}">
        <p14:creationId xmlns:p14="http://schemas.microsoft.com/office/powerpoint/2010/main" val="24062751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6BE08-A53E-3D27-0D26-42A929E9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E8396-A57F-2ED8-EE47-D916214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BFFFDD-BBB0-F1F3-A2F9-0467CC84E9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uma lâmpada com sensores de presença.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 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sistema controla uma lâmpada utilizando sensores de presença. A lâmpada acende quando o sensor detecta movimento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A lâmpada permanece acesa enquanto o movimento for detectado, e se o movimento cessar (sensor sem movimento), a lâmpada se apaga automaticamente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0373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ABB9-0FAC-BB52-1D85-9CBA3DF2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7E3A6B-1B6E-CB77-EF05-2645AFB9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706B580-A7C7-CC01-D477-495D0C72FA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(S1):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 o movimento. Quando o movimento é detectado, o sensor envia um sinal "1" (ligado), e quando o movimento cessa, o sinal é "0" (desligado).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(S2)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 que o sistema reinicie. Quando pressionado, o sistema desliga a lâmpada, independentemente da detecção de movimento.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 (L1)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será controlada pelos sinais dos sensores de movimento e reset.</a:t>
            </a:r>
          </a:p>
        </p:txBody>
      </p:sp>
    </p:spTree>
    <p:extLst>
      <p:ext uri="{BB962C8B-B14F-4D97-AF65-F5344CB8AC3E}">
        <p14:creationId xmlns:p14="http://schemas.microsoft.com/office/powerpoint/2010/main" val="214013542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203C-0BF3-6CEB-F2BB-E303B85D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D79C601-678E-4B7C-7AFA-B990FA71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142103-0770-01F4-B02C-C70F847CDD1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do circuito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acende quando o sensor detecta movimento (S1 = 1).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lâmpada permanece acesa enquanto o movimento for detectado. Se o movimento cessar, a lâmpada permanece acesa devido 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que o botão de reset (S2) seja pressionado.</a:t>
            </a:r>
          </a:p>
        </p:txBody>
      </p:sp>
    </p:spTree>
    <p:extLst>
      <p:ext uri="{BB962C8B-B14F-4D97-AF65-F5344CB8AC3E}">
        <p14:creationId xmlns:p14="http://schemas.microsoft.com/office/powerpoint/2010/main" val="1801323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C63A-FE0A-C06A-D1A0-232AA95E1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D05E3E-1490-ACAC-BA3B-DB8C84E7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EA9DB9-E565-6B3E-223D-7AAD22D72D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Diagrama de Escada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uma representação gráfica de programação, usada para descrever circuitos de controle lógico, baseada em diagramas elétricos de relés, muito usado para representar sistemas de controle de processos industriais com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Semelhante a um circuito 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de relés (contatos e bobinas)</a:t>
            </a:r>
          </a:p>
        </p:txBody>
      </p:sp>
    </p:spTree>
    <p:extLst>
      <p:ext uri="{BB962C8B-B14F-4D97-AF65-F5344CB8AC3E}">
        <p14:creationId xmlns:p14="http://schemas.microsoft.com/office/powerpoint/2010/main" val="221656278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8460-A481-7AC3-4E34-730E284C1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8994B7-C46D-2AC0-3408-1CAFEC0C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36938F6-5713-7C06-74CE-8AEA4832D6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Controle da Lâmpada com Sensores de Presença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)---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|----------------(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)----</a:t>
            </a:r>
          </a:p>
        </p:txBody>
      </p:sp>
    </p:spTree>
    <p:extLst>
      <p:ext uri="{BB962C8B-B14F-4D97-AF65-F5344CB8AC3E}">
        <p14:creationId xmlns:p14="http://schemas.microsoft.com/office/powerpoint/2010/main" val="363179818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3937-3A51-A56D-99FB-66B4CEDD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718C67-F424-014C-0965-5DDCC4AD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47005C-E8EE-47C2-2F1B-18C97FCCD9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[S1]: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o sensor de movimento. Quando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detecta movimento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envia um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sinal "1"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fechando o contato e acionando a lâmpada.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(Lâmpada):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lâmpada que será acionada quando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(S1)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detectar movimento. A lâmpada se mantém acesa enquanto o sensor detectar movimento. Se o movimento cessar (sensor sem sinal), a lâmpada permanece acesa devido à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que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(S2)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pressionado.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[S2]: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pressionado, ele "desfaz" a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desliga a lâmpada, independentemente do sensor de movimento.</a:t>
            </a:r>
          </a:p>
        </p:txBody>
      </p:sp>
    </p:spTree>
    <p:extLst>
      <p:ext uri="{BB962C8B-B14F-4D97-AF65-F5344CB8AC3E}">
        <p14:creationId xmlns:p14="http://schemas.microsoft.com/office/powerpoint/2010/main" val="139752695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1F1DD-EDB6-FB69-8E89-CF0A2945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0107E29-8DBC-A6FA-2EBC-185AC931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64E1B4-7A9B-5694-A95D-986797C16E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movimento (S1 = 1):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lâmpada acende automaticamente.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movimento (S1 = 0):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lâmpada permanece acesa devido à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menos que o botão de reset (S2) seja pressionado.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Reset (S2):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pressionado, ele desliga a lâmpada e quebra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de o movimento ser detectado ou não.</a:t>
            </a:r>
          </a:p>
        </p:txBody>
      </p:sp>
    </p:spTree>
    <p:extLst>
      <p:ext uri="{BB962C8B-B14F-4D97-AF65-F5344CB8AC3E}">
        <p14:creationId xmlns:p14="http://schemas.microsoft.com/office/powerpoint/2010/main" val="28145767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ECE7-7E6A-BB6B-DCC7-F6ADDFD6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5E5DAF7-1134-7598-E066-51E1B55F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Exemplo2 </a:t>
            </a:r>
            <a:r>
              <a:rPr lang="en-US" b="1" dirty="0" err="1">
                <a:solidFill>
                  <a:srgbClr val="0070C0"/>
                </a:solidFill>
              </a:rPr>
              <a:t>Prático</a:t>
            </a:r>
            <a:r>
              <a:rPr lang="en-US" b="1" dirty="0">
                <a:solidFill>
                  <a:srgbClr val="0070C0"/>
                </a:solidFill>
              </a:rPr>
              <a:t>: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18CE75-5E0E-644E-45C2-110C7B231E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95773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da lâmpada com sensores de presença usa uma lógica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acender a lâmpada com o movimento, enquanto 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garante que a lâmpada continue acesa até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de reset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pressionado, desligando a lâmpada quando não houver mais movimento.</a:t>
            </a:r>
          </a:p>
        </p:txBody>
      </p:sp>
    </p:spTree>
    <p:extLst>
      <p:ext uri="{BB962C8B-B14F-4D97-AF65-F5344CB8AC3E}">
        <p14:creationId xmlns:p14="http://schemas.microsoft.com/office/powerpoint/2010/main" val="295154136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6C642-364B-B4AB-F289-8CA17A8A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B6411C-366F-F272-D42A-FFD07977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C62F2B-B125-1256-02EA-489DCCB303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https://repositorio.ufersa.edu.br/server/api/core/bitstreams/974b0181-31c7-4493-82dd-451a89be940c/content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https://groupmaxi.com.br/parker/produtos-omrom-plc.pdf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510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às linguagens de programação para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books.google.com.br/books?hl=pt-BR&amp;lr=&amp;id=Ji9dDwAAQBAJ&amp;oi=fnd&amp;pg=PA17&amp;dq=CLP+%E2%80%93+Programa%C3%A7%C3%A3o+%E2%80%93+Linguagem+LADDER&amp;ots=FVYimSmuMN&amp;sig=0Goz7A3ZJnpj1ivQK49-Rig4bQA&amp;redir_esc=y#v=onepage&amp;q=CLP%20%E2%80%93%20Programa%C3%A7%C3%A3o%20%E2%80%93%20Linguagem%20LADDER&amp;f=false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Linguagem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https://youtu.be/JmlEbYyIqX4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Linguagem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Automação Industrial.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https://youtu.be/fFzDHjHy0ow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1: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Desenhe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combinacional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aciona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sensores de presença detectam movimento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 2: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controlar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acionamento de uma bomba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start e stop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autorretenção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manter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bomba ligada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stop seja pressionado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SILVA,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Marcelo Eurípedes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Controladores Lógico Programáveis-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2007.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Hynner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Stephano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Soluções lógicas em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utilizando o TLP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logixpro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ferramenta didática para roteiros de aulas práticas de CLP. 2020.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SILVA, Edilson Alfredo.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às linguagens de programação para CLP. Editora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Blucher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2021.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B8AD9-18B9-5943-25C6-A412CA81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BD9430F-9F74-02CD-FA90-7D0F394F9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Ladder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89CFCD-DD7B-6769-6C55-4CF57BAE98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Assemelha-se 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contatos elétricos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 a programação e visualização de circuitos lógicos.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Baseada em relés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representadas como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degraus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ou "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na escada.</a:t>
            </a:r>
          </a:p>
        </p:txBody>
      </p:sp>
    </p:spTree>
    <p:extLst>
      <p:ext uri="{BB962C8B-B14F-4D97-AF65-F5344CB8AC3E}">
        <p14:creationId xmlns:p14="http://schemas.microsoft.com/office/powerpoint/2010/main" val="35864188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Símbolos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Imagem 11" descr="Uma imagem contendo relógio&#10;&#10;O conteúdo gerado por IA pode estar incorreto.">
            <a:extLst>
              <a:ext uri="{FF2B5EF4-FFF2-40B4-BE49-F238E27FC236}">
                <a16:creationId xmlns:a16="http://schemas.microsoft.com/office/drawing/2014/main" id="{71C267B5-A846-B95F-B90A-5E59F1227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03" y="2465124"/>
            <a:ext cx="4695657" cy="2564076"/>
          </a:xfrm>
          <a:prstGeom prst="rect">
            <a:avLst/>
          </a:prstGeom>
        </p:spPr>
      </p:pic>
      <p:pic>
        <p:nvPicPr>
          <p:cNvPr id="14" name="Imagem 13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1C8ADC8E-E888-AF02-5224-6CF1AB1CC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73" y="1118740"/>
            <a:ext cx="6376024" cy="16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FB2C-DF00-39BA-C648-E02B83A7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569CB7-AF39-5E8B-F92B-F30C8A55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Contatos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9C9FBA3-748C-8759-6ECF-C1A17608DB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Imagem 4" descr="Uma imagem contendo relógio, muitos, foto, diferente&#10;&#10;O conteúdo gerado por IA pode estar incorreto.">
            <a:extLst>
              <a:ext uri="{FF2B5EF4-FFF2-40B4-BE49-F238E27FC236}">
                <a16:creationId xmlns:a16="http://schemas.microsoft.com/office/drawing/2014/main" id="{9E7FF351-473A-4269-0AD8-97E7A5A84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7" y="1236943"/>
            <a:ext cx="4767168" cy="2669614"/>
          </a:xfrm>
          <a:prstGeom prst="rect">
            <a:avLst/>
          </a:prstGeom>
        </p:spPr>
      </p:pic>
      <p:pic>
        <p:nvPicPr>
          <p:cNvPr id="10" name="Imagem 9" descr="Uma imagem contendo objeto, relógio&#10;&#10;O conteúdo gerado por IA pode estar incorreto.">
            <a:extLst>
              <a:ext uri="{FF2B5EF4-FFF2-40B4-BE49-F238E27FC236}">
                <a16:creationId xmlns:a16="http://schemas.microsoft.com/office/drawing/2014/main" id="{B921C462-F43F-0C9D-85F3-05CE1920F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39" y="1402406"/>
            <a:ext cx="4224253" cy="236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030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7CDD-E325-CE5F-D667-4FFCD732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CC8D4E-D520-A6C6-D39A-44525D5A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8F93714-91CC-E14C-7EC1-02DD59C25E3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m 6" descr="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9E049037-95EF-68DA-8D92-BB75A762B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4" y="881804"/>
            <a:ext cx="5567082" cy="41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868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DBCD-1396-708E-0562-BDE343271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8C62D-D40F-C53F-3000-4913ECF7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Portas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AFBF49D-7D53-75AD-663C-DC600AF00C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Imagem 10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8F74DED9-16B9-3855-351C-4C49177DB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74058"/>
            <a:ext cx="7005918" cy="35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525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9E5F-3E7F-F04C-135F-995C407E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3AFE68A-2A23-5E36-7EF4-95AE0222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Circuito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Elétrico</a:t>
            </a:r>
            <a:r>
              <a:rPr lang="en-US" b="1" dirty="0">
                <a:solidFill>
                  <a:srgbClr val="0070C0"/>
                </a:solidFill>
              </a:rPr>
              <a:t> - AND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E493B0-C5E4-82DA-E751-7F22871964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2AE635FE-CA6F-AEC4-EB2B-AE3222777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1063231"/>
            <a:ext cx="7098494" cy="32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267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1763</Words>
  <Application>Microsoft Office PowerPoint</Application>
  <PresentationFormat>Apresentação na tela (16:9)</PresentationFormat>
  <Paragraphs>208</Paragraphs>
  <Slides>39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03  CLP – Programação – Linguagem LADDER</vt:lpstr>
      <vt:lpstr>CLP – Fundamentos Linguagem Ladder</vt:lpstr>
      <vt:lpstr>CLP – Fundamentos Linguagem Ladder</vt:lpstr>
      <vt:lpstr>CLP – Símbolos Elétricos</vt:lpstr>
      <vt:lpstr>CLP – Contatos Elétricos</vt:lpstr>
      <vt:lpstr>CLP – Portas Lógicas</vt:lpstr>
      <vt:lpstr>CLP – Portas Lógicas</vt:lpstr>
      <vt:lpstr>CLP – Circuito Elétrico - AND</vt:lpstr>
      <vt:lpstr>CLP – Circuito Elétrico - OR</vt:lpstr>
      <vt:lpstr>CLP – Contatos Ladder</vt:lpstr>
      <vt:lpstr>CLP – Porta AND Ladder</vt:lpstr>
      <vt:lpstr>CLP – Porta NAND Ladder</vt:lpstr>
      <vt:lpstr>CLP – Porta OR Ladder</vt:lpstr>
      <vt:lpstr>CLP – Portas - Linguagens</vt:lpstr>
      <vt:lpstr>CLP – Fundamentos Linguagem Ladder</vt:lpstr>
      <vt:lpstr>CLP – Fundamentos Linguagem Ladder</vt:lpstr>
      <vt:lpstr>CLP – Circuitos Combinacionais</vt:lpstr>
      <vt:lpstr>CLP –AND: Circuitos Combinacionais</vt:lpstr>
      <vt:lpstr>CLP – AND Circuitos Combinacionais</vt:lpstr>
      <vt:lpstr>CLP – AND Circuitos Combinacionais</vt:lpstr>
      <vt:lpstr>CLP – AND Circuitos Combinacionais</vt:lpstr>
      <vt:lpstr>CLP – AND Circuitos Combinacionais</vt:lpstr>
      <vt:lpstr>CLP – AND Circuitos Combinacionais</vt:lpstr>
      <vt:lpstr>CLP – Autorretenção Ladder</vt:lpstr>
      <vt:lpstr>CLP – Exemplo1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CLP – Exemplo2 Prático: Ladder</vt:lpstr>
      <vt:lpstr>Leitura Específica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1038</cp:revision>
  <dcterms:created xsi:type="dcterms:W3CDTF">2020-03-17T20:12:34Z</dcterms:created>
  <dcterms:modified xsi:type="dcterms:W3CDTF">2025-03-28T16:19:08Z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