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354" r:id="rId4"/>
    <p:sldId id="361" r:id="rId5"/>
    <p:sldId id="362" r:id="rId6"/>
    <p:sldId id="363" r:id="rId7"/>
    <p:sldId id="364" r:id="rId8"/>
    <p:sldId id="366" r:id="rId9"/>
    <p:sldId id="377" r:id="rId10"/>
    <p:sldId id="378" r:id="rId11"/>
    <p:sldId id="367" r:id="rId12"/>
    <p:sldId id="365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33" r:id="rId23"/>
    <p:sldId id="323" r:id="rId24"/>
    <p:sldId id="360" r:id="rId25"/>
    <p:sldId id="337" r:id="rId26"/>
    <p:sldId id="309" r:id="rId2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E63A2-F026-2EB3-7F72-2BFAC4C37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5FBE950-CD79-6D6C-EAA0-BA15241B16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58F55FC-FA4B-8F90-8CAC-B19B08CAC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26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CE198-216F-0338-44F2-5BC9F6C34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49836F6-D5F8-A466-D518-716E98DE33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53FBEDD-CB5F-424C-A842-4FE255C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47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D6992-3EA7-75B0-4248-6FBEE67F3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3725648-EBFD-DBBF-191E-D4F9719E30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6600655-D699-3A81-D563-F9CCE4946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635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DB422-B8BF-6BD8-A044-AB8E397A8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4BDB316-2589-25A3-E058-8B6C97A4EC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95EEAAE-5BF1-81EB-640E-89E2E4DD8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242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37F80-A49F-228B-BFE5-1079C5BCE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120C760-685E-78C8-65C9-81B9C5B0D0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8374761-76CE-5611-1F5E-3F73CFC11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4851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F1A29-0EFD-B9F9-0ADA-73E7EE88B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E170260-F7BC-4AEA-C020-B9BE8AF73F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3163F83-736D-46A0-BCF4-80B2F981B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8973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2684A-617E-5FF0-B1E0-38085165A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9E63B4B-9904-D290-AA7E-17D7761AB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8436587-E2BF-21F8-CCE8-DC53D7CCB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431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131F6-D0AE-BB1D-5078-DBC8DA7B3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3BA5CD6-4965-0EB3-624D-E5C65646EF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47AEE04-FDD0-E8A8-CE94-350D074FF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274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71084-B93D-3364-8C4F-B268A50A1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FC87BEF-8732-3653-A56A-2957191678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8D52CB4-6C8E-397A-7A21-125F54FDC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446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DA1C7-3EB0-E154-DE69-CF26BF1CF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844F2B3-EE24-9C68-0516-D73774B46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AA131CD-85AA-D646-2F81-6F80A557F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586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7DF19-9D55-B955-71DE-B6CC0D59C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70FB68D-73DE-747F-8047-4FCFF5479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A8B8A74-2082-CD72-9EB8-131A95B6F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251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50719-7BC0-364C-1B35-9E2CFCB3E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B087787-4B2F-A504-A1CB-F666A230B4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B21AF7D-B9E5-56B3-BB00-46F61BD88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8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103BD-125A-0799-B4FC-7EF3F2034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2D9342C-171F-6FF2-F141-83B733B9FA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3504DB8-ECA4-451D-18FE-D88AB711E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805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B429A-2A49-6EB8-0F30-D4398F5D1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A4E9E6D-D45F-D430-8E32-C99C18A05B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18CD64F-8B94-DF1E-CBA6-1BDA582A1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3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58260-C7A5-3A5C-457A-833EACFCB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AF11062-D9D7-5006-838C-0487CA47C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D157BAF-16C9-A9F5-0BEA-8C02AE866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25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FCEFC-DD25-2F9F-7893-A67BE205B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B59C269-7AA0-99E6-E74D-CC55AF5BA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3DDEB4A-0307-CEA0-3A3B-BC541D4FA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86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D390C-9542-FC86-3937-7EF7A6B3C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79F5B3D-CE24-9248-1D3A-E608AC51B9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47998E4-5947-6E62-FE92-424BAC656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015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08CD0-E966-175B-BD98-528F78244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177E51A-0C27-73CC-CD06-1A15207E0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FDAE7CA-009F-666F-5C34-E8C0AD516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53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io.ufsc.br/bitstream/handle/123456789/136471/336040.pdf?sequence=1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c.unicamp.br/~ducatte/mo401/1s2011/T2/Artigos/G12-004933-t2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LaPV6BOHJc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w9BplgRR0M8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BE104-9EDF-9B9A-5083-18E1C1646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1726CEA-9889-505B-AB3C-96749D9C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Classificação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Tamanho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FAEFE57-A4B0-2245-0F6C-6FD284D7C9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109008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Números de I/O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 CLP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 de 15 I/Os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 CLP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a 128 I/Os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 de médio porte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 a 512 I/Os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 de grande porte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+512 I/Os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066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F1706-3AA7-9806-5AAC-439F1D67B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BCF4B7-6B57-9232-152B-29AAC04B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Funcionamento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8C1EE0-220E-8595-4F7B-E3A2468982F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 de Ciclo de Execução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das entradas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Execução do programa de controle (cálculos e lógica)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Atualização das saídas conforme o programa.</a:t>
            </a:r>
          </a:p>
        </p:txBody>
      </p:sp>
    </p:spTree>
    <p:extLst>
      <p:ext uri="{BB962C8B-B14F-4D97-AF65-F5344CB8AC3E}">
        <p14:creationId xmlns:p14="http://schemas.microsoft.com/office/powerpoint/2010/main" val="41942492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496BE-A0A1-9D98-F20D-ED2EF8697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8289BF-E957-3CE7-690A-50FEFEDB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Funcionamento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834F224-561F-AE52-990B-6DE78B7D88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do CLP (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 IEC 61131-3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Linguagens de programação gráficas e textuais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Diagrama de Escada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Bloco Funcional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Grafcet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SFC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Texto Estruturado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Lista de Instruções (LI) etc.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 linguagem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um motor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1573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B3F45-9539-9CA6-C8F7-5373C6BC3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867F9D-9751-5437-9823-9E517CFA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Funcionamento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28EBAC-4CA3-621C-726A-072248D1044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varredura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faz uma leitura contínua das entradas, processa as informações e atualiza as saídas periodicamente.</a:t>
            </a:r>
          </a:p>
        </p:txBody>
      </p:sp>
    </p:spTree>
    <p:extLst>
      <p:ext uri="{BB962C8B-B14F-4D97-AF65-F5344CB8AC3E}">
        <p14:creationId xmlns:p14="http://schemas.microsoft.com/office/powerpoint/2010/main" val="2869111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363CA-E8CF-D925-2106-8B148199C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A1E97D-2AA9-A486-BA42-CF701255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Controle de Motor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E2E1FA-A97F-823E-A38E-33D2DAA63D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programa irá acionar um motor quando o botão de partida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pressionado 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desacioná-lo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quando o botão de parada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pressionado.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</a:p>
          <a:p>
            <a:pPr marL="0" indent="0" algn="just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I0.0: Botão de partida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I0.1: Botão de parada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Q0.0: Motor</a:t>
            </a:r>
          </a:p>
        </p:txBody>
      </p:sp>
    </p:spTree>
    <p:extLst>
      <p:ext uri="{BB962C8B-B14F-4D97-AF65-F5344CB8AC3E}">
        <p14:creationId xmlns:p14="http://schemas.microsoft.com/office/powerpoint/2010/main" val="26864601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94736-8198-B49F-A88E-3C9451AE8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442642-8946-7393-DA7C-B7A7EF24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Controle de Motor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85014D2-F773-E4B0-88C1-AB44C842AE1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|----[ I0.0 ]----[ Q0.0 ]----|  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(Start Motor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                       		 |</a:t>
            </a: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|----[ I0.1 ]----|            		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Motor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013225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0FCB0-3E5B-158C-6CB9-59371534B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10BF68E-BFD3-56D6-146E-F2106185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Controle de Motor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5C4904A-A7C5-F6AC-1230-F5EF9BCEF55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Explicação do Diagrama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 1: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o botão de partida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I0.0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pressionado, a saída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Q0.0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(motor) é acionada. A linha é representada por um contato normalmente aberto que fecha quando o botão de partida é pressionado, permitindo que a corrente "flua" para o motor.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 2: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o botão de parada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I0.1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pressionado, o motor é desligado. Esse contato é normalmente fechado, e ao pressionar o botão de parada, ele abre, interrompendo a corrente para o motor.</a:t>
            </a:r>
          </a:p>
        </p:txBody>
      </p:sp>
    </p:spTree>
    <p:extLst>
      <p:ext uri="{BB962C8B-B14F-4D97-AF65-F5344CB8AC3E}">
        <p14:creationId xmlns:p14="http://schemas.microsoft.com/office/powerpoint/2010/main" val="123466085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737DF-4599-4256-A9F1-FB1B3690E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D17A7E-0BC3-448F-FDF9-2D3471E0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Controle de Motor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6271CE-ADAC-925D-7DAA-B17DF20EDA3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Funcionamento</a:t>
            </a:r>
          </a:p>
          <a:p>
            <a:pPr marL="0" indent="0" algn="just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I0.0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de partida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pressionado, a saída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Q0.0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(motor) é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I0.1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de parada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pressionado, o motor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Q0.0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desativado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819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48597-85DE-B359-11EE-FDF49C3EF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D217C2C-7BFD-2783-0EB6-FDE7D5CC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Unidade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Processamento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F7C3667-981B-2FEE-5223-CF9A7E6D7EC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da CPU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CPU é o “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cérebro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do CLP e realiza a execução do programa e controle lógico.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Contém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unidade de controle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unidade aritmética e lógica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registradores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os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registros de controle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363610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86312-970B-550B-1204-48EBE3BB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4919E99-2874-6741-1C41-3C4C1BF0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Unidade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Processamento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CFF8581-AC10-624F-A041-7086DD8FA17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da CPU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Unidade de Controle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Responsável por coordenar o funcionamento de todo o sistema.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Unidade Aritmética e Lógica (ULA)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Realiza operações matemáticas e lógicas (como soma, subtração, comparação).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Operações Típicas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Lógica de controle, contagem, temporização, controle de eventos.</a:t>
            </a:r>
          </a:p>
        </p:txBody>
      </p:sp>
    </p:spTree>
    <p:extLst>
      <p:ext uri="{BB962C8B-B14F-4D97-AF65-F5344CB8AC3E}">
        <p14:creationId xmlns:p14="http://schemas.microsoft.com/office/powerpoint/2010/main" val="34155493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02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- Arquitetura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D02A3-C771-8A5B-1022-CA72B607B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C25861-D410-0CB1-3A28-BCA25474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Memória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E9BAF7E-A2A7-F189-BC9A-7329C4572AF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Memória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RAM (Volátil)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Armazena dados temporários, como o estado das entradas/saídas durante o ciclo de execução.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ROM (Não Volátil)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Armazena o programa principal do CLP. Não perde dados quando há falta de energia.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Flash ou EEPROM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Usada para armazenar programas que podem ser atualizados com facilidade.</a:t>
            </a:r>
          </a:p>
        </p:txBody>
      </p:sp>
    </p:spTree>
    <p:extLst>
      <p:ext uri="{BB962C8B-B14F-4D97-AF65-F5344CB8AC3E}">
        <p14:creationId xmlns:p14="http://schemas.microsoft.com/office/powerpoint/2010/main" val="230304218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184D8-E54D-490F-AA9B-A23033445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926A1C-D890-3675-6EDC-27BF0769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Memória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9B3E425-1A1F-4901-6C03-A1F7CC5F986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das memórias no CLP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RAM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armazena os dados temporários do processo.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ROM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contém o software básico de controle do CLP e o programa de controle escrito pelo usuário.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5148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 em: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https://repositorio.ufsc.br/bitstream/handle/123456789/136471/336040.pdf?sequence=1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https://ic.unicamp.br/~ducatte/mo401/1s2011/T2/Artigos/G12-004933-t2.pdf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1.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https://youtu.be/gLaPV6BOHJc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2.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https://youtu.be/w9BplgRR0M8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Prática</a:t>
            </a:r>
            <a:r>
              <a:rPr lang="en-US" b="1" dirty="0">
                <a:solidFill>
                  <a:srgbClr val="0070C0"/>
                </a:solidFill>
              </a:rPr>
              <a:t> (Ladder)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Demonstre na prática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simulador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um programa simples para acionar uma bomba a partir de um sensor de nível.</a:t>
            </a:r>
          </a:p>
          <a:p>
            <a:pPr marL="447675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Explique passo a passo de como o CLP interage com os dispositivos.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complementar sobre tipos de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seus componentes específicos.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Pesquisar um exemplo de aplicação de CLP em uma indústria local.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SCOTTI, William Andrey Faustino et al</a:t>
            </a:r>
            <a:r>
              <a:rPr lang="pt-BR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Arquitetura de sistema de controle supervisório integrando CLP, SCADA e roteamento de tarefas. 2015.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SCACHETTI, Heber A</a:t>
            </a:r>
            <a:r>
              <a:rPr lang="pt-BR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Arquitetura de Sistemas Embarcados: Controladores Industriais.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Introdução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Entender os princípios de funcionamento e arquitetura dos Controladores Lógicos Programáveis 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com ênfase nas suas unidades de processamento e memória.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um CLP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Controladores Lógicos Programáveis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de CLP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Dispositivo eletrônico utilizado para controlar e monitorar máquinas e processos industriais de forma automatizada em diversos níveis e complexidade.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6A2-A808-3A6D-3228-3B80E5AE0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652D317-E0DE-D5EE-EE6D-EDB3DD1B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Introdução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699F58-11A2-6594-D3D0-85265121499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aplicações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sistemas de automação industrial, controle de máquinas, processos de produção, área médica, área automotiva etc.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Importância dos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indústria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Maior confiabilidade, flexibilidade e eficiência na automação de processos.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 em relação a sistemas tradicionais de controle (como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relés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725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B949F-5702-5514-C1C6-8E0C0A5C3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33E1CD-DB6D-9F04-5337-6342A7A7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576A9B4-D9B6-9B73-A575-CCF6448583A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Imagem 2" descr="Uma imagem contendo circuito, computador&#10;&#10;O conteúdo gerado por IA pode estar incorreto.">
            <a:extLst>
              <a:ext uri="{FF2B5EF4-FFF2-40B4-BE49-F238E27FC236}">
                <a16:creationId xmlns:a16="http://schemas.microsoft.com/office/drawing/2014/main" id="{F213C655-3C76-B6F4-A51F-B097AB1A8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214157"/>
            <a:ext cx="8096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901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22185-1F41-FBD9-A1D4-1EDC58013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1F517B6-6A0A-7612-7CF3-E3244F5B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67E144D-726A-871D-1653-57BDD977E40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(CPU)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Executar os programas de controle e tomar decisões baseadas nas entradas e saídas.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Processador central, controladores de entrada e saída.</a:t>
            </a:r>
          </a:p>
        </p:txBody>
      </p:sp>
    </p:spTree>
    <p:extLst>
      <p:ext uri="{BB962C8B-B14F-4D97-AF65-F5344CB8AC3E}">
        <p14:creationId xmlns:p14="http://schemas.microsoft.com/office/powerpoint/2010/main" val="2863155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13972-EF05-1898-14C6-41B6D5C39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180F6F1-1E8F-B6EA-5DC7-2073EC31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E19A3DD-8A93-71F5-31A6-C3F37441D3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Entradas e Saídas (I/O)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Sensores, interruptores, dispositivos que fornecem sinais ao CLP.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Atuadores, motores, válvulas, dispositivos que recebem os comandos do CLP.</a:t>
            </a:r>
          </a:p>
        </p:txBody>
      </p:sp>
    </p:spTree>
    <p:extLst>
      <p:ext uri="{BB962C8B-B14F-4D97-AF65-F5344CB8AC3E}">
        <p14:creationId xmlns:p14="http://schemas.microsoft.com/office/powerpoint/2010/main" val="35936240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30A44-9F01-06C1-8FA5-D2E0CA3BB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28903B1-5C54-2BFB-91CC-E65531FE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CA5CA01-C3B2-650C-188B-ED24D93AE4A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de alimentação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Responsável por alimentar o CLP e seus componentes com energia elétrica. Possui filtros para atenuar interferências elétricas da rede elétrica. Protege o CLP contra surtos de energia.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 Comunicação (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inversores de frequência; CLP, IHM,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Responsável pela comunicação com outros dispositivos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Memória (Armazenamento)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Memória de programa 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de dados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37039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8F0F5-415E-881F-7F95-4F651AC35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0EEA98-A860-81B2-E893-5CB6B625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2700833-ADDB-2A8A-8D81-DB28DB29C34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109008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Diagrama&#10;&#10;O conteúdo gerado por IA pode estar incorreto.">
            <a:extLst>
              <a:ext uri="{FF2B5EF4-FFF2-40B4-BE49-F238E27FC236}">
                <a16:creationId xmlns:a16="http://schemas.microsoft.com/office/drawing/2014/main" id="{F107093A-8B0F-EBFC-4F89-66CB920E1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4" y="1066592"/>
            <a:ext cx="7876617" cy="39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906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4542</TotalTime>
  <Words>1125</Words>
  <Application>Microsoft Office PowerPoint</Application>
  <PresentationFormat>Apresentação na tela (16:9)</PresentationFormat>
  <Paragraphs>156</Paragraphs>
  <Slides>26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02  CLP - Arquitetura</vt:lpstr>
      <vt:lpstr>CLP – Introdução</vt:lpstr>
      <vt:lpstr>CLP – Introdução</vt:lpstr>
      <vt:lpstr>CLP – Arquitetura</vt:lpstr>
      <vt:lpstr>CLP – Arquitetura</vt:lpstr>
      <vt:lpstr>CLP – Arquitetura</vt:lpstr>
      <vt:lpstr>CLP – Arquitetura</vt:lpstr>
      <vt:lpstr>CLP – Arquitetura</vt:lpstr>
      <vt:lpstr>CLP – Classificação (Tamanho)</vt:lpstr>
      <vt:lpstr>CLP – Funcionamento</vt:lpstr>
      <vt:lpstr>CLP – Funcionamento</vt:lpstr>
      <vt:lpstr>CLP – Funcionamento</vt:lpstr>
      <vt:lpstr>CLP – Exemplo Controle de Motor</vt:lpstr>
      <vt:lpstr>CLP – Exemplo Controle de Motor</vt:lpstr>
      <vt:lpstr>CLP – Exemplo Controle de Motor</vt:lpstr>
      <vt:lpstr>CLP – Exemplo Controle de Motor</vt:lpstr>
      <vt:lpstr>CLP – Unidade de Processamento</vt:lpstr>
      <vt:lpstr>CLP – Unidade de Processamento</vt:lpstr>
      <vt:lpstr>CLP – Memória</vt:lpstr>
      <vt:lpstr>CLP – Memória</vt:lpstr>
      <vt:lpstr>Leitura Específica</vt:lpstr>
      <vt:lpstr>Aprenda+</vt:lpstr>
      <vt:lpstr>Dinâmica/Prática (Ladder)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1022</cp:revision>
  <dcterms:created xsi:type="dcterms:W3CDTF">2020-03-17T20:12:34Z</dcterms:created>
  <dcterms:modified xsi:type="dcterms:W3CDTF">2025-03-19T21:18:36Z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