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91" r:id="rId3"/>
    <p:sldId id="354" r:id="rId4"/>
    <p:sldId id="361" r:id="rId5"/>
    <p:sldId id="363" r:id="rId6"/>
    <p:sldId id="362" r:id="rId7"/>
    <p:sldId id="365" r:id="rId8"/>
    <p:sldId id="366" r:id="rId9"/>
    <p:sldId id="364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33" r:id="rId29"/>
    <p:sldId id="323" r:id="rId30"/>
    <p:sldId id="360" r:id="rId31"/>
    <p:sldId id="385" r:id="rId32"/>
    <p:sldId id="386" r:id="rId33"/>
    <p:sldId id="337" r:id="rId34"/>
    <p:sldId id="309" r:id="rId3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>
        <p:scale>
          <a:sx n="75" d="100"/>
          <a:sy n="75" d="100"/>
        </p:scale>
        <p:origin x="558" y="-6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5EA31-20B8-E493-A175-A71A7A53D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06B4AA2-FDF6-03B3-3CC3-3FA1C3C6F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F0BB73D-C1D9-B515-DE0F-38317B970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089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2DE29-3E2F-5F3C-4AC7-9149D60F6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27F1EBB-CE1C-4A9E-3A6D-8B1F14ACEB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EA208A-CFCB-5FF5-4AB2-218EC3258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3172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158C9-5861-F86A-8FA3-A8227D8E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D02A21E-5A2C-18E5-02BD-8B78A4E6A6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EA45CE7-AA94-13BE-B21C-6B6515129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0958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78B13-7D21-5673-A9A8-508A09498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ACE756-0184-84D2-0783-B416C13EB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439BCA6-986E-4AB9-3E7B-5142E58167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92776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12EA4-5346-4650-F4DE-35CB51192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766777E-DEFE-B5AC-6FD9-D4FD02440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286C65D-A151-8617-3043-3AAD75060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0461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99FDA-72B0-FAFA-7346-1AD5B79B7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8658B9-671C-7B9C-A53E-2813DC2324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1FD320E-C9E5-D8BD-4932-7576E4741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7408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C51E6-83C1-BA22-09C1-F514D12F2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B311B06-2CEC-43E1-9CC1-D27F6CD42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83887B-CFDB-D6F9-B4D8-D02D5A1C3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36123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340EE-E266-7CBD-78E8-F57D1068A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C7D65F-6DAD-548E-C7CA-497A7A97E6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2BD2FD3-6D34-49A5-911B-33EDF4497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91334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F7B6A-CF83-A14C-6CFB-260345825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613C80D-DA4E-7ED6-F353-4255CE1BF3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B53079E-DC8D-C856-2479-6B914096A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3518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28F10-D325-1F72-759F-38CD4509C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D48E737-1118-4FBD-403A-F799618FB7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F39B9AC-97F5-396E-9147-CB4B5964E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118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46920-F719-6D0E-CAC0-4945EF203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73BAE2-F77F-F13C-4081-BB52CEB8B0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8D87CE-E77A-90A7-F39E-88B9B140AC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24884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FD2FD-CCC6-B7AA-DDD4-FED261A40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03C074D-9C87-D0EF-49B7-B60092439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288C15E-BC93-DCC9-9315-ACF6F1C25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17030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5DF80-C9AE-FA6D-4ED8-E296D6969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3964FEB-1529-3994-535D-AFDB917F1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D1DB747-1355-11AC-19BC-C515372E4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60431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0DBBF-3E78-8DFA-7143-E381BE272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F410738-988A-E106-0B80-2312E3C2DA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EFB7C2C-751D-BFB7-6D86-95CC13962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278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C4297-87E8-2CFF-A89C-1A25C0785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314CC65-F946-F637-DBAE-9EAF7A0F0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ED97256-873B-002B-A471-B6D2D7E51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564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649E8-3F23-AAAC-80C5-A3CE5FB84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419A72B-83DE-2D3E-ECAE-422D7E348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BEAF8C-72C8-9602-8561-2D735612F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16122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4706A-D0E8-238D-917C-5B1DD32BA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75D2F44-B498-EF4D-FC71-EE10D3B5A9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5815D5-8755-55BB-602A-1C4A0CA6F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33856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E0557-F2D6-DFDC-8932-E4F4FD84B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A777D66-2942-C840-2D85-B472F4157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B38C1D5-D6B6-F4B6-0DBF-BC3FC6391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67404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6C004-D400-9AA7-4DA3-CE2576E7C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57EE9CB-263A-F343-ED4C-70095FA474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662846D-9B86-5C29-87C1-0C776120E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0509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03D33-2842-A182-0A6A-E1F4D9CC2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AB27425-75A0-C5B7-E954-3C37B185C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34E34E2-5E89-5A0B-D3CD-BB87418FE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88586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7E66E-2760-9581-BE76-2493245BF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4EAD1FB-3722-1EEA-D22F-2A594C97A0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34C10D3-4174-918B-6B1A-AE39D2DE35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2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AF821-B22B-4E48-5094-F87DB6BF2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92A5E63-C37F-A3DF-FAF0-5A444F7FB5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C2E6D16-7DCD-8055-D353-D3C0D10BB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F04F7-2F37-55C4-A590-245CAB977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42E4EE5-0AC8-622B-CBF5-57C59F7675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BCE2F3E-41DF-715C-E5D7-904A38F687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432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F3AF5-A175-B72E-D2C5-F05CA4521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3FACAC-7857-7B14-1CA2-9F68E02CB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333D3A9-151D-1D55-E8A0-E8993869C5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238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2AE71-A9B0-5FBC-9F06-E89F72ABF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AA525F-71A2-B236-10E2-762B0D370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F143C61-C01F-CB56-06BD-E4FEC7225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1775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A0D62-B7A0-75AA-86BC-2F35DBDC2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104ABCD-0A8B-CBA3-6834-2A351C076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C38D3D8-28CB-D12C-643F-E72A67D56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1922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protocolo-modbus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log.kalatec.com.br/protocolo-modbus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raRrqytB0g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pKE5VSwCBZQ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bus.org/docs/Modbus_Application_Protocol_V1_1b3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384BC-6EEC-75A8-43AB-D16A8019F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51C48B3-7955-A84D-A038-53BEC64F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4227662-D338-2A97-7E4C-BBEB335D1EF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Curiosidade Técnica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funciona por meio de registradores e endereços fixos. Ele pode operar sobre diversas mídias, como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RS-232, RS-485 e até TCP/IP (MODBUS TCP)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(CLP) 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vários escravos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(sensores, atuadores) em linha.</a:t>
            </a:r>
          </a:p>
        </p:txBody>
      </p:sp>
    </p:spTree>
    <p:extLst>
      <p:ext uri="{BB962C8B-B14F-4D97-AF65-F5344CB8AC3E}">
        <p14:creationId xmlns:p14="http://schemas.microsoft.com/office/powerpoint/2010/main" val="34776092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1AAE8-EC1C-2DE6-DA94-47C6822CE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803CA28-D162-0CBC-7AAF-22D7D7695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2FE4F67-042D-09B4-9514-96309B08310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 RTU (Serial – RS-485)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Formato binário, comunicação eficiente e compacta.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 a porta serial RS-485 (ou RS-232 em alguns casos).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para ambientes industriais com poucos dispositivos.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 ASCII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 transmitidos em formato texto (ASCII).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Mais fácil de debugar, porém menos eficiente que o RTU.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usa RS-232/RS-485.</a:t>
            </a:r>
          </a:p>
        </p:txBody>
      </p:sp>
    </p:spTree>
    <p:extLst>
      <p:ext uri="{BB962C8B-B14F-4D97-AF65-F5344CB8AC3E}">
        <p14:creationId xmlns:p14="http://schemas.microsoft.com/office/powerpoint/2010/main" val="4151239828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C511A-B730-B7A8-601F-624C029E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B5BE81C-FF90-0BCF-F628-FB5F3518A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75D700-8626-DE3F-3C8A-7F44DA3DF47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 TCP (Ethernet)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Funciona sobre redes Ethernet (TCP/IP).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Alta velocidade e integração com redes corporativas.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 usado em automação moderna e sistemas SCADA.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3F97AFD7-6234-310C-D543-A223FA4A6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275921"/>
              </p:ext>
            </p:extLst>
          </p:nvPr>
        </p:nvGraphicFramePr>
        <p:xfrm>
          <a:off x="242047" y="2911102"/>
          <a:ext cx="7297102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8555">
                  <a:extLst>
                    <a:ext uri="{9D8B030D-6E8A-4147-A177-3AD203B41FA5}">
                      <a16:colId xmlns:a16="http://schemas.microsoft.com/office/drawing/2014/main" val="422788414"/>
                    </a:ext>
                  </a:extLst>
                </a:gridCol>
                <a:gridCol w="2584767">
                  <a:extLst>
                    <a:ext uri="{9D8B030D-6E8A-4147-A177-3AD203B41FA5}">
                      <a16:colId xmlns:a16="http://schemas.microsoft.com/office/drawing/2014/main" val="2710951518"/>
                    </a:ext>
                  </a:extLst>
                </a:gridCol>
                <a:gridCol w="2303780">
                  <a:extLst>
                    <a:ext uri="{9D8B030D-6E8A-4147-A177-3AD203B41FA5}">
                      <a16:colId xmlns:a16="http://schemas.microsoft.com/office/drawing/2014/main" val="22120154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MODBUS RTU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MODBUS ASCII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MODBUS TCP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749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![RS-485 Ícone]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![Texto/Terminal]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![Ethernet Ícone]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11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 ↔ Escravos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 ↔ Escravos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 ↔ Escravos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461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binária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em texto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Comunicação via 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581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27776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5B522-FEDC-1C5B-1396-C34E2A362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C137872-7517-0940-0BE8-33D3E44C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37882BD-2059-3221-34F5-FB2B01558C8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MODBUS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segue uma estrutura padrão de mensagem entre mestre e escravo: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┌──────────────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┬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┬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┬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────────────┐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│ Endereço          │ Função       │ Dados     │ Verificação     │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│ do Dispositivo│ (Código)     │                    │ (CRC ou LRC)│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└──────────────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┴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┴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Aptos" panose="020B0004020202020204" pitchFamily="34" charset="0"/>
                <a:cs typeface="MS Gothic" panose="020B0609070205080204" pitchFamily="49" charset="-128"/>
              </a:rPr>
              <a:t>┴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────────────┘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54933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0C7F0-8CA2-8B4D-ED43-1AF27B94B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C6240C-4D60-E57A-0065-2D62F974C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17A95B-B3A1-DAFB-86FA-6A133200794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da Mensagem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🆔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do Dispositivo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Identifica qual escravo receberá a mensagem.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⚙️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da Função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 a ação a ser executada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leitura, escrita).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Contém os parâmetros para a função solicitada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registradores, valores).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🔐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Verificação (CRC ou LRC)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Garante a integridade da mensagem — CRC no RTU, LRC no ASCII.</a:t>
            </a:r>
          </a:p>
        </p:txBody>
      </p:sp>
    </p:spTree>
    <p:extLst>
      <p:ext uri="{BB962C8B-B14F-4D97-AF65-F5344CB8AC3E}">
        <p14:creationId xmlns:p14="http://schemas.microsoft.com/office/powerpoint/2010/main" val="33919805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E31E5-A6F1-0D71-6B19-8091ABD62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4FA2B68-E40F-6F2E-3447-990A5A0B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0D126CB-B4A5-D4C4-4C17-C3F6EC2FE4F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da Mensagem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Ciclo de Comunicação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➡ Mestre envia solicitação; ⬅ Escravo processa e responde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🆔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do Dispositivo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Identifica qual escravo receberá a mensagem.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⚙️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da Função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Indica a ação a ser executada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leitura, escrita).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Contém os parâmetros para a função solicitada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registradores, valores).</a:t>
            </a:r>
          </a:p>
          <a:p>
            <a:pPr algn="just"/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🔐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Verificação (CRC ou LRC)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Garante a integridade da mensagem — CRC no RTU, LRC no ASCII.</a:t>
            </a:r>
          </a:p>
        </p:txBody>
      </p:sp>
    </p:spTree>
    <p:extLst>
      <p:ext uri="{BB962C8B-B14F-4D97-AF65-F5344CB8AC3E}">
        <p14:creationId xmlns:p14="http://schemas.microsoft.com/office/powerpoint/2010/main" val="85763001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EA80E-9839-4316-53B7-E9452F80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EF2FCC6-BD5F-DE9B-483E-6C7C5FF0D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1104688-A5B2-F9E6-21C6-747706DA117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DEF559B-7D6E-4113-7435-91CAA0455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319610"/>
              </p:ext>
            </p:extLst>
          </p:nvPr>
        </p:nvGraphicFramePr>
        <p:xfrm>
          <a:off x="223548" y="1127186"/>
          <a:ext cx="8610601" cy="38098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4700">
                  <a:extLst>
                    <a:ext uri="{9D8B030D-6E8A-4147-A177-3AD203B41FA5}">
                      <a16:colId xmlns:a16="http://schemas.microsoft.com/office/drawing/2014/main" val="4149259053"/>
                    </a:ext>
                  </a:extLst>
                </a:gridCol>
                <a:gridCol w="2439147">
                  <a:extLst>
                    <a:ext uri="{9D8B030D-6E8A-4147-A177-3AD203B41FA5}">
                      <a16:colId xmlns:a16="http://schemas.microsoft.com/office/drawing/2014/main" val="1668963423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973354444"/>
                    </a:ext>
                  </a:extLst>
                </a:gridCol>
                <a:gridCol w="3612404">
                  <a:extLst>
                    <a:ext uri="{9D8B030D-6E8A-4147-A177-3AD203B41FA5}">
                      <a16:colId xmlns:a16="http://schemas.microsoft.com/office/drawing/2014/main" val="2321069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Código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Função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Acesso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645295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 de Bobinas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saídas digitais (ON/OFF)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3005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 de Entradas Digitais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entradas digitais (botões, sensores)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44404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 de Registradores de Retenção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dados analógicos do processo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3607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 de Registradores de Entrada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Lê valores de sensores analógicos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55657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de Bobina Única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Liga/desliga uma saída digital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1065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em Registrador de Retenção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(único)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Escreve um valor em registrador analógico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39917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BR" sz="18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em Múltiplos Registradores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Escrita (múltiplos)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Escreve vários valores de uma vez</a:t>
                      </a:r>
                      <a:endParaRPr lang="pt-BR" sz="18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844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92303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9E10B-4DDC-9F5E-2ADF-44E642165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1AC155D-666F-FF48-5A91-7DBABA60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Função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4BEC055-521C-0DE3-3969-9332C7BBDD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Uso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Leitura de Bobinas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Saber se uma válvula está aberta ou fechada.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Leitura de Entrada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Ler a temperatura de um sensor.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Escrita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Registradores (06/16):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Enviar um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 - CLP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51452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7AA96-EFB3-6FED-C6AA-E39AAE86F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AE63240-CFF8-2EC1-B859-E51DC1FCD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Memória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CD9A5CD-E2A5-C46C-3CC1-18BB172DFE4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677CF89-7151-B363-B642-67148F268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9862"/>
              </p:ext>
            </p:extLst>
          </p:nvPr>
        </p:nvGraphicFramePr>
        <p:xfrm>
          <a:off x="142865" y="1644650"/>
          <a:ext cx="8651511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1218555181"/>
                    </a:ext>
                  </a:extLst>
                </a:gridCol>
                <a:gridCol w="1776730">
                  <a:extLst>
                    <a:ext uri="{9D8B030D-6E8A-4147-A177-3AD203B41FA5}">
                      <a16:colId xmlns:a16="http://schemas.microsoft.com/office/drawing/2014/main" val="1080939756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3288775899"/>
                    </a:ext>
                  </a:extLst>
                </a:gridCol>
                <a:gridCol w="3308621">
                  <a:extLst>
                    <a:ext uri="{9D8B030D-6E8A-4147-A177-3AD203B41FA5}">
                      <a16:colId xmlns:a16="http://schemas.microsoft.com/office/drawing/2014/main" val="28277794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Nome da Área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Endereçamento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Acesso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03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Coil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pt-BR" sz="18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Bobina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Leitura/Escrita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Saídas digitais	 (</a:t>
                      </a: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motores)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94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Discrete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Somente Leitura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Entradas digitais 	(</a:t>
                      </a: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sensores)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98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Somente Leitura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Valores analógicos de entrada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814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Holding Register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4xxxx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Leitura/Escrita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Dados variáveis do processo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93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6158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930E5-423C-46A7-0464-05461FD95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8444FBA-A5E0-C9ED-AF53-D5ADE621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Memória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5EA77AD-4142-FB2C-CCDD-603D398B70D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</a:t>
            </a:r>
          </a:p>
          <a:p>
            <a:pPr marL="0" indent="0" algn="just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Você tem um sensor de temperatura e uma válvula controlada por CLP.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🌡️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temperatura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valor lido via Input Register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3xxxx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🧯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Válvula ON/OFF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controlada via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0xxxx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ajustável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escrito em um Holding Register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4xxxx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15186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Aula 06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           CLP e Rede Industriais: Comunicação via MODBUS – Automação Industrial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 descr="Gráfico, Gráfico de cascata&#10;&#10;O conteúdo gerado por IA pode estar incorreto.">
            <a:extLst>
              <a:ext uri="{FF2B5EF4-FFF2-40B4-BE49-F238E27FC236}">
                <a16:creationId xmlns:a16="http://schemas.microsoft.com/office/drawing/2014/main" id="{1378BB65-6A36-5DAB-321B-D002B57115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129" y="371790"/>
            <a:ext cx="5670314" cy="245713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7A3E1-6DD4-2F84-318E-D0BB6B9D3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0DCF10-9219-FBD0-8217-4BBD2331B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Memória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CB5BB8-D628-C888-2AC7-2264B6535AA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Diagrama com CLP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3xxxx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Botão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1xxxx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0xxxx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 HMI 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4xxxx 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61054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5C107-917D-6936-5D5F-4093D78EC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2BCD816-4005-D350-3C35-12D5CA0D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C01825F-B5E0-CD97-B5BF-B08E5BE639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Cenário: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 uma solicitação para ler 1 registrador a partir do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40001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(ou seja, 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lógico 0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do escravo de endereço 01.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01     03     00 00     00 01     CRC1 CRC2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│      │       │         │         └──────► Verificação (CRC)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│      │       │         └───────────────► Quantidade de registradores (1)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│      │       └────────────────────────► Endereço inicial (40001 → 0000)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│      └────────────────────────────────► Código da função (03 = leitura de registradores)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└───────────────────────────────────────► Endereço do dispositivo escravo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74701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C17FD-8E51-B575-7D83-FBF06957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770A11-F925-DCB6-6BB6-4D90298D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727FFCF-C1C6-1830-992C-287FF161E97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Resumo dos Campos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(01)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Identifica o escravo.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(03)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Leitura de registradores.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(00 00 00 01)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Endereço inicial (0000) + nº de registradores (0001).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 (XX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Código de verificação (calculado automaticamente pelo dispositivo).</a:t>
            </a:r>
          </a:p>
        </p:txBody>
      </p:sp>
      <p:pic>
        <p:nvPicPr>
          <p:cNvPr id="3" name="Imagem 2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A5E7FCAB-4A10-6176-4CE4-FB77016E9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56" y="3204343"/>
            <a:ext cx="837364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0733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4A735-1BA3-40A3-C62B-F8AD74E7B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E95FE8-7D4A-7743-E288-F2D558865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Python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46FF3F3-4315-265D-E0B1-C2E347EF2A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pt-BR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ImageDraw</a:t>
            </a:r>
            <a:r>
              <a:rPr lang="pt-BR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ImageFont</a:t>
            </a:r>
            <a:r>
              <a:rPr lang="pt-BR" sz="1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PILLOW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1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pyplot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Dados da trama MODBUS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("Endereço", "01"),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("Função", "03"),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("End. Inicial", "00 00"),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Qtd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Regs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"00 01"),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("CRC", "XX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Layout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800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140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60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20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font_size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18</a:t>
            </a:r>
          </a:p>
        </p:txBody>
      </p:sp>
    </p:spTree>
    <p:extLst>
      <p:ext uri="{BB962C8B-B14F-4D97-AF65-F5344CB8AC3E}">
        <p14:creationId xmlns:p14="http://schemas.microsoft.com/office/powerpoint/2010/main" val="3228991803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7772B-5974-EFBA-C9CC-08E0707E0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EE8419D-A298-8850-107B-43D23410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Python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BE09C3-32B3-FDF4-4D91-AFBAF4BD073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Criar imagem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Image.new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("RGB", 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color="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ImageDraw.Draw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Fontes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ImageFont.truetype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("arial.ttf",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font_size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except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IOError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ImageFont.load_default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Desenhar blocos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i, 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enumerate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x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i * (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+ 10)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y =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endParaRPr lang="pt-BR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draw.rectangle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([x, y, x +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y +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="black",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=2)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draw.text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((x + 10, y + 10),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="black",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draw.text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((x, y +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box_height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+ 5),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="black", 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</a:t>
            </a:r>
            <a:r>
              <a:rPr lang="pt-BR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366850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042B-F0F3-9B73-50B1-287C44349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FFB36F-87BA-238A-8522-0FFE60AA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Python Trama MODBUS RTU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F07F15-EC0F-755A-28FD-2B11BF97A3B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Mostrar imagem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plt.figure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figsize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=(12, 4))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plt.imshow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plt.axis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("off")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plt.title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("Exemplo de Trama MODBUS RTU (Solicitação de Leitura 40001)")</a:t>
            </a:r>
          </a:p>
          <a:p>
            <a:pPr marL="0" indent="0" algn="just">
              <a:buNone/>
            </a:pP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plt.show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Rodar no Google COLAB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código cria uma imagem com os blocos da trama MODBUS, explicando cada parte: Endereço, Função, Dados e Verificação (CRC).</a:t>
            </a:r>
          </a:p>
        </p:txBody>
      </p:sp>
    </p:spTree>
    <p:extLst>
      <p:ext uri="{BB962C8B-B14F-4D97-AF65-F5344CB8AC3E}">
        <p14:creationId xmlns:p14="http://schemas.microsoft.com/office/powerpoint/2010/main" val="106700222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F5FA6A-F9EB-7945-F395-9336CEF20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7558A20-419B-5225-27C6-1025586F9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5FA5EB1-B344-44DE-FD7F-9A273DEBF43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🛰️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Monitoramento de Sensores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sensores de temperatura, pressão e nível enviam dados para o CLP.</a:t>
            </a:r>
          </a:p>
          <a:p>
            <a:pPr lvl="1"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 supervisão em tempo real via IHM ou SCADA.</a:t>
            </a:r>
          </a:p>
          <a:p>
            <a:pPr marL="457200" lvl="1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⚡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Inversores de Frequência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 envia comandos (start, stop, velocidade) para inversores via registradores.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Evita cabeamento excessivo e melhora a integração.</a:t>
            </a: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1866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4757D-1D0A-24BC-6E33-4083CE389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1FE0B40-B054-1A2B-4ACD-D4564FAB1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391EAF0-DD57-9ADC-B20B-902B0B58CFD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entre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Diferentes Fabricantes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 é aberto e amplamente compatível.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Facilita a integração de sistemas híbridos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Siemens + Schneider).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rede conectando dispositivos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inversor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111229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Fundamentos e Aplicações.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https://embarcados.com.br/protocolo-modbus/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como funciona o protocolo, exemplos, fundamentos e mais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https://blog.kalatec.com.br/protocolo-modbus/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que é e como funciona o protocolo MODBUS?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https://www.youtube.com/watch?v=HraRrqytB0g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Conheça tudo sobre 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RTU! | VIVER DE PLC.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https://www.youtube.com/watch?v=pKE5VSwCBZQ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Indústria 4.0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1D52A875-9068-AD71-DBC8-31A92A575D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17" y="1068665"/>
            <a:ext cx="6873610" cy="386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: CLP com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Estabelecer comunicação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um CLP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um dispositivo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escravo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(simulador ou outro CLP).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 mestre configurado para ler um registrador do escravo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Visualização em tempo real com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Poll /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Codesys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Materiais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Software: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Codesys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Poll ou TIA Portal + PLCSIM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CLP real ou simulado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Cabo RS-485 ou rede Ethernet (se for TCP)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CD589B-1316-C27A-6200-6CA7F467A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4B3EBCD-B8E5-6764-4765-51419B108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 CLP com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664540C-6B50-7105-748A-5D16838322E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Configuração do Mestre (CLP)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Configurar protocolo MODBUS mestre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Definir endereço do escravo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Escolher função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leitura de Holding Register 40001)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Definir taxa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paridade, stop bits (RTU) ou IP (TCP)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Configuração do Escravo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Definir dados no registrador de retenção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valor de temperatura = 250)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Habilitar respostas MODBUS no simulador (ou CLP escravo)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5917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0C550-14AA-1243-22BC-A6561861D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DF23597-3C76-17C8-922D-80B55BAA68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: CLP com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C997CA9-2305-5981-F4C7-E7749017F76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Monitoramento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Usar ferramenta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Poll) para visualizar: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Envio da solicitação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Resposta do escravo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Mudança de valor em tempo real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Escrita de Dados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Mestre envia comando para ligar uma bobina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00001)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	Simular acionamento de um motor/LED no escravo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25629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MODBUS ORGANIZATION.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Protocol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V1.1b3. 2021.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https://www.modbus.org/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docs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/Modbus_Application_Protocol_V1_1b3.pdf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Acesso em: 24 abr. 2025.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SAUTER, M.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Communication Systems.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Wiley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2010.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F276B-19CB-C12E-60CA-CE7E3268E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A086854-8D6B-4DD6-810B-8365E98C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Redes Industrias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B5E1F35-AB47-0FBF-6F1A-46FF80B26B3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Redes Industriais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sistemas que permitem a comunicação entre dispositivos como sensores, controladores e atuadores em ambientes industriais automatizados.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CONECTIVIDADE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41591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14784-086A-67D9-278D-F11076EE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BAB1D5D-76E0-0E9E-BA97-957D985F6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Redes Industrias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F732B05-6B5D-C542-B782-B239C277522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Redução de cabeamento : Comunicação digital reduz a necessidade de fios individuais para cada sinal.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Diagnóstico remoto: Permite monitoramento e manutenção à distância, otimizando o tempo de resposta e a eficiência.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e expansão: Fácil integração de novos dispositivos e adaptação a mudanças na planta industrial.</a:t>
            </a:r>
          </a:p>
        </p:txBody>
      </p:sp>
    </p:spTree>
    <p:extLst>
      <p:ext uri="{BB962C8B-B14F-4D97-AF65-F5344CB8AC3E}">
        <p14:creationId xmlns:p14="http://schemas.microsoft.com/office/powerpoint/2010/main" val="37259818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29724-FAFD-843C-C764-47EBD1ED2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E68BB6B-3ED2-0065-486B-B7198CD4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Redes </a:t>
            </a:r>
            <a:r>
              <a:rPr lang="en-US" b="1" dirty="0" err="1">
                <a:solidFill>
                  <a:srgbClr val="0070C0"/>
                </a:solidFill>
              </a:rPr>
              <a:t>Industriais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F474EF5-FF44-105F-239B-DFADA28A101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comunicação entre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os sistemas de automação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indústrias de processo: petroquímica e refinarias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CANopen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sistemas de controle de máquinas orientadas por movimento, como por exemplo, veículo.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Ethernet/IP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fábricas norte-americanas que utilizam dispositivos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Rockwell Automation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319325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CB2F3-895F-6CED-1D63-6E324AD4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505EB9C-2B07-849E-87BD-88CE56BC5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Redes </a:t>
            </a:r>
            <a:r>
              <a:rPr lang="en-US" b="1" dirty="0" err="1">
                <a:solidFill>
                  <a:srgbClr val="0070C0"/>
                </a:solidFill>
              </a:rPr>
              <a:t>Industriais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A653FE1-E5B4-7957-E8F7-91C9ECBDE34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0B5CD98-7C31-671F-3D1E-C15C324123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5248"/>
              </p:ext>
            </p:extLst>
          </p:nvPr>
        </p:nvGraphicFramePr>
        <p:xfrm>
          <a:off x="270549" y="1257972"/>
          <a:ext cx="8617956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80">
                  <a:extLst>
                    <a:ext uri="{9D8B030D-6E8A-4147-A177-3AD203B41FA5}">
                      <a16:colId xmlns:a16="http://schemas.microsoft.com/office/drawing/2014/main" val="4151684388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8932703"/>
                    </a:ext>
                  </a:extLst>
                </a:gridCol>
                <a:gridCol w="1315693">
                  <a:extLst>
                    <a:ext uri="{9D8B030D-6E8A-4147-A177-3AD203B41FA5}">
                      <a16:colId xmlns:a16="http://schemas.microsoft.com/office/drawing/2014/main" val="2284442385"/>
                    </a:ext>
                  </a:extLst>
                </a:gridCol>
                <a:gridCol w="1348767">
                  <a:extLst>
                    <a:ext uri="{9D8B030D-6E8A-4147-A177-3AD203B41FA5}">
                      <a16:colId xmlns:a16="http://schemas.microsoft.com/office/drawing/2014/main" val="2694911635"/>
                    </a:ext>
                  </a:extLst>
                </a:gridCol>
                <a:gridCol w="2234936">
                  <a:extLst>
                    <a:ext uri="{9D8B030D-6E8A-4147-A177-3AD203B41FA5}">
                      <a16:colId xmlns:a16="http://schemas.microsoft.com/office/drawing/2014/main" val="2839920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Protocolos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Tipo de Comunicação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Topologia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Velocidade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Aplicações Típicas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55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MODBUS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Mestre-escravo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Barramento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Até 115 </a:t>
                      </a: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kbps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CLPs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HMIs</a:t>
                      </a:r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sensores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77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PROFIBUS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Mestre-escravo/Token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Barramento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Até 12 Mbps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Automação de processos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40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CANopen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Multi-mestre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Barramento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Até 1 Mbps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Controle de máquinas móveis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76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Ethernet/IP</a:t>
                      </a:r>
                      <a:endParaRPr lang="pt-BR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Baseado em Ethernet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Estrela (switches)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10/100 Mbps ou +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Automação industrial geral</a:t>
                      </a:r>
                      <a:endParaRPr lang="pt-B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50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82730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FCE0F-1773-8869-6CF9-C40BD0EBE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255EB7C-76B3-2B0B-1D0C-207EE7AA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Redes </a:t>
            </a:r>
            <a:r>
              <a:rPr lang="en-US" b="1" dirty="0" err="1">
                <a:solidFill>
                  <a:srgbClr val="0070C0"/>
                </a:solidFill>
              </a:rPr>
              <a:t>Industriais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802E8B2-2CEE-CBF9-78AA-F5FD7FDEC33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Simples e barato, mas limitado em velocidade e segurança.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🚦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PROFIBUS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Confiável, usado em ambientes críticos.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CANopen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Ótimo para sistemas embarcados e veículos industriais.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🌐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Ethernet/IP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Alta velocidade, ideal para integração com redes corporativas.</a:t>
            </a:r>
          </a:p>
        </p:txBody>
      </p:sp>
    </p:spTree>
    <p:extLst>
      <p:ext uri="{BB962C8B-B14F-4D97-AF65-F5344CB8AC3E}">
        <p14:creationId xmlns:p14="http://schemas.microsoft.com/office/powerpoint/2010/main" val="322678940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4217B-00E9-D716-18D4-BF5084F0A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E8C7F23-CFEA-264D-2A99-731804B4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Introdução</a:t>
            </a:r>
            <a:r>
              <a:rPr lang="en-US" b="1" dirty="0">
                <a:solidFill>
                  <a:srgbClr val="0070C0"/>
                </a:solidFill>
              </a:rPr>
              <a:t> MODBUS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2E109B1-440D-B844-F8A2-957CBDEF6D45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criado em 1979 pela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Modicon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(hoje parte da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Schneider Electric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utilizado amplamente na automação industrial.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Principais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 Aberto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/>
              <a:t>🔓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Gratuito e amplamente adotado, com suporte em muitos equipamentos.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Baseado em Arquitetura Mestre-Escravo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/>
              <a:t>🔄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dispositivo mestre controla um ou mais escravos.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Simples e Confiável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/>
              <a:t>✔️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Fácil de implementar, ideal para aplicações industriais robustas.</a:t>
            </a:r>
          </a:p>
        </p:txBody>
      </p:sp>
    </p:spTree>
    <p:extLst>
      <p:ext uri="{BB962C8B-B14F-4D97-AF65-F5344CB8AC3E}">
        <p14:creationId xmlns:p14="http://schemas.microsoft.com/office/powerpoint/2010/main" val="165862709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4327</TotalTime>
  <Words>2145</Words>
  <Application>Microsoft Office PowerPoint</Application>
  <PresentationFormat>Apresentação na tela (16:9)</PresentationFormat>
  <Paragraphs>332</Paragraphs>
  <Slides>34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MS Gothic</vt:lpstr>
      <vt:lpstr>Aptos</vt:lpstr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06            CLP e Rede Industriais: Comunicação via MODBUS – Automação Industrial</vt:lpstr>
      <vt:lpstr>CLP – Indústria 4.0</vt:lpstr>
      <vt:lpstr>CLP – Redes Industrias</vt:lpstr>
      <vt:lpstr>CLP – Redes Industrias</vt:lpstr>
      <vt:lpstr>CLP – Protocolos de Redes Industriais</vt:lpstr>
      <vt:lpstr>CLP – Protocolos de Redes Industriais</vt:lpstr>
      <vt:lpstr>CLP – Protocolos de Redes Industriais</vt:lpstr>
      <vt:lpstr>CLP – Introdução MODBUS</vt:lpstr>
      <vt:lpstr>CLP – Introdução MODBUS</vt:lpstr>
      <vt:lpstr>CLP – Protocolos MODBUS</vt:lpstr>
      <vt:lpstr>CLP – Protocolos MODBUS</vt:lpstr>
      <vt:lpstr>CLP – Estrutura MODBUS</vt:lpstr>
      <vt:lpstr>CLP – Estrutura MODBUS</vt:lpstr>
      <vt:lpstr>CLP – Estrutura MODBUS</vt:lpstr>
      <vt:lpstr>CLP – Função MODBUS</vt:lpstr>
      <vt:lpstr>CLP – Função MODBUS</vt:lpstr>
      <vt:lpstr>CLP – Tipos de Memória MODBUS</vt:lpstr>
      <vt:lpstr>CLP – Tipos de Memória MODBUS</vt:lpstr>
      <vt:lpstr>CLP – Tipos de Memória MODBUS</vt:lpstr>
      <vt:lpstr>CLP – Exemplo Trama MODBUS RTU</vt:lpstr>
      <vt:lpstr>CLP – Exemplo Trama MODBUS RTU</vt:lpstr>
      <vt:lpstr>CLP – Python Trama MODBUS RTU</vt:lpstr>
      <vt:lpstr>CLP – Python Trama MODBUS RTU</vt:lpstr>
      <vt:lpstr>CLP – Python Trama MODBUS RTU</vt:lpstr>
      <vt:lpstr>CLP – Aplicações MODBUS</vt:lpstr>
      <vt:lpstr>CLP – Aplicações MODBUS</vt:lpstr>
      <vt:lpstr>Leitura Específica</vt:lpstr>
      <vt:lpstr>Aprenda+</vt:lpstr>
      <vt:lpstr>Dinâmica: CLP com MODBUS</vt:lpstr>
      <vt:lpstr>Dinâmica  CLP com MODBUS</vt:lpstr>
      <vt:lpstr>Dinâmica: CLP com MODBUS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1032</cp:revision>
  <dcterms:created xsi:type="dcterms:W3CDTF">2020-03-17T20:12:34Z</dcterms:created>
  <dcterms:modified xsi:type="dcterms:W3CDTF">2025-04-25T12:29:28Z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