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91" r:id="rId3"/>
    <p:sldId id="354" r:id="rId4"/>
    <p:sldId id="363" r:id="rId5"/>
    <p:sldId id="364" r:id="rId6"/>
    <p:sldId id="362" r:id="rId7"/>
    <p:sldId id="372" r:id="rId8"/>
    <p:sldId id="371" r:id="rId9"/>
    <p:sldId id="369" r:id="rId10"/>
    <p:sldId id="361" r:id="rId11"/>
    <p:sldId id="366" r:id="rId12"/>
    <p:sldId id="374" r:id="rId13"/>
    <p:sldId id="376" r:id="rId14"/>
    <p:sldId id="377" r:id="rId15"/>
    <p:sldId id="378" r:id="rId16"/>
    <p:sldId id="375" r:id="rId17"/>
    <p:sldId id="373" r:id="rId18"/>
    <p:sldId id="365" r:id="rId19"/>
    <p:sldId id="367" r:id="rId20"/>
    <p:sldId id="368" r:id="rId21"/>
    <p:sldId id="333" r:id="rId22"/>
    <p:sldId id="323" r:id="rId23"/>
    <p:sldId id="360" r:id="rId24"/>
    <p:sldId id="337" r:id="rId25"/>
    <p:sldId id="309" r:id="rId2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0B216-43C7-466A-CB8B-71DE3D397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14E7105-F312-D87B-8ED4-4F9D26284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6BF5000-CB98-BF58-5C28-2321EE796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21995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3F419-5FF5-52D9-D872-DC428DDE5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60B5FE3-97CA-CCE7-44A9-B0C9669C0C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97D1C2B-B7E0-C17D-33E6-FFFBF3FD5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892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5D2AC-B214-8F91-AED9-FB69234F2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33E5E98-7B53-6988-F6C1-B5EE42F0A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C6A6A6E-ED0D-0081-5ADA-E1E9F1DC26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61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AE8C2-A0C2-DAF2-0086-9A77E856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F35120A-1D3C-A257-C571-00734BD8A8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A734598-7C7B-4B78-E948-EACE471B8B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085768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C213D-4DF8-F208-449D-B42CC233C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0E2A96-8D66-3CA7-2664-BF9493F7C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B926162-3A8F-D3EE-515E-D6DA7E2AE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4784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33A8A-B6AF-AA0D-22D9-C872ED833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1CB86CF-2E33-6B98-1CCD-7D96966678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EA5CD30-C2AB-627B-C5E9-CF7F4AD3F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199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8646F-9DCB-6FF8-7139-8D2B37348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142CFE6-F8F7-0686-BAA0-64ED3D2876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04594A4-7FF0-64F7-DC0F-68CD3B212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34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686B4-B29F-79EF-600B-69FED56B8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A4F912E-E256-4A6E-9817-92FD2E44BA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D8734E4-20B1-D4A4-0CA1-DA6E37584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45578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236C5-44C9-8159-65D8-C9F4FB0D4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6D79001-A8FF-7023-7903-B30D17044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94023C-7C28-16A1-BAAE-95D1BDE8B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0668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2218-CB8D-7091-24F3-218810C1F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FF7D55E-32EA-8A93-F489-DE6D789515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D4DBF9D-9398-40F0-444D-D3F537F54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207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69E69-E447-7791-E01E-D49894FBC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20CFE2F-7D58-C6C9-2E17-14B6794B3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7BF8759-8A89-5F99-2E9A-DB0A9D66A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871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7C63-2D3C-DF6D-54EB-654ED4757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F6E3BA4-BAB0-3FD8-9B41-1107E99829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4217D67-5C8B-816E-CE0F-79458CC3C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104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B1C27-D92E-422F-7940-F6C3F08E4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1D64D6F-E464-436A-BE9B-2A3DD1880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4570DCA-C134-F15C-47C3-EFA677B42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158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47446-D18B-0C1B-47BE-1625224B2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2118FB4-6227-15BD-6E45-F818AF1FC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F703895-BDD1-C665-1299-4AF233DA8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6692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382C3-9565-39A1-43D6-50003BA68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F2F29C5-57C4-1FF3-EAD5-F5F2C3C01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44CECF4-3632-70FD-FCAF-708AFE3F8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7772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F0BC6-4168-D7F4-DF83-1DDCF1D7B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749FD4C-F613-AEA8-6507-9AF703F25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B0BDB2E-86EB-C250-0A5D-CBEB9EAB42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70186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E9B55-6F28-E777-20F5-1FBCFC089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DF7D4F0-BC5E-13F5-ED90-086A499CBE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A0ADC60-2250-9A98-8134-C8B6D49E8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9720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io.ifes.edu.br/xmlui/handle/123456789/2292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delpha-api.mackenzie.br/server/api/core/bitstreams/1a281174-83e1-4543-bff8-7ee799751d2a/content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T78zVX_4mS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vjE5ecV8adU" TargetMode="External"/><Relationship Id="rId4" Type="http://schemas.openxmlformats.org/officeDocument/2006/relationships/hyperlink" Target="https://youtu.be/qCLIVbpyXPU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netec.com.br/baixe-instale-machine-expert-basic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cadesimu.net/" TargetMode="External"/><Relationship Id="rId4" Type="http://schemas.openxmlformats.org/officeDocument/2006/relationships/hyperlink" Target="https://youtu.be/vex45xUh1fs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35BF8-52FC-7BAF-5A18-4B1F70C69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25B963-45AC-F8E4-D480-BFE175A76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LADDER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682819D-5110-E97C-6B88-DFE769A5171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temporizadores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 virtual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capaz de medir o tempo pré-determinado, que pode ser usado para controlar a sequência de um evento ou processo. 03(três) principais tipos: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TON (Temporizador de Liga)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ativa a saída depois de um tempo de atraso, quando a condição de entrada permanece verdadeira.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 ON Delay)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TOF (Temporizador de Desliga)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desativa a saída depois de um tempo de atraso, quando a condição de entrada deixa de ser verdadeira.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(Time OF Delay)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TP (Temporizador por Pulso)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temporizador que ativa e desativa a saída em intervalos de tempo específicos.</a:t>
            </a:r>
          </a:p>
        </p:txBody>
      </p:sp>
    </p:spTree>
    <p:extLst>
      <p:ext uri="{BB962C8B-B14F-4D97-AF65-F5344CB8AC3E}">
        <p14:creationId xmlns:p14="http://schemas.microsoft.com/office/powerpoint/2010/main" val="311976103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AFBEE-3DB6-47C1-4991-292CC2334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3D0D2F-0479-AF64-BF2D-BC26727F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09A167-9A77-4916-4871-4B5F75D72FE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m 12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55070263-4A07-1A85-B14A-B6ECBFD060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2" y="928203"/>
            <a:ext cx="7516906" cy="3840669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7F7DC7-711B-9ABE-CCF4-A460646910EB}"/>
              </a:ext>
            </a:extLst>
          </p:cNvPr>
          <p:cNvSpPr txBox="1"/>
          <p:nvPr/>
        </p:nvSpPr>
        <p:spPr>
          <a:xfrm>
            <a:off x="1893737" y="1063231"/>
            <a:ext cx="10225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Físico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B1FAE95-5CFD-843C-30AF-BEC583ED9EAF}"/>
              </a:ext>
            </a:extLst>
          </p:cNvPr>
          <p:cNvSpPr txBox="1"/>
          <p:nvPr/>
        </p:nvSpPr>
        <p:spPr>
          <a:xfrm>
            <a:off x="6021984" y="1063231"/>
            <a:ext cx="10225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12490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D8E8E-23FB-205A-82E2-76998118E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0F7716C-F92D-4D6D-527E-3309A7E46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E49D288-45DD-C5D7-F3D1-6798AC5A85A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Calendário&#10;&#10;O conteúdo gerado por IA pode estar incorreto.">
            <a:extLst>
              <a:ext uri="{FF2B5EF4-FFF2-40B4-BE49-F238E27FC236}">
                <a16:creationId xmlns:a16="http://schemas.microsoft.com/office/drawing/2014/main" id="{1801DC47-E1D8-4CFE-F3B1-32BB2FE93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31" y="902572"/>
            <a:ext cx="4599183" cy="420058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22A2882-49C9-0C29-E480-87612C9AF89B}"/>
              </a:ext>
            </a:extLst>
          </p:cNvPr>
          <p:cNvSpPr txBox="1"/>
          <p:nvPr/>
        </p:nvSpPr>
        <p:spPr>
          <a:xfrm>
            <a:off x="1503772" y="2367144"/>
            <a:ext cx="10225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B01AD7C-3678-16F0-FA0C-E312F80C9152}"/>
              </a:ext>
            </a:extLst>
          </p:cNvPr>
          <p:cNvSpPr txBox="1"/>
          <p:nvPr/>
        </p:nvSpPr>
        <p:spPr>
          <a:xfrm>
            <a:off x="732728" y="3463322"/>
            <a:ext cx="18231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Tempo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C501E87-CEF0-AFA4-8F66-E044282649D7}"/>
              </a:ext>
            </a:extLst>
          </p:cNvPr>
          <p:cNvSpPr txBox="1"/>
          <p:nvPr/>
        </p:nvSpPr>
        <p:spPr>
          <a:xfrm>
            <a:off x="5311317" y="2387084"/>
            <a:ext cx="91159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Bobina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9A319A4-8AFE-F5B1-5CDA-D615F682D1BC}"/>
              </a:ext>
            </a:extLst>
          </p:cNvPr>
          <p:cNvSpPr txBox="1"/>
          <p:nvPr/>
        </p:nvSpPr>
        <p:spPr>
          <a:xfrm>
            <a:off x="5311316" y="3453008"/>
            <a:ext cx="150634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Atual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D68FDD-DEE7-F4C0-827C-7D72E3EB3EBE}"/>
              </a:ext>
            </a:extLst>
          </p:cNvPr>
          <p:cNvSpPr txBox="1"/>
          <p:nvPr/>
        </p:nvSpPr>
        <p:spPr>
          <a:xfrm>
            <a:off x="5431275" y="1011043"/>
            <a:ext cx="110597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Instância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414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A8EB5-C830-3461-6FD7-4169E2EB6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7B50E6-F9C6-29C7-A177-BECFBDAC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76E01C9-0D83-AD31-FF63-36C621A865C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quando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(IN=1)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 a contagem do tempo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tem sua saída alterada para 1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(Q=1)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atingir o tempo de atuação definido em PT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saída volta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assumir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zero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independentemente do valor da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 IN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Calendário&#10;&#10;O conteúdo gerado por IA pode estar incorreto.">
            <a:extLst>
              <a:ext uri="{FF2B5EF4-FFF2-40B4-BE49-F238E27FC236}">
                <a16:creationId xmlns:a16="http://schemas.microsoft.com/office/drawing/2014/main" id="{1886A8C7-348A-F852-EFA9-78A8FFCC0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849" y="2185438"/>
            <a:ext cx="2995458" cy="273585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76EBB04-90C5-DA6F-695E-F1929AD1718F}"/>
              </a:ext>
            </a:extLst>
          </p:cNvPr>
          <p:cNvSpPr txBox="1"/>
          <p:nvPr/>
        </p:nvSpPr>
        <p:spPr>
          <a:xfrm>
            <a:off x="1933764" y="2951198"/>
            <a:ext cx="10225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Botoeira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47DFD9A-AE00-80CC-2BAF-2B1847D327AB}"/>
              </a:ext>
            </a:extLst>
          </p:cNvPr>
          <p:cNvSpPr txBox="1"/>
          <p:nvPr/>
        </p:nvSpPr>
        <p:spPr>
          <a:xfrm>
            <a:off x="2121882" y="3734473"/>
            <a:ext cx="6942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T#5s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8184122-904C-9485-7C3D-A520EF03BACB}"/>
              </a:ext>
            </a:extLst>
          </p:cNvPr>
          <p:cNvSpPr txBox="1"/>
          <p:nvPr/>
        </p:nvSpPr>
        <p:spPr>
          <a:xfrm>
            <a:off x="4855517" y="2951198"/>
            <a:ext cx="91159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Bobina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C1AF36-DCB9-DF2A-1023-3FFADE176494}"/>
              </a:ext>
            </a:extLst>
          </p:cNvPr>
          <p:cNvSpPr txBox="1"/>
          <p:nvPr/>
        </p:nvSpPr>
        <p:spPr>
          <a:xfrm>
            <a:off x="4811730" y="3734473"/>
            <a:ext cx="150634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Atual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0642635-6337-0DED-511A-33B95FE7A0EC}"/>
              </a:ext>
            </a:extLst>
          </p:cNvPr>
          <p:cNvSpPr txBox="1"/>
          <p:nvPr/>
        </p:nvSpPr>
        <p:spPr>
          <a:xfrm>
            <a:off x="4890320" y="2254066"/>
            <a:ext cx="110597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TEMP1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73209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EEB01-4A5E-214B-7388-08B6A3271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D788D11-FFFD-142B-71EE-D36D3ECAA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6414D69-CC31-4331-E6AB-33F70A84D00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967815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TOF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quando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(IN=1)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 sua saída alterada para 1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(Q=1)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Quando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voltar ao valor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 a contagem do tempo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mantendo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no valor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Quando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decorrido atingir o valor especificado em PT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volta ao valor ZERO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Calendário&#10;&#10;O conteúdo gerado por IA pode estar incorreto.">
            <a:extLst>
              <a:ext uri="{FF2B5EF4-FFF2-40B4-BE49-F238E27FC236}">
                <a16:creationId xmlns:a16="http://schemas.microsoft.com/office/drawing/2014/main" id="{BDE6CD88-1FC1-E0B4-4F99-4F69E61EFA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775" y="2379994"/>
            <a:ext cx="2995458" cy="273585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2AD046-D7D8-C86E-AEE0-D86C471B6C1E}"/>
              </a:ext>
            </a:extLst>
          </p:cNvPr>
          <p:cNvSpPr txBox="1"/>
          <p:nvPr/>
        </p:nvSpPr>
        <p:spPr>
          <a:xfrm>
            <a:off x="1961123" y="3165081"/>
            <a:ext cx="10225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Botoeira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82EB8F1-986E-6072-4EEF-837BC133FBBC}"/>
              </a:ext>
            </a:extLst>
          </p:cNvPr>
          <p:cNvSpPr txBox="1"/>
          <p:nvPr/>
        </p:nvSpPr>
        <p:spPr>
          <a:xfrm>
            <a:off x="2262086" y="3915330"/>
            <a:ext cx="6942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T#5s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182A11A-5FBA-2D70-3173-59F6B49D9B70}"/>
              </a:ext>
            </a:extLst>
          </p:cNvPr>
          <p:cNvSpPr txBox="1"/>
          <p:nvPr/>
        </p:nvSpPr>
        <p:spPr>
          <a:xfrm>
            <a:off x="4803135" y="3168890"/>
            <a:ext cx="91159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Bobina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66F94FA-1043-7E00-A7EA-2621EE82DD0B}"/>
              </a:ext>
            </a:extLst>
          </p:cNvPr>
          <p:cNvSpPr txBox="1"/>
          <p:nvPr/>
        </p:nvSpPr>
        <p:spPr>
          <a:xfrm>
            <a:off x="4795115" y="3915330"/>
            <a:ext cx="150634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Atual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F0D0E6C-622F-00F7-8661-89C80D8DF452}"/>
              </a:ext>
            </a:extLst>
          </p:cNvPr>
          <p:cNvSpPr txBox="1"/>
          <p:nvPr/>
        </p:nvSpPr>
        <p:spPr>
          <a:xfrm>
            <a:off x="4811730" y="2480930"/>
            <a:ext cx="110597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TEMP2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586CF38-CECC-B5CC-217A-11490B43A7F8}"/>
              </a:ext>
            </a:extLst>
          </p:cNvPr>
          <p:cNvSpPr txBox="1"/>
          <p:nvPr/>
        </p:nvSpPr>
        <p:spPr>
          <a:xfrm>
            <a:off x="3556952" y="2462308"/>
            <a:ext cx="82678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TOF</a:t>
            </a:r>
            <a:endParaRPr lang="pt-BR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093646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B617C-913B-20C6-04D6-F56595FE7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D72BC5D-823E-4345-A8E4-E33AD2727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FFACFD2-8B13-8051-70E0-10E75142BE6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967815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quando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(IN=1)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inicia a contagem do tempo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até atingir o valor especificado em PT. Neste instante tem sua saída alterada para 1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(Q=1)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Quando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voltar ao valor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saída também assume o valor ZERO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Se a entrada voltar a ZERO antes de decorrido o tempo em PT,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permanece no valor 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 descr="Calendário&#10;&#10;O conteúdo gerado por IA pode estar incorreto.">
            <a:extLst>
              <a:ext uri="{FF2B5EF4-FFF2-40B4-BE49-F238E27FC236}">
                <a16:creationId xmlns:a16="http://schemas.microsoft.com/office/drawing/2014/main" id="{DE99FD9B-3627-D194-73F7-3ED0EFC9A8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65" y="2380754"/>
            <a:ext cx="2995458" cy="273585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C9A540D-E8E6-493A-85EB-3751F5E8832F}"/>
              </a:ext>
            </a:extLst>
          </p:cNvPr>
          <p:cNvSpPr txBox="1"/>
          <p:nvPr/>
        </p:nvSpPr>
        <p:spPr>
          <a:xfrm>
            <a:off x="2983661" y="3182855"/>
            <a:ext cx="10225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Botoeira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1F0E285-4090-8D57-ED7F-DB9EBE1A5CB4}"/>
              </a:ext>
            </a:extLst>
          </p:cNvPr>
          <p:cNvSpPr txBox="1"/>
          <p:nvPr/>
        </p:nvSpPr>
        <p:spPr>
          <a:xfrm>
            <a:off x="3367935" y="3933104"/>
            <a:ext cx="694216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T#5s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778A370-9E3A-CD08-D0C5-0172F6DD7891}"/>
              </a:ext>
            </a:extLst>
          </p:cNvPr>
          <p:cNvSpPr txBox="1"/>
          <p:nvPr/>
        </p:nvSpPr>
        <p:spPr>
          <a:xfrm>
            <a:off x="5881153" y="3239473"/>
            <a:ext cx="91159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Bobina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AEB0F6-A748-357D-3486-7937D81BF8DE}"/>
              </a:ext>
            </a:extLst>
          </p:cNvPr>
          <p:cNvSpPr txBox="1"/>
          <p:nvPr/>
        </p:nvSpPr>
        <p:spPr>
          <a:xfrm>
            <a:off x="5881153" y="3933104"/>
            <a:ext cx="150634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Atual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A463332-B3FF-1F16-DB29-8A50D0D38B1E}"/>
              </a:ext>
            </a:extLst>
          </p:cNvPr>
          <p:cNvSpPr txBox="1"/>
          <p:nvPr/>
        </p:nvSpPr>
        <p:spPr>
          <a:xfrm>
            <a:off x="5881153" y="2515506"/>
            <a:ext cx="110597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TEMP3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1337C4-0969-2861-7964-CB6722F07C5C}"/>
              </a:ext>
            </a:extLst>
          </p:cNvPr>
          <p:cNvSpPr txBox="1"/>
          <p:nvPr/>
        </p:nvSpPr>
        <p:spPr>
          <a:xfrm>
            <a:off x="4679576" y="2544856"/>
            <a:ext cx="826789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endParaRPr lang="pt-BR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0854145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61BB6-CA19-14C1-1260-0B487EA5F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14EA18-6677-9719-ABCB-FB62CD00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AD1F049-F486-4752-029E-F53CBAA391E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m 10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60B8C0A7-D41A-59C0-898B-68B58EDFD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36248"/>
            <a:ext cx="8064137" cy="39941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C6C9B4A8-8ED9-19BC-D2F2-81FF73B32C2F}"/>
              </a:ext>
            </a:extLst>
          </p:cNvPr>
          <p:cNvSpPr txBox="1"/>
          <p:nvPr/>
        </p:nvSpPr>
        <p:spPr>
          <a:xfrm>
            <a:off x="7236672" y="2276417"/>
            <a:ext cx="91159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Bobina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24E0A98-83E0-AA4D-336C-7F99302F66E3}"/>
              </a:ext>
            </a:extLst>
          </p:cNvPr>
          <p:cNvSpPr txBox="1"/>
          <p:nvPr/>
        </p:nvSpPr>
        <p:spPr>
          <a:xfrm>
            <a:off x="7180457" y="3112584"/>
            <a:ext cx="1506343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 Atual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E37E8F3-8306-2A0E-11A7-E72B42250AE8}"/>
              </a:ext>
            </a:extLst>
          </p:cNvPr>
          <p:cNvSpPr txBox="1"/>
          <p:nvPr/>
        </p:nvSpPr>
        <p:spPr>
          <a:xfrm>
            <a:off x="6114137" y="1122198"/>
            <a:ext cx="110597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Instância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44E50AC-5F7D-6D93-AE04-31CC65D153BE}"/>
              </a:ext>
            </a:extLst>
          </p:cNvPr>
          <p:cNvSpPr txBox="1"/>
          <p:nvPr/>
        </p:nvSpPr>
        <p:spPr>
          <a:xfrm>
            <a:off x="1843350" y="3891708"/>
            <a:ext cx="18231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Tempo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3EF09EB-03A5-0115-93C4-4FEF1FF5E604}"/>
              </a:ext>
            </a:extLst>
          </p:cNvPr>
          <p:cNvSpPr txBox="1"/>
          <p:nvPr/>
        </p:nvSpPr>
        <p:spPr>
          <a:xfrm>
            <a:off x="2824398" y="2256206"/>
            <a:ext cx="102253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493986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928FA-F14D-BDED-5325-AF75ABB63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D7D16C9-65F4-C0B9-72E6-8E0ED0D4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B867B6-21A6-3032-3E7C-2A3E782C515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clássico de uso do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luz, 10 segundos após pressionar um botão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Quando o botão for pressionado,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temporizador começa a contar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depois de 10 segundos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luz é ligada automaticamente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|--[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Pressão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]----[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]----|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                              |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|--[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 Q1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]----------------[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Luz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]--|</a:t>
            </a:r>
          </a:p>
        </p:txBody>
      </p:sp>
    </p:spTree>
    <p:extLst>
      <p:ext uri="{BB962C8B-B14F-4D97-AF65-F5344CB8AC3E}">
        <p14:creationId xmlns:p14="http://schemas.microsoft.com/office/powerpoint/2010/main" val="101466854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64884-A591-2E2D-5F9E-DC24130EC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8F5BA0F-C276-5873-D4B9-D6433B68E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C0B4DEE-4792-DB2A-D37C-FDABBC8F1C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Contagem de Peças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transporte de peças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onde, após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contagem de 50 peças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aciona um alarme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diagrama de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seria assim: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|--[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Peça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]----[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]--|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                           |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|--[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CTU Q1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]---------------[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Alarme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]--|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detectar a peça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CTU começa a contar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Quando atingir 50, o Alarme é acionado.</a:t>
            </a:r>
          </a:p>
        </p:txBody>
      </p:sp>
    </p:spTree>
    <p:extLst>
      <p:ext uri="{BB962C8B-B14F-4D97-AF65-F5344CB8AC3E}">
        <p14:creationId xmlns:p14="http://schemas.microsoft.com/office/powerpoint/2010/main" val="4730023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54DE0-3575-5617-E237-0A7969771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463A13-84D4-5C9D-5732-4C2277BA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</a:t>
            </a:r>
            <a:r>
              <a:rPr lang="en-US" b="1" dirty="0" err="1">
                <a:solidFill>
                  <a:srgbClr val="0070C0"/>
                </a:solidFill>
              </a:rPr>
              <a:t>Temporizador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8DEC347-D243-BFA0-9B8C-11F35AD411C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Acionamento de Equipamento após Temporização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acionado por 30 segundos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após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ativação de um botão de emergência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|--[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Emergência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]----[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]----|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                                 |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|--[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 Q1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]----------------[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]--|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pressionar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de emergência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 começa a contar 30 segundos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após esse tempo,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 será acionado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67720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04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Programação – LADER Contador e Temporizador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09158-C894-4141-8546-38A642D8E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7B74926-777D-0681-AA2A-58611738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Observações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Cont</a:t>
            </a:r>
            <a:r>
              <a:rPr lang="en-US" b="1" dirty="0">
                <a:solidFill>
                  <a:srgbClr val="0070C0"/>
                </a:solidFill>
              </a:rPr>
              <a:t>/Temp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25F6B3-8F9C-98DA-CE21-92EADC5B108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 e Ajuste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É essencial testar a programação do CLP em um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 controlado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garantir que todos os temporizadores e contadores estejam funcionando corretamente.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Diversas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Contadores e temporizadores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amplamente usados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processos industriais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desde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contagem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produção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até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sincronização de operações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1382246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Contador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https://repositorio.ifes.edu.br/xmlui/handle/123456789/2292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Temporizador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https://adelpha-api.mackenzie.br/server/api/core/bitstreams/1a281174-83e1-4543-bff8-7ee799751d2a/content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Contador.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https://youtu.be/T78zVX_4mSM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Temporizador.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https://youtu.be/qCLIVbpyXPU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https://youtu.be/vjE5ecV8adU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EcoStruxure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™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Expert - PLC Simulator</a:t>
            </a: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https://inetec.com.br/baixe-instale-machine-expert-basic/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TIA Portal - plataforma da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Siemen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https://youtu.be/vex45xUh1fs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 – CADE SIMU	</a:t>
            </a:r>
          </a:p>
          <a:p>
            <a:pPr marL="0" indent="0" algn="ctr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https://www.cadesimu.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net/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 diagrama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conte o número de peças em uma linha de produção e, ao atingir 100 peças, acione uma saída de alarme.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 diagrama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acione uma válvula por 5 segundos sempre que um botão de pressão for pressionado.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OLIVEIRA, Renan Mainardi 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Um sistema de controle de vagas e identificação do tipo de veículo em um estacionamento usando CLP. 2022.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ASSUMPÇÃO, Lucas André Sandrini 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 automação inserida no processo de modificação de engenharia de um veículo para otimização de custos. 2021. 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SOUZA, Vitor Amadeu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Princípios de Automação Industrial com CLP. Clube de Autores, 2013.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Revisão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dispositivo eletrônico utilizado para automatizar processos industriais. Ele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recebe sinais de entrada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 sinais de saída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sistemas e máquinas,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programados através de linguagens específicas, sendo uma das mais conhecidas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linguagem gráfica, se assemelha a um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diagrama de circuitos elétricos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usa a representação de "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para mostrar a lógica de controle.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estrutura básica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composta por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contatos e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bobinas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bobinas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representam as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saídas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os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contatos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representam as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condições que controlam essas saídas.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DC8DB-7714-CAF1-3D7F-57C9DB5D5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80D0E52-E4D0-F8C7-7EEC-24CDB721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Revisão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830874-FB46-DB06-9088-D96A69467E6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do </a:t>
            </a:r>
            <a:r>
              <a:rPr lang="pt-BR" sz="2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endParaRPr lang="pt-BR" sz="22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Contatos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Representam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sensores ou botões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Bobinas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Representam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saídas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relés ou válvulas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Relação de contato-bobina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relação de contatos e bobinas define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do 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010231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01497-8A4C-206E-E206-A15DAF7D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9C67A7B-8F41-1DED-EEEA-B293E8C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LADDER Contador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6200D3-0A41-7697-4ADA-5D746827588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contagem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operação fundamental em sistemas automatizados, como em máquinas que precisam contar peças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determinadas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ações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após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específica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Contadores -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dois tipos principais de contadores: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CTU - Count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Conta o número de vezes que um evento ocorre até um valor máximo.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Down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CTD - Count Down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Conta de forma regressiva, ou seja, começa do valor máximo e vai diminuindo até atingir zero.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CTUD(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Ascendente/descendente –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Down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856530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74F1D-63B7-286E-B684-FA6EB0BA1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E702064-329E-0CA4-0FA6-8F0F7DBF1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Contador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C39B026-ED8C-EDE8-7C9D-6BDE5DC5E49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A30AB3EE-DA6F-47C7-F8AD-2ED0CD3BF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30" y="958209"/>
            <a:ext cx="5067301" cy="414783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0595AEE-C9AB-6E6C-6838-65F1C6AF4C2B}"/>
              </a:ext>
            </a:extLst>
          </p:cNvPr>
          <p:cNvSpPr txBox="1"/>
          <p:nvPr/>
        </p:nvSpPr>
        <p:spPr>
          <a:xfrm>
            <a:off x="1425388" y="3130032"/>
            <a:ext cx="18231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Borda de subida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28AB2E-301E-887D-5B0C-8BD07356C53F}"/>
              </a:ext>
            </a:extLst>
          </p:cNvPr>
          <p:cNvSpPr txBox="1"/>
          <p:nvPr/>
        </p:nvSpPr>
        <p:spPr>
          <a:xfrm>
            <a:off x="3482788" y="3648117"/>
            <a:ext cx="76648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07A63A-E9ED-B86C-5831-679CDCF86723}"/>
              </a:ext>
            </a:extLst>
          </p:cNvPr>
          <p:cNvSpPr txBox="1"/>
          <p:nvPr/>
        </p:nvSpPr>
        <p:spPr>
          <a:xfrm>
            <a:off x="3576917" y="3969326"/>
            <a:ext cx="151951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Preset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6E3AABA-C956-B767-4CFA-9887E86D9B36}"/>
              </a:ext>
            </a:extLst>
          </p:cNvPr>
          <p:cNvSpPr txBox="1"/>
          <p:nvPr/>
        </p:nvSpPr>
        <p:spPr>
          <a:xfrm>
            <a:off x="5044070" y="3671790"/>
            <a:ext cx="151951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4FC5876-94E8-2C7E-04A8-324F35F2ADEA}"/>
              </a:ext>
            </a:extLst>
          </p:cNvPr>
          <p:cNvSpPr txBox="1"/>
          <p:nvPr/>
        </p:nvSpPr>
        <p:spPr>
          <a:xfrm>
            <a:off x="4734787" y="2662792"/>
            <a:ext cx="151951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28A0F23-5EA4-F1E9-4AE9-21DFA79825E7}"/>
              </a:ext>
            </a:extLst>
          </p:cNvPr>
          <p:cNvSpPr txBox="1"/>
          <p:nvPr/>
        </p:nvSpPr>
        <p:spPr>
          <a:xfrm>
            <a:off x="4775127" y="3130914"/>
            <a:ext cx="9412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Bobina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909E795-FE0D-11A5-6FF1-F9934C3B1B7E}"/>
              </a:ext>
            </a:extLst>
          </p:cNvPr>
          <p:cNvSpPr txBox="1"/>
          <p:nvPr/>
        </p:nvSpPr>
        <p:spPr>
          <a:xfrm>
            <a:off x="4572000" y="1898792"/>
            <a:ext cx="116989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Instância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62530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11885-1260-414E-3BD4-D3671E2EE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B74495-87CB-71BD-7B6D-6BD0B44DE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Contador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0CDA5AF-987C-4044-7EC1-B5E8028CF58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foi programado para fazer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contagem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peças utilizando um sensor. Além do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sistema ainda conta com dois motores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M0 e M1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que devem ser ligados e um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temporizador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também é utilizado no programa.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cada acionamento do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será incrementado uma unidade no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Quando a contagem chegar a 5, os motores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M0 e M1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serão acionados simultaneamente e,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3 segundos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os dois motores serão desligados e a contagem será resetada.</a:t>
            </a:r>
          </a:p>
        </p:txBody>
      </p:sp>
    </p:spTree>
    <p:extLst>
      <p:ext uri="{BB962C8B-B14F-4D97-AF65-F5344CB8AC3E}">
        <p14:creationId xmlns:p14="http://schemas.microsoft.com/office/powerpoint/2010/main" val="29211588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DDFA4-EA1C-B04F-A2E7-E34721147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79EC9DD-F029-3417-1FF3-39E3965B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Contador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FB5B148-DABF-D22D-6B3F-C692AADE8E3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</p:txBody>
      </p:sp>
      <p:pic>
        <p:nvPicPr>
          <p:cNvPr id="3" name="Imagem 2" descr="Diagrama, Esquemático&#10;&#10;O conteúdo gerado por IA pode estar incorreto.">
            <a:extLst>
              <a:ext uri="{FF2B5EF4-FFF2-40B4-BE49-F238E27FC236}">
                <a16:creationId xmlns:a16="http://schemas.microsoft.com/office/drawing/2014/main" id="{5960A050-B220-CD66-C849-E3EE57CB3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55057"/>
            <a:ext cx="7528906" cy="428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04590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043DC-77D6-73C2-21F5-2B4668775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170FF7-6AD8-7491-5182-3A1B1AF9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LADDER Contador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994756-768D-30C9-E13E-3B8A41CCE4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contar o número de vezes que um sensor de presença detecta um objeto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Ao atingir um valor especificado, uma saída pode ser ativada (por exemplo, uma máquina para de funcionar ou inicia outro processo).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exemplo,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CTU conta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de Sensor de Presença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quando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atingir o número determinado, ativa a Bobina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|--[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Presença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]----[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]--|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                                  |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|--[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CTU Q1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]----------------[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Bobina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]--|</a:t>
            </a:r>
          </a:p>
        </p:txBody>
      </p:sp>
    </p:spTree>
    <p:extLst>
      <p:ext uri="{BB962C8B-B14F-4D97-AF65-F5344CB8AC3E}">
        <p14:creationId xmlns:p14="http://schemas.microsoft.com/office/powerpoint/2010/main" val="34945900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1428</Words>
  <Application>Microsoft Office PowerPoint</Application>
  <PresentationFormat>Apresentação na tela (16:9)</PresentationFormat>
  <Paragraphs>162</Paragraphs>
  <Slides>25</Slides>
  <Notes>23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04  CLP – Programação – LADER Contador e Temporizador</vt:lpstr>
      <vt:lpstr>CLP – Revisão</vt:lpstr>
      <vt:lpstr>CLP – Revisão</vt:lpstr>
      <vt:lpstr>CLP – LADDER Contador</vt:lpstr>
      <vt:lpstr>CLP – Exemplo LADDER Contador</vt:lpstr>
      <vt:lpstr>CLP – Exemplo LADDER Contador</vt:lpstr>
      <vt:lpstr>CLP – Exemplo LADDER Contador</vt:lpstr>
      <vt:lpstr>CLP – Exemplo LADDER Contador</vt:lpstr>
      <vt:lpstr>CLP – LADDER Temporizador</vt:lpstr>
      <vt:lpstr>CLP – Exemplo LADDER Temporizador</vt:lpstr>
      <vt:lpstr>CLP – Exemplo LADDER Temporizador</vt:lpstr>
      <vt:lpstr>CLP – Exemplo LADDER Temporizador</vt:lpstr>
      <vt:lpstr>CLP – Exemplo LADDER Temporizador</vt:lpstr>
      <vt:lpstr>CLP – Exemplo LADDER Temporizador</vt:lpstr>
      <vt:lpstr>CLP – Exemplo LADDER Temporizador</vt:lpstr>
      <vt:lpstr>CLP – Exemplo LADDER Temporizador</vt:lpstr>
      <vt:lpstr>CLP – Exemplo LADDER Temporizador</vt:lpstr>
      <vt:lpstr>CLP – Exemplo LADDER Temporizador</vt:lpstr>
      <vt:lpstr>CLP – Observações Cont/Temp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1030</cp:revision>
  <dcterms:created xsi:type="dcterms:W3CDTF">2020-03-17T20:12:34Z</dcterms:created>
  <dcterms:modified xsi:type="dcterms:W3CDTF">2025-04-03T21:48:22Z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