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2"/>
  </p:notesMasterIdLst>
  <p:sldIdLst>
    <p:sldId id="256" r:id="rId2"/>
    <p:sldId id="291" r:id="rId3"/>
    <p:sldId id="361" r:id="rId4"/>
    <p:sldId id="365" r:id="rId5"/>
    <p:sldId id="354" r:id="rId6"/>
    <p:sldId id="383" r:id="rId7"/>
    <p:sldId id="384" r:id="rId8"/>
    <p:sldId id="387" r:id="rId9"/>
    <p:sldId id="386" r:id="rId10"/>
    <p:sldId id="385" r:id="rId11"/>
    <p:sldId id="382" r:id="rId12"/>
    <p:sldId id="389" r:id="rId13"/>
    <p:sldId id="390" r:id="rId14"/>
    <p:sldId id="391" r:id="rId15"/>
    <p:sldId id="392" r:id="rId16"/>
    <p:sldId id="388" r:id="rId17"/>
    <p:sldId id="381" r:id="rId18"/>
    <p:sldId id="362" r:id="rId19"/>
    <p:sldId id="367" r:id="rId20"/>
    <p:sldId id="368" r:id="rId21"/>
    <p:sldId id="371" r:id="rId22"/>
    <p:sldId id="369" r:id="rId23"/>
    <p:sldId id="372" r:id="rId24"/>
    <p:sldId id="370" r:id="rId25"/>
    <p:sldId id="373" r:id="rId26"/>
    <p:sldId id="363" r:id="rId27"/>
    <p:sldId id="364" r:id="rId28"/>
    <p:sldId id="366" r:id="rId29"/>
    <p:sldId id="374" r:id="rId30"/>
    <p:sldId id="375" r:id="rId31"/>
    <p:sldId id="377" r:id="rId32"/>
    <p:sldId id="378" r:id="rId33"/>
    <p:sldId id="376" r:id="rId34"/>
    <p:sldId id="379" r:id="rId35"/>
    <p:sldId id="380" r:id="rId36"/>
    <p:sldId id="333" r:id="rId37"/>
    <p:sldId id="323" r:id="rId38"/>
    <p:sldId id="360" r:id="rId39"/>
    <p:sldId id="337" r:id="rId40"/>
    <p:sldId id="309" r:id="rId41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Estilo Claro 1 - Ênfase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Estilo Claro 2 - Ênfase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147" autoAdjust="0"/>
    <p:restoredTop sz="83649" autoAdjust="0"/>
  </p:normalViewPr>
  <p:slideViewPr>
    <p:cSldViewPr snapToGrid="0">
      <p:cViewPr varScale="1">
        <p:scale>
          <a:sx n="71" d="100"/>
          <a:sy n="71" d="100"/>
        </p:scale>
        <p:origin x="678" y="60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973974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280696-769D-06DD-69A8-D1C9FBC2B1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7CDEBBEE-A5EB-339C-01BC-C8FBCBF44D9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C62D137E-0DC1-DDF7-520B-0C700ADC49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713863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E28E2D-E106-6863-692A-0128B5F383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B0EFBD96-923D-7AFB-DED0-E7692349BD4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D8C40562-302B-0826-DBB6-B390937A20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992621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DC6408-0D72-D98A-131B-460B738D92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530CF620-B751-5C2B-8BC3-6E60F26999F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C76E7719-5297-CB60-B477-08C286F474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337046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7B99E5-6FF8-347C-9597-598138E272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A41B3E80-28D5-F4FF-7226-0CAE9B161A2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686EE7FC-1F29-B5F8-CDC2-52F5517E4C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802460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68A6F5-409E-9387-0424-3A57D2E17C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B6CFFF5C-B4F6-4A77-6C90-6F0B0AC4BF7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CEBDE894-7302-EED9-6EFC-D8E6AE9800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314676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D10BBF-B0C6-B988-FCE7-9647DFC1C6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53962974-1AE5-9AF5-C92F-F050EB0E65E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95F5CD51-4E76-481A-DA29-62FB412DF7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114172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A51417-C289-66B7-2E19-F234D216F9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791E5240-C3C1-900F-860B-3AF3CBFF594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63966F9F-91A2-1AEC-31A9-5F9998B1DE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874467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D6DC5F-5463-1683-79E0-9B96819A02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B21100BE-630E-5CDF-027B-07F67FA51E7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D6CE0F38-19AB-2ED2-1506-4591749F9E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2396193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1F25B2-7FC7-0033-2516-714D1B6494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FFC0AD40-923E-5CE3-8179-B7BF3B880BE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830AB388-5A02-78BC-464B-044627C3ED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4499627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8008FD-5B4E-05CF-11E5-B4A4A7E173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E746DC34-CB76-310E-79A4-4E540F33F4F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71D74E2E-C4A4-68A6-FDF9-A745B33186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332857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F33C98-A3AD-D12D-B06D-714E73E322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15481411-F5DA-6318-CBCB-4C792E5A701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095D3C44-F4C3-B631-9CAC-319E947917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1666050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2D935A-B58A-4367-B0DF-5D82F95EF2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63998CC0-822E-ED53-6003-F82292CBBFC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AE95660F-8821-0504-5BB0-14FCD5B8BD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7944896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7F3E01-2C51-9E11-70BF-99B57F8A11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99524012-C600-F314-4A90-2ED58174EBF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E1A2BB23-1294-7899-6DBD-5D7FED1259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955477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F612D5-D96A-998C-851C-C2734C2A09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E13C89B5-7D3D-A65A-4C18-682EF21DF1A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74576594-E45C-1AE0-23F8-F889391A58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2655620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35A04F-41AF-6ABC-CDA0-536F34162C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8814A73D-45F2-E5A5-A076-158181DBC40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482E2FA6-603D-00B7-D512-376DA9BE7A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1057680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FC4E76-B81E-B88B-F0E3-4384C65F3E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9CEEFAC7-08C4-6BF0-9444-672BBCA9F54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42F43922-030E-5A46-B1BC-0F0D7BB2C0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8405699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AC03C6-B3E5-8E15-D38C-5857DE3793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147FFB0C-0B68-6874-0A7A-23887C6B04C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F9130872-1EDA-2F1C-3B46-7F8073920C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0791391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AC69F7-D4C0-937C-2A96-359267223C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14AF0FB1-C452-C624-A2E5-0E4735EF898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30FB7462-BB39-5FE5-FD77-84D8400B74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6492931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D0C47D-891C-68CE-C8EE-619E6DB710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C0B46EF3-7FD6-C298-A0D9-99693004E9B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D1B09C3F-6205-7DFC-D3AC-D1E4C580E5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2980768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FA413E-9FE3-E066-77E6-B670EBC801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D58CA707-BC01-CFD2-922B-0FBBF317D88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7799665B-947A-132C-58B1-1553BDA0C4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3798977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1B4258-2D90-3982-EFA9-CD9D5A771C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9C65EEB6-CB97-7285-63A6-346EA477471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82730A3E-0AC9-A500-EBCA-62BD39C13C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343020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540CBF-3BBD-5A00-5A99-5B74B6528C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94C44F10-3DA2-8C1C-8010-7860F497AA0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32C8D3AE-7F4C-E970-B44E-DDF509DA85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1172257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44D9E7-9333-D14C-7C45-80F330EED8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AF3AFED8-387D-1372-A9CC-B023C5A182D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6EF50B90-EAD5-E791-EC0E-8087C07174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5939836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B32EA3-8058-3978-0B73-A93266778C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6E28DEE6-E7C5-491F-6DA9-4A1B4EB787C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EB4A1AE6-C542-7A2E-DA16-40CE211476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1296719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6E7FF7-0A91-8B2A-4163-689561D6F8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BCADFD37-3D85-064B-8F2F-62F289A6CA1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F314FC08-41C7-1BC8-CCDF-9195E6CE2C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9964286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AC95DA-D60D-2448-4B86-33A702D961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6E7D6A53-5A91-C590-1B8B-899DC5D3E1D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E8B49CE6-3AE9-C0D5-6EBF-45BB01043E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2440217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F71EB8-9868-2289-4C27-F7ECE94406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3FB22D18-0AB8-5BA6-E6BC-E4138304E90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B0A96D5E-5B29-7953-BDC2-25C1883504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8660614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530438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956959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C63E5B-C292-859D-FB83-976D9C6E34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14E4371D-BD8E-838C-430B-89FECE90D33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F01DF927-0375-C257-C3B6-37010EA380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5606920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03512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17EDAA-88EC-E88C-1A4A-4D0E7EF312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EC71681D-7D44-F343-F6A1-83873DEDAE4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F93FAA72-EADF-FBB7-2601-18AD0A2D23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511342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CEA925-6670-32C4-63BD-5855049B2C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94ED173F-7BE3-A9DC-B39F-997463D721D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3A8A943F-2FD3-6522-02F1-4A30A2C962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662600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9DD7A3-7652-A451-BF10-C3DD47658C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A1A79DC9-CA2A-7DB0-25C3-1C13D51F961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76C7050D-70D6-CFF7-14F2-E4A74E9D41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847056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712952-09B7-697D-B2A7-F1D58BCBA6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F3716C37-4702-810A-B6E3-8639868CC61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4CF5657D-7355-FA45-1CE3-88F3F7038A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051738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891875-9670-752F-06A8-DD26BAB9AD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A2F71F29-5BFB-31CC-C753-0DF31C3EBC2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11164899-B4B3-70D3-16DF-0FC82F301D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454806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A0F1C0-5834-DD28-E315-2137175F6A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598E5734-228D-8101-A410-BD5985A438B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E9944FEE-CDE2-C4EE-C26E-930E7D34BE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534168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85802" y="1597820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2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22313" y="2180035"/>
            <a:ext cx="7772402" cy="112514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3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48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8" y="1151334"/>
            <a:ext cx="4041774" cy="47982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457203" y="204787"/>
            <a:ext cx="3008315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73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3575052" y="204789"/>
            <a:ext cx="5111749" cy="438983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198" y="1076326"/>
            <a:ext cx="3008316" cy="3518297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1792289" y="3600450"/>
            <a:ext cx="5486402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9" y="459581"/>
            <a:ext cx="5486402" cy="3086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92289" y="4025503"/>
            <a:ext cx="5486402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8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9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629399" y="205980"/>
            <a:ext cx="2057401" cy="4388645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205980"/>
            <a:ext cx="6019801" cy="438864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0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8342803" y="4765688"/>
            <a:ext cx="344000" cy="276995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‹nº›</a:t>
            </a:fld>
            <a:endParaRPr/>
          </a:p>
        </p:txBody>
      </p:sp>
      <p:pic>
        <p:nvPicPr>
          <p:cNvPr id="5" name="Picture 5" descr="Picture 5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" name="Picture 6" descr="Picture 6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" name="Imagem" descr="Imagem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590" marR="0" indent="-32639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repositorio.ufersa.edu.br/server/api/core/bitstreams/974b0181-31c7-4493-82dd-451a89be940c/content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roupmaxi.com.br/parker/produtos-omrom-plc.pdf" TargetMode="Externa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JmlEbYyIqX4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youtu.be/fFzDHjHy0ow" TargetMode="Externa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Controladores Lógicos e Programáveis (CLP)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2" name="Google Shape;62;p1" descr="Imagem">
            <a:extLst>
              <a:ext uri="{FF2B5EF4-FFF2-40B4-BE49-F238E27FC236}">
                <a16:creationId xmlns:a16="http://schemas.microsoft.com/office/drawing/2014/main" id="{D9A56D89-1300-762A-5BD5-16B3C4E9985C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34803F-6717-82FE-86F4-2526E9A4B4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803D1578-A35D-8A88-91A1-03EECA780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CLP – </a:t>
            </a:r>
            <a:r>
              <a:rPr lang="en-US" b="1" dirty="0" err="1">
                <a:solidFill>
                  <a:srgbClr val="0070C0"/>
                </a:solidFill>
              </a:rPr>
              <a:t>Circuito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Elétrico</a:t>
            </a:r>
            <a:r>
              <a:rPr lang="en-US" b="1" dirty="0">
                <a:solidFill>
                  <a:srgbClr val="0070C0"/>
                </a:solidFill>
              </a:rPr>
              <a:t> - OR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0E303949-63B1-DB5E-6D39-CB2A01747EA6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035050"/>
            <a:ext cx="8865056" cy="399415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4" name="Imagem 3" descr="Diagrama&#10;&#10;O conteúdo gerado por IA pode estar incorreto.">
            <a:extLst>
              <a:ext uri="{FF2B5EF4-FFF2-40B4-BE49-F238E27FC236}">
                <a16:creationId xmlns:a16="http://schemas.microsoft.com/office/drawing/2014/main" id="{68E56FBB-1E3A-E32D-D7D3-1A9C6EDF8C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606" y="1035050"/>
            <a:ext cx="6469346" cy="3401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61341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87113D-1E09-19BF-D3A9-B102AE0DE9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971508F-BA0E-0CFE-4C4B-958CFCD86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CLP – </a:t>
            </a:r>
            <a:r>
              <a:rPr lang="en-US" b="1" dirty="0" err="1">
                <a:solidFill>
                  <a:srgbClr val="0070C0"/>
                </a:solidFill>
              </a:rPr>
              <a:t>Contatos</a:t>
            </a:r>
            <a:r>
              <a:rPr lang="en-US" b="1" dirty="0">
                <a:solidFill>
                  <a:srgbClr val="0070C0"/>
                </a:solidFill>
              </a:rPr>
              <a:t> Ladder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1921E484-5E25-3C9B-8A81-A4809C452C0B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035050"/>
            <a:ext cx="8865056" cy="399415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5" name="Imagem 4" descr="Diagrama&#10;&#10;O conteúdo gerado por IA pode estar incorreto.">
            <a:extLst>
              <a:ext uri="{FF2B5EF4-FFF2-40B4-BE49-F238E27FC236}">
                <a16:creationId xmlns:a16="http://schemas.microsoft.com/office/drawing/2014/main" id="{EF1EC1F1-F033-3123-6D2C-88A2C79E67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44" y="1133826"/>
            <a:ext cx="5658724" cy="3559197"/>
          </a:xfrm>
          <a:prstGeom prst="rect">
            <a:avLst/>
          </a:prstGeom>
        </p:spPr>
      </p:pic>
      <p:pic>
        <p:nvPicPr>
          <p:cNvPr id="10" name="Imagem 9" descr="Diagrama&#10;&#10;O conteúdo gerado por IA pode estar incorreto.">
            <a:extLst>
              <a:ext uri="{FF2B5EF4-FFF2-40B4-BE49-F238E27FC236}">
                <a16:creationId xmlns:a16="http://schemas.microsoft.com/office/drawing/2014/main" id="{7C3A2E7F-248D-1D97-2D6E-BB4CA91A1C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8249" y="881321"/>
            <a:ext cx="3276761" cy="1834986"/>
          </a:xfrm>
          <a:prstGeom prst="rect">
            <a:avLst/>
          </a:prstGeom>
        </p:spPr>
      </p:pic>
      <p:pic>
        <p:nvPicPr>
          <p:cNvPr id="12" name="Imagem 11" descr="Diagrama&#10;&#10;O conteúdo gerado por IA pode estar incorreto.">
            <a:extLst>
              <a:ext uri="{FF2B5EF4-FFF2-40B4-BE49-F238E27FC236}">
                <a16:creationId xmlns:a16="http://schemas.microsoft.com/office/drawing/2014/main" id="{52D21389-5389-0C61-7F13-B72241F4E25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5144" y="2707507"/>
            <a:ext cx="28575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683836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7EBA72-406C-7E01-7F94-697E3C1C4B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894E9293-C8BA-3DA5-3BA4-F1DE98CAC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CLP – Porta AND Ladder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24A7DCDA-B603-2CD5-CA10-F65D07B7A045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035050"/>
            <a:ext cx="8865056" cy="399415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3" name="Imagem 2" descr="Uma imagem contendo Calendário&#10;&#10;O conteúdo gerado por IA pode estar incorreto.">
            <a:extLst>
              <a:ext uri="{FF2B5EF4-FFF2-40B4-BE49-F238E27FC236}">
                <a16:creationId xmlns:a16="http://schemas.microsoft.com/office/drawing/2014/main" id="{06009F22-D379-E715-2784-F8288DF651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65" y="1051463"/>
            <a:ext cx="6862323" cy="3842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382575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5B5436-2595-BBA4-4F09-6EAAB98C25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EC7CD19-312F-1CE2-4746-2DC38BA3C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CLP – Porta NAND Ladder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C33E10B4-AA70-B0EE-E419-C5B179036AC5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035050"/>
            <a:ext cx="8865056" cy="399415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4" name="Imagem 3" descr="Uma imagem contendo Diagrama&#10;&#10;O conteúdo gerado por IA pode estar incorreto.">
            <a:extLst>
              <a:ext uri="{FF2B5EF4-FFF2-40B4-BE49-F238E27FC236}">
                <a16:creationId xmlns:a16="http://schemas.microsoft.com/office/drawing/2014/main" id="{DF028B2B-861A-4799-F098-9424331E21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76" y="931209"/>
            <a:ext cx="6984077" cy="3911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888809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9C2309-8F46-8264-00FB-2F5EBAE8F6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49FB536-2EAA-8854-1A1F-12FB93AB1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CLP – Porta OR Ladder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A6613777-3748-B266-AEEA-7B769ED800CE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035050"/>
            <a:ext cx="8865056" cy="399415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3" name="Imagem 2" descr="Uma imagem contendo Diagrama&#10;&#10;O conteúdo gerado por IA pode estar incorreto.">
            <a:extLst>
              <a:ext uri="{FF2B5EF4-FFF2-40B4-BE49-F238E27FC236}">
                <a16:creationId xmlns:a16="http://schemas.microsoft.com/office/drawing/2014/main" id="{60150275-10A3-2416-BD9D-F536C2F072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419" y="957730"/>
            <a:ext cx="6866641" cy="3845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75087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302A5F-5E25-994A-2E12-286809509E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A1CA098-9BBE-098C-8EE8-574735017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CLP – Portas - </a:t>
            </a:r>
            <a:r>
              <a:rPr lang="en-US" b="1" dirty="0" err="1">
                <a:solidFill>
                  <a:srgbClr val="0070C0"/>
                </a:solidFill>
              </a:rPr>
              <a:t>Linguagens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AB28E776-917E-42C6-40CA-3DFEFD2688DD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035050"/>
            <a:ext cx="8865056" cy="399415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4" name="Imagem 3" descr="Diagrama&#10;&#10;O conteúdo gerado por IA pode estar incorreto.">
            <a:extLst>
              <a:ext uri="{FF2B5EF4-FFF2-40B4-BE49-F238E27FC236}">
                <a16:creationId xmlns:a16="http://schemas.microsoft.com/office/drawing/2014/main" id="{195D94D0-2440-B472-6DCC-A2D8F62431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169" y="922110"/>
            <a:ext cx="6432024" cy="4160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490975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2F099F-5B29-7976-E9DB-4319C1EDE3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4468385A-C3B0-BFA0-D965-F22E25CB7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CLP – </a:t>
            </a:r>
            <a:r>
              <a:rPr lang="en-US" b="1" dirty="0" err="1">
                <a:solidFill>
                  <a:srgbClr val="0070C0"/>
                </a:solidFill>
              </a:rPr>
              <a:t>Fundamentos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Linguagem</a:t>
            </a:r>
            <a:r>
              <a:rPr lang="en-US" b="1" dirty="0">
                <a:solidFill>
                  <a:srgbClr val="0070C0"/>
                </a:solidFill>
              </a:rPr>
              <a:t> Ladder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E0E8C1AE-B507-89F5-ED07-F03BC814D921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035050"/>
            <a:ext cx="8865056" cy="399415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3" name="Imagem 2" descr="Diagrama, Esquemático&#10;&#10;O conteúdo gerado por IA pode estar incorreto.">
            <a:extLst>
              <a:ext uri="{FF2B5EF4-FFF2-40B4-BE49-F238E27FC236}">
                <a16:creationId xmlns:a16="http://schemas.microsoft.com/office/drawing/2014/main" id="{E9868ADB-93C2-7835-719F-E24E9CF9BA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9124" y="2030506"/>
            <a:ext cx="3022226" cy="3022226"/>
          </a:xfrm>
          <a:prstGeom prst="rect">
            <a:avLst/>
          </a:prstGeom>
        </p:spPr>
      </p:pic>
      <p:pic>
        <p:nvPicPr>
          <p:cNvPr id="4" name="Imagem 3" descr="Gráfico&#10;&#10;O conteúdo gerado por IA pode estar incorreto.">
            <a:extLst>
              <a:ext uri="{FF2B5EF4-FFF2-40B4-BE49-F238E27FC236}">
                <a16:creationId xmlns:a16="http://schemas.microsoft.com/office/drawing/2014/main" id="{E04FA766-BBB8-90C3-C568-74873610DA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9000" y="955358"/>
            <a:ext cx="4906060" cy="1724266"/>
          </a:xfrm>
          <a:prstGeom prst="rect">
            <a:avLst/>
          </a:prstGeom>
        </p:spPr>
      </p:pic>
      <p:pic>
        <p:nvPicPr>
          <p:cNvPr id="7" name="Imagem 6" descr="Diagrama, Linha do tempo&#10;&#10;O conteúdo gerado por IA pode estar incorreto.">
            <a:extLst>
              <a:ext uri="{FF2B5EF4-FFF2-40B4-BE49-F238E27FC236}">
                <a16:creationId xmlns:a16="http://schemas.microsoft.com/office/drawing/2014/main" id="{FD3AC8AC-115E-F864-328F-CF0645FF24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65" y="1011518"/>
            <a:ext cx="2267266" cy="394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840717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5253D4-7F52-E940-2C97-144BB5429E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1C1B460C-20B3-2BC0-4280-16305096E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CLP – </a:t>
            </a:r>
            <a:r>
              <a:rPr lang="en-US" b="1" dirty="0" err="1">
                <a:solidFill>
                  <a:srgbClr val="0070C0"/>
                </a:solidFill>
              </a:rPr>
              <a:t>Fundamentos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Linguagem</a:t>
            </a:r>
            <a:r>
              <a:rPr lang="en-US" b="1" dirty="0">
                <a:solidFill>
                  <a:srgbClr val="0070C0"/>
                </a:solidFill>
              </a:rPr>
              <a:t> Ladder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674FFA3-9964-F370-3234-98A1966A52E6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035050"/>
            <a:ext cx="8865056" cy="399415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5" name="Imagem 4" descr="Uma imagem contendo Tabela&#10;&#10;O conteúdo gerado por IA pode estar incorreto.">
            <a:extLst>
              <a:ext uri="{FF2B5EF4-FFF2-40B4-BE49-F238E27FC236}">
                <a16:creationId xmlns:a16="http://schemas.microsoft.com/office/drawing/2014/main" id="{EA9A7855-8D27-BBB5-A029-7E6AB3CBFE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79" y="999091"/>
            <a:ext cx="7622721" cy="4001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769061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320AE2-E8ED-E340-F5E0-DDD0AFBE89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62D0B1F-58D2-819B-9836-D1423A4FD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CLP – </a:t>
            </a:r>
            <a:r>
              <a:rPr lang="en-US" b="1" dirty="0" err="1">
                <a:solidFill>
                  <a:srgbClr val="0070C0"/>
                </a:solidFill>
              </a:rPr>
              <a:t>Circuitos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Combinacionais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3DC240E8-32FE-7A18-E1B9-F1646013A8C3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39472" y="957729"/>
            <a:ext cx="8865056" cy="4084917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São circuitos em que a saída depende apenas das entradas no momento, sem influência de estados passados.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(E): A saída será 1 apenas quando todas as entradas forem 1.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(OU): A saída será 1 quando pelo menos uma entrada for 1.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(NÃO): Inverte o estado da entrada.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Como implementar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linguagem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Ladder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permite a construção de circuitos lógicos utilizando contatos normalmente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abertos (NA)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fechados (NF).</a:t>
            </a:r>
          </a:p>
        </p:txBody>
      </p:sp>
    </p:spTree>
    <p:extLst>
      <p:ext uri="{BB962C8B-B14F-4D97-AF65-F5344CB8AC3E}">
        <p14:creationId xmlns:p14="http://schemas.microsoft.com/office/powerpoint/2010/main" val="2705501323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CC5709-63F6-EEE7-228F-5BEFE0FEEF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20EC368-E666-6A42-DBF1-A73EAD5B0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CLP –AND: </a:t>
            </a:r>
            <a:r>
              <a:rPr lang="en-US" b="1" dirty="0" err="1">
                <a:solidFill>
                  <a:srgbClr val="0070C0"/>
                </a:solidFill>
              </a:rPr>
              <a:t>Circuitos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Combinacionais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507B1A55-DD1C-CC91-921E-6A91368F3B45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39472" y="957729"/>
            <a:ext cx="8865056" cy="4084917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Diagrama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Ladder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para um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circuito AND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 lógica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combinacional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uma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porta AND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 a seguinte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tabela verdade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DBEE2D5E-B999-2A6C-B0CF-28411286A4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722862"/>
              </p:ext>
            </p:extLst>
          </p:nvPr>
        </p:nvGraphicFramePr>
        <p:xfrm>
          <a:off x="703730" y="2571750"/>
          <a:ext cx="6096000" cy="185420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25526190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03402674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4735299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Entrada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Entrada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Saída ( A AND B)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8568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6487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0886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0076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06580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3613842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l"/>
            <a:br>
              <a:rPr lang="pt-BR" sz="3200" b="1" dirty="0">
                <a:solidFill>
                  <a:schemeClr val="bg1"/>
                </a:solidFill>
              </a:rPr>
            </a:br>
            <a:r>
              <a:rPr lang="pt-BR" sz="3200" b="1" dirty="0">
                <a:solidFill>
                  <a:schemeClr val="bg1"/>
                </a:solidFill>
              </a:rPr>
              <a:t>Aula 03</a:t>
            </a:r>
            <a:br>
              <a:rPr lang="pt-BR" sz="3200" b="1" dirty="0">
                <a:solidFill>
                  <a:schemeClr val="bg1"/>
                </a:solidFill>
              </a:rPr>
            </a:br>
            <a:r>
              <a:rPr lang="pt-BR" sz="3200" b="1" dirty="0">
                <a:solidFill>
                  <a:schemeClr val="bg1"/>
                </a:solidFill>
              </a:rPr>
              <a:t>	CLP – Programação – Linguagem LADDER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4" name="Google Shape;62;p1" descr="Imagem">
            <a:extLst>
              <a:ext uri="{FF2B5EF4-FFF2-40B4-BE49-F238E27FC236}">
                <a16:creationId xmlns:a16="http://schemas.microsoft.com/office/drawing/2014/main" id="{652F850C-6AD9-5CD4-839F-152858F13612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1C1E68-0FDF-DC20-B162-1272555BB1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76D0349B-FC7D-913E-876C-7ABA4C4A0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CLP – AND </a:t>
            </a:r>
            <a:r>
              <a:rPr lang="en-US" b="1" dirty="0" err="1">
                <a:solidFill>
                  <a:srgbClr val="0070C0"/>
                </a:solidFill>
              </a:rPr>
              <a:t>Circuitos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Combinacionais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14A81221-6A2E-BDCC-2749-8C79826DD671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39472" y="957729"/>
            <a:ext cx="8865056" cy="4084917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 implementar uma 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lógica AND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 um diagrama </a:t>
            </a:r>
            <a:r>
              <a:rPr lang="pt-B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Ladder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 ideia é usar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contatos normalmente abertos (NO)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que representem as 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entradas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 conectá-los em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série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Quando ambos os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contatos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estiverem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fechados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(ou seja, ambos as entradas A e B estiverem 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 nível alto: 1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a 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saída será ativada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16913823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DAEDF2-F75D-4D20-019C-2A257300A4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A60E9A77-8D47-C18F-B616-02F1D618B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CLP – AND </a:t>
            </a:r>
            <a:r>
              <a:rPr lang="en-US" b="1" dirty="0" err="1">
                <a:solidFill>
                  <a:srgbClr val="0070C0"/>
                </a:solidFill>
              </a:rPr>
              <a:t>Circuitos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Combinacionais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30842166-E10F-4D1F-288B-783E974095EB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39472" y="957729"/>
            <a:ext cx="8865056" cy="4084917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 implementar uma 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lógica AND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 um diagrama </a:t>
            </a:r>
            <a:r>
              <a:rPr lang="pt-B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Ladder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 ideia é usar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contatos normalmente abertos (NO)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que representem as 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entradas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 conectá-los em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série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Quando ambos os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contatos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estiverem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fechados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(ou seja, ambos as entradas A e B estiverem em nível alto: 1), a 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saída será ativada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9832026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761A28-B912-A720-AB13-35CA3CB746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78A9D1E-E9F3-2CA3-A903-263F79C22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CLP – AND </a:t>
            </a:r>
            <a:r>
              <a:rPr lang="en-US" b="1" dirty="0" err="1">
                <a:solidFill>
                  <a:srgbClr val="0070C0"/>
                </a:solidFill>
              </a:rPr>
              <a:t>Circuitos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Combinacionais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3715CD2-A0E1-26BF-A7DB-3017B8798BBB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39472" y="957729"/>
            <a:ext cx="8865056" cy="4084917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Passos para desenhar o diagrama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Ladder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para um circuito AND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Identifique as entradas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Vamos usar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duas entradas, A e B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que serão conectadas a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dois contatos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normalmente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abertos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 algn="just">
              <a:buFont typeface="+mj-lt"/>
              <a:buAutoNum type="arabicPeriod"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Conecte os contatos em série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Em um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diagrama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Ladder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os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contatos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normalmente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abertos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são desenhados como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linhas verticais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Para um circuito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esses contatos (representando as entradas A e B) devem ser conectados em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série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 lógica da porta AND exige que ambas as entradas sejam 1 para que a saída seja 1.</a:t>
            </a:r>
          </a:p>
        </p:txBody>
      </p:sp>
    </p:spTree>
    <p:extLst>
      <p:ext uri="{BB962C8B-B14F-4D97-AF65-F5344CB8AC3E}">
        <p14:creationId xmlns:p14="http://schemas.microsoft.com/office/powerpoint/2010/main" val="1087420326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C2BCCA-57C8-07C8-AA6F-439A8A5C94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896E29AD-DF67-53EE-9D5F-E9B52BB7C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CLP – AND </a:t>
            </a:r>
            <a:r>
              <a:rPr lang="en-US" b="1" dirty="0" err="1">
                <a:solidFill>
                  <a:srgbClr val="0070C0"/>
                </a:solidFill>
              </a:rPr>
              <a:t>Circuitos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Combinacionais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3358C5AD-BC51-2E29-DC9B-017CBD3BF826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39472" y="957729"/>
            <a:ext cx="8865056" cy="4084917"/>
          </a:xfrm>
        </p:spPr>
        <p:txBody>
          <a:bodyPr>
            <a:noAutofit/>
          </a:bodyPr>
          <a:lstStyle/>
          <a:p>
            <a:pPr marL="457200" indent="-457200" algn="just">
              <a:buFont typeface="+mj-lt"/>
              <a:buAutoNum type="arabicPeriod" startAt="3"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Defina a saída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 saída será representada por uma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bobina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 relé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ligada após os contatos. Quando ambos os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contatos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forem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fechados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(ambas as entradas em 1), a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bobina será energizada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representando a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saída com valor 1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 de diagrama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Ladder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para uma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lógica AND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---[ A ]---[ B ]---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Saída )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---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875347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D30184-3647-E777-6DFD-EBCB4E9844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3F6B5CC-D3BA-9C2B-01EB-BBDBF4480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CLP – AND </a:t>
            </a:r>
            <a:r>
              <a:rPr lang="en-US" b="1" dirty="0" err="1">
                <a:solidFill>
                  <a:srgbClr val="0070C0"/>
                </a:solidFill>
              </a:rPr>
              <a:t>Circuitos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Combinacionais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4697346C-0A03-A041-91B4-60BCEBF46DB3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39472" y="957729"/>
            <a:ext cx="8865056" cy="4084917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Explicação do diagrama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[A] e [B]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são os contatos normalmente abertos, representando as entradas.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(Saída) é a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bobina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(relé)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 representa a saída do circuito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entradas A e B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estão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conectadas em série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 que significa que para a saída ser ativada (ou seja, para a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bobina ser energizada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ambas as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entradas precisam estar em 1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61491830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7C3FEF-21EB-0F25-4731-0C8227B05F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1645A50-78EB-F58A-1A56-95C7056D1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CLP – AND </a:t>
            </a:r>
            <a:r>
              <a:rPr lang="en-US" b="1" dirty="0" err="1">
                <a:solidFill>
                  <a:srgbClr val="0070C0"/>
                </a:solidFill>
              </a:rPr>
              <a:t>Circuitos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Combinacionais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00C232C5-39EC-796B-893E-CF682F1FDE88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39472" y="957729"/>
            <a:ext cx="8865056" cy="4084917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Como funciona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= 0 ou B = 0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circuito não fechará o caminho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 a saída será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desligada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457200" indent="-457200" algn="just">
              <a:buFont typeface="+mj-lt"/>
              <a:buAutoNum type="arabicPeriod"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= 1 e B = 1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ambos os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contatos serão fechados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permitindo que a corrente passe através do circuito e ativando a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saída (1)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49117378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6A1280-9698-893D-F418-4C38BC7EEC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1E841226-C40B-31AE-F7C5-A3C074A19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CLP – </a:t>
            </a:r>
            <a:r>
              <a:rPr lang="en-US" b="1" dirty="0" err="1">
                <a:solidFill>
                  <a:srgbClr val="0070C0"/>
                </a:solidFill>
              </a:rPr>
              <a:t>Autorretenção</a:t>
            </a:r>
            <a:r>
              <a:rPr lang="en-US" b="1" dirty="0">
                <a:solidFill>
                  <a:srgbClr val="0070C0"/>
                </a:solidFill>
              </a:rPr>
              <a:t> Ladder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6A9E0DC1-F449-7CB9-17A8-622DA156A517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39472" y="917388"/>
            <a:ext cx="8865056" cy="422611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É uma técnica em que o estado de uma saída é mantido, mesmo que as entradas voltem a seu estado original.</a:t>
            </a: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Como funciona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Utiliza-se de um "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contato de memória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ou "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relé de retenção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que mantém o circuito "</a:t>
            </a:r>
            <a:r>
              <a:rPr lang="pt-B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ligado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mesmo quando a condição de entrada muda.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É muito útil em situações em que o processo precisa manter um estado por tempo indeterminado, como ligar uma máquina e manter ela ligada até que seja desligada manualmente.</a:t>
            </a: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Implementação em </a:t>
            </a:r>
            <a:r>
              <a:rPr lang="pt-BR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Ladder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 </a:t>
            </a: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autorretenção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é implementada conectando uma saída de volta a uma entrada do CLP.</a:t>
            </a: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4444216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91C209-1113-F293-5616-EA2488073F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4BD577D-FF20-FB0A-D707-8D2DA8A63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CLP – Exemplo1 </a:t>
            </a:r>
            <a:r>
              <a:rPr lang="en-US" b="1" dirty="0" err="1">
                <a:solidFill>
                  <a:srgbClr val="0070C0"/>
                </a:solidFill>
              </a:rPr>
              <a:t>Prático</a:t>
            </a:r>
            <a:r>
              <a:rPr lang="en-US" b="1" dirty="0">
                <a:solidFill>
                  <a:srgbClr val="0070C0"/>
                </a:solidFill>
              </a:rPr>
              <a:t>: Ladder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7703CD2-D015-1FEF-77A8-CACC6212CCAF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39472" y="957730"/>
            <a:ext cx="8865056" cy="399415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 1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Controle de um motor com botão de start e stop (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Circuito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Combinacional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Autorretenção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Botão Start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Inicia o motor.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Botão Stop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Desliga o motor.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Autorretenção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Manter o motor ligado até pressionar o botão stop, mesmo que o botão start não seja pressionado novamente.</a:t>
            </a:r>
          </a:p>
        </p:txBody>
      </p:sp>
    </p:spTree>
    <p:extLst>
      <p:ext uri="{BB962C8B-B14F-4D97-AF65-F5344CB8AC3E}">
        <p14:creationId xmlns:p14="http://schemas.microsoft.com/office/powerpoint/2010/main" val="2406275173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46BE08-A53E-3D27-0D26-42A929E970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63E8396-A57F-2ED8-EE47-D91621405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CLP – Exemplo2 </a:t>
            </a:r>
            <a:r>
              <a:rPr lang="en-US" b="1" dirty="0" err="1">
                <a:solidFill>
                  <a:srgbClr val="0070C0"/>
                </a:solidFill>
              </a:rPr>
              <a:t>Prático</a:t>
            </a:r>
            <a:r>
              <a:rPr lang="en-US" b="1" dirty="0">
                <a:solidFill>
                  <a:srgbClr val="0070C0"/>
                </a:solidFill>
              </a:rPr>
              <a:t>: Ladder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CDBFFFDD-BBB0-F1F3-A2F9-0467CC84E922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39472" y="957730"/>
            <a:ext cx="8865056" cy="399415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 2: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Controle de uma lâmpada com sensores de presença.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Descrição do sistema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O sistema controla uma lâmpada utilizando sensores de presença. A lâmpada acende quando o sensor detecta movimento 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circuito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combinacional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A lâmpada permanece acesa enquanto o movimento for detectado, e se o movimento cessar (sensor sem movimento), a lâmpada se apaga automaticamente (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autorretenção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9103732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13ABB9-0FAC-BB52-1D85-9CBA3DF25C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47E3A6B-1B6E-CB77-EF05-2645AFB93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CLP – Exemplo2 </a:t>
            </a:r>
            <a:r>
              <a:rPr lang="en-US" b="1" dirty="0" err="1">
                <a:solidFill>
                  <a:srgbClr val="0070C0"/>
                </a:solidFill>
              </a:rPr>
              <a:t>Prático</a:t>
            </a:r>
            <a:r>
              <a:rPr lang="en-US" b="1" dirty="0">
                <a:solidFill>
                  <a:srgbClr val="0070C0"/>
                </a:solidFill>
              </a:rPr>
              <a:t>: Ladder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C706B580-A7C7-CC01-D477-495D0C72FAA4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39472" y="957730"/>
            <a:ext cx="8865056" cy="399415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Componentes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Sensor de movimento (S1):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Detecta o movimento. Quando o movimento é detectado, o sensor envia um sinal "1" (ligado), e quando o movimento cessa, o sinal é "0" (desligado).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Botão de reset (S2)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Permite que o sistema reinicie. Quando pressionado, o sistema desliga a lâmpada, independentemente da detecção de movimento.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Lâmpada (L1)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 lâmpada será controlada pelos sinais dos sensores de movimento e reset.</a:t>
            </a:r>
          </a:p>
        </p:txBody>
      </p:sp>
    </p:spTree>
    <p:extLst>
      <p:ext uri="{BB962C8B-B14F-4D97-AF65-F5344CB8AC3E}">
        <p14:creationId xmlns:p14="http://schemas.microsoft.com/office/powerpoint/2010/main" val="2140135422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29C63A-FE0A-C06A-D1A0-232AA95E13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74D05E3E-1490-ACAC-BA3B-DB8C84E7A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CLP – </a:t>
            </a:r>
            <a:r>
              <a:rPr lang="en-US" b="1" dirty="0" err="1">
                <a:solidFill>
                  <a:srgbClr val="0070C0"/>
                </a:solidFill>
              </a:rPr>
              <a:t>Fundamentos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Linguagem</a:t>
            </a:r>
            <a:r>
              <a:rPr lang="en-US" b="1" dirty="0">
                <a:solidFill>
                  <a:srgbClr val="0070C0"/>
                </a:solidFill>
              </a:rPr>
              <a:t> Ladder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8EEA9DB9-E565-6B3E-223D-7AAD22D72DC1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035050"/>
            <a:ext cx="8865056" cy="399415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Linguagem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Ladder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Ladder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Logic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ou Diagrama de Escada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é uma representação gráfica de programação, usada para descrever circuitos de controle lógico, baseada em diagramas elétricos de relés, muito usado para representar sistemas de controle de processos industriais com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CLPs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Estrutura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Semelhante a um circuito elétrico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Lógica de relés (contatos e bobinas)</a:t>
            </a:r>
          </a:p>
        </p:txBody>
      </p:sp>
    </p:spTree>
    <p:extLst>
      <p:ext uri="{BB962C8B-B14F-4D97-AF65-F5344CB8AC3E}">
        <p14:creationId xmlns:p14="http://schemas.microsoft.com/office/powerpoint/2010/main" val="2216562780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48203C-0BF3-6CEB-F2BB-E303B85D52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FD79C601-678E-4B7C-7AFA-B990FA710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CLP – Exemplo2 </a:t>
            </a:r>
            <a:r>
              <a:rPr lang="en-US" b="1" dirty="0" err="1">
                <a:solidFill>
                  <a:srgbClr val="0070C0"/>
                </a:solidFill>
              </a:rPr>
              <a:t>Prático</a:t>
            </a:r>
            <a:r>
              <a:rPr lang="en-US" b="1" dirty="0">
                <a:solidFill>
                  <a:srgbClr val="0070C0"/>
                </a:solidFill>
              </a:rPr>
              <a:t>: Ladder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C8142103-0770-01F4-B02C-C70F847CDD10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39472" y="957730"/>
            <a:ext cx="8865056" cy="399415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Lógica do circuito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Combinacional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 lâmpada acende quando o sensor detecta movimento (S1 = 1).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Autorretenção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 lâmpada permanece acesa enquanto o movimento for detectado. Se o movimento cessar, a lâmpada permanece acesa devido à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autorretenção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até que o botão de reset (S2) seja pressionado.</a:t>
            </a:r>
          </a:p>
        </p:txBody>
      </p:sp>
    </p:spTree>
    <p:extLst>
      <p:ext uri="{BB962C8B-B14F-4D97-AF65-F5344CB8AC3E}">
        <p14:creationId xmlns:p14="http://schemas.microsoft.com/office/powerpoint/2010/main" val="180132359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358460-A481-7AC3-4E34-730E284C1C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E8994B7-C46D-2AC0-3408-1CAFEC0C3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CLP – Exemplo2 </a:t>
            </a:r>
            <a:r>
              <a:rPr lang="en-US" b="1" dirty="0" err="1">
                <a:solidFill>
                  <a:srgbClr val="0070C0"/>
                </a:solidFill>
              </a:rPr>
              <a:t>Prático</a:t>
            </a:r>
            <a:r>
              <a:rPr lang="en-US" b="1" dirty="0">
                <a:solidFill>
                  <a:srgbClr val="0070C0"/>
                </a:solidFill>
              </a:rPr>
              <a:t>: Ladder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136938F6-5713-7C06-74CE-8AEA4832D647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39472" y="957730"/>
            <a:ext cx="8865056" cy="399415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Diagrama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Ladder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para o Controle da Lâmpada com Sensores de Presença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---[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S1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]---(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Lâmpada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)---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		  |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		  |----------------(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)----</a:t>
            </a:r>
          </a:p>
        </p:txBody>
      </p:sp>
    </p:spTree>
    <p:extLst>
      <p:ext uri="{BB962C8B-B14F-4D97-AF65-F5344CB8AC3E}">
        <p14:creationId xmlns:p14="http://schemas.microsoft.com/office/powerpoint/2010/main" val="3631798188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F33937-3A51-A56D-99FB-66B4CEDDC8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F718C67-F424-014C-0965-5DDCC4AD4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CLP – Exemplo2 </a:t>
            </a:r>
            <a:r>
              <a:rPr lang="en-US" b="1" dirty="0" err="1">
                <a:solidFill>
                  <a:srgbClr val="0070C0"/>
                </a:solidFill>
              </a:rPr>
              <a:t>Prático</a:t>
            </a:r>
            <a:r>
              <a:rPr lang="en-US" b="1" dirty="0">
                <a:solidFill>
                  <a:srgbClr val="0070C0"/>
                </a:solidFill>
              </a:rPr>
              <a:t>: Ladder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B147005C-E8EE-47C2-2F1B-18C97FCCD90E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39472" y="957730"/>
            <a:ext cx="8865056" cy="399415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Explicação do diagrama</a:t>
            </a: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[S1]: 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Representa o sensor de movimento. Quando o 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sensor detecta movimento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ele envia um </a:t>
            </a:r>
            <a:r>
              <a:rPr lang="pt-B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sinal "1"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fechando o contato e acionando a lâmpada.</a:t>
            </a: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(Lâmpada): 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Representa a lâmpada que será acionada quando o 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sensor de movimento (S1) 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detectar movimento. A lâmpada se mantém acesa enquanto o sensor detectar movimento. Se o movimento cessar (sensor sem sinal), a lâmpada permanece acesa devido à </a:t>
            </a:r>
            <a:r>
              <a:rPr lang="pt-BR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autorretenção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até que o 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botão de reset (S2) 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seja pressionado.</a:t>
            </a: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[S2]: 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Representa o 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botão de reset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Quando pressionado, ele "desfaz" a </a:t>
            </a:r>
            <a:r>
              <a:rPr lang="pt-BR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autorretenção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desliga a lâmpada, independentemente do sensor de movimento.</a:t>
            </a:r>
          </a:p>
        </p:txBody>
      </p:sp>
    </p:spTree>
    <p:extLst>
      <p:ext uri="{BB962C8B-B14F-4D97-AF65-F5344CB8AC3E}">
        <p14:creationId xmlns:p14="http://schemas.microsoft.com/office/powerpoint/2010/main" val="1397526953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B1F1DD-EDB6-FB69-8E89-CF0A29450C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70107E29-8DBC-A6FA-2EBC-185AC9319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CLP – Exemplo2 </a:t>
            </a:r>
            <a:r>
              <a:rPr lang="en-US" b="1" dirty="0" err="1">
                <a:solidFill>
                  <a:srgbClr val="0070C0"/>
                </a:solidFill>
              </a:rPr>
              <a:t>Prático</a:t>
            </a:r>
            <a:r>
              <a:rPr lang="en-US" b="1" dirty="0">
                <a:solidFill>
                  <a:srgbClr val="0070C0"/>
                </a:solidFill>
              </a:rPr>
              <a:t>: Ladder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FF64E1B4-7A9B-5694-A95D-986797C16E19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39472" y="957730"/>
            <a:ext cx="8865056" cy="399415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Funcionamento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 movimento (S1 = 1):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lâmpada acende automaticamente.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 movimento (S1 = 0):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lâmpada permanece acesa devido à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autorretenção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 menos que o botão de reset (S2) seja pressionado.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Botão Reset (S2):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Quando pressionado, ele desliga a lâmpada e quebra a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autorretenção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independentemente de o movimento ser detectado ou não.</a:t>
            </a:r>
          </a:p>
        </p:txBody>
      </p:sp>
    </p:spTree>
    <p:extLst>
      <p:ext uri="{BB962C8B-B14F-4D97-AF65-F5344CB8AC3E}">
        <p14:creationId xmlns:p14="http://schemas.microsoft.com/office/powerpoint/2010/main" val="2814576702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CEECE7-7E6A-BB6B-DCC7-F6ADDFD6D0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5E5DAF7-1134-7598-E066-51E1B55F3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CLP – Exemplo2 </a:t>
            </a:r>
            <a:r>
              <a:rPr lang="en-US" b="1" dirty="0" err="1">
                <a:solidFill>
                  <a:srgbClr val="0070C0"/>
                </a:solidFill>
              </a:rPr>
              <a:t>Prático</a:t>
            </a:r>
            <a:r>
              <a:rPr lang="en-US" b="1" dirty="0">
                <a:solidFill>
                  <a:srgbClr val="0070C0"/>
                </a:solidFill>
              </a:rPr>
              <a:t>: Ladder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318CE75-5E0E-644E-45C2-110C7B231E89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39472" y="957730"/>
            <a:ext cx="8865056" cy="399415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Conclusão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Esse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diagrama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Ladder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 o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controle da lâmpada com sensores de presença usa uma lógica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combinacional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 acender a lâmpada com o movimento, enquanto a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autorretenção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garante que a lâmpada continue acesa até que o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botão de reset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seja pressionado, desligando a lâmpada quando não houver mais movimento.</a:t>
            </a:r>
          </a:p>
        </p:txBody>
      </p:sp>
    </p:spTree>
    <p:extLst>
      <p:ext uri="{BB962C8B-B14F-4D97-AF65-F5344CB8AC3E}">
        <p14:creationId xmlns:p14="http://schemas.microsoft.com/office/powerpoint/2010/main" val="2951541363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06C642-364B-B4AB-F289-8CA17A8A96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E9B6411C-366F-F272-D42A-FFD079770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Leitura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Específica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BC62F2B-B125-1256-02EA-489DCCB3035E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6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Linguagem LADDER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 algn="just">
              <a:buNone/>
            </a:pP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</a:t>
            </a:r>
          </a:p>
          <a:p>
            <a:pPr marL="0" indent="0" algn="just">
              <a:buNone/>
            </a:pP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https://repositorio.ufersa.edu.br/server/api/core/bitstreams/974b0181-31c7-4493-82dd-451a89be940c/content</a:t>
            </a:r>
            <a:r>
              <a:rPr lang="pt-BR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endParaRPr lang="pt-BR" sz="2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Linguagem LADDER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 algn="just">
              <a:buNone/>
            </a:pP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https://groupmaxi.com.br/parker/produtos-omrom-plc.pdf</a:t>
            </a:r>
            <a:r>
              <a:rPr lang="pt-BR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endParaRPr lang="pt-BR" sz="2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2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9335101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Leitura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Específica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6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Introdução às linguagens de programação para CLP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</a:t>
            </a:r>
          </a:p>
          <a:p>
            <a:pPr marL="0" indent="0" algn="just">
              <a:buNone/>
            </a:pPr>
            <a:r>
              <a:rPr lang="pt-BR" sz="2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books.google.com.br/books?hl=pt-BR&amp;lr=&amp;id=Ji9dDwAAQBAJ&amp;oi=fnd&amp;pg=PA17&amp;dq=CLP+%E2%80%93+Programa%C3%A7%C3%A3o+%E2%80%93+Linguagem+LADDER&amp;ots=FVYimSmuMN&amp;sig=0Goz7A3ZJnpj1ivQK49-Rig4bQA&amp;redir_esc=y#v=onepage&amp;q=CLP%20%E2%80%93%20Programa%C3%A7%C3%A3o%20%E2%80%93%20Linguagem%20LADDER&amp;f=false</a:t>
            </a:r>
            <a:endParaRPr lang="pt-BR" sz="22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270425"/>
      </p:ext>
    </p:extLst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Aprenda</a:t>
            </a:r>
            <a:r>
              <a:rPr lang="en-US" b="1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Linguagem </a:t>
            </a:r>
            <a:r>
              <a:rPr lang="pt-BR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Ladder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https://youtu.be/JmlEbYyIqX4</a:t>
            </a:r>
            <a:r>
              <a:rPr lang="pt-BR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Introdução à Linguagem </a:t>
            </a:r>
            <a:r>
              <a:rPr lang="pt-BR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Ladder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| Automação Industrial.</a:t>
            </a:r>
          </a:p>
          <a:p>
            <a:pPr marL="0" indent="0" algn="just">
              <a:buNone/>
            </a:pP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https://youtu.be/fFzDHjHy0ow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96967"/>
      </p:ext>
    </p:extLst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53AC7D-8CF9-A63F-57A2-D983DEB500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C4C3A19-ED0C-1CE0-1512-03DBBA8E6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B45119E1-EF11-7248-2ADA-8776A0D7E7E3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035050"/>
            <a:ext cx="8865056" cy="399415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Exercício 1: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Desenhe um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diagrama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Ladder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 um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circuito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combinacional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 aciona um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alarme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quando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dois sensores de presença detectam movimento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simultaneamente.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Exercício 2: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Crie um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diagrama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Ladder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 controlar o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acionamento de uma bomba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 um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botão start e stop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utilizando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autorretenção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para manter 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bomba ligada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até que 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botão stop seja pressionado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76682751"/>
      </p:ext>
    </p:extLst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87428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 SILVA,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Msc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Marcelo Eurípedes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Controladores Lógico Programáveis-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Ladder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2007.</a:t>
            </a:r>
          </a:p>
          <a:p>
            <a:pPr marL="0" indent="0" algn="just">
              <a:buNone/>
            </a:pPr>
            <a:endParaRPr lang="pt-BR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SILVA,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Hynner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Stephano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Soluções lógicas em linguagem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ladder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utilizando o TLP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logixpro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simulation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como ferramenta didática para roteiros de aulas práticas de CLP. 2020.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 SILVA, Edilson Alfredo.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Introdução às linguagens de programação para CLP. Editora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Blucher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>
                <a:latin typeface="Times New Roman" panose="02020603050405020304" pitchFamily="18" charset="0"/>
                <a:cs typeface="Times New Roman" panose="02020603050405020304" pitchFamily="18" charset="0"/>
              </a:rPr>
              <a:t>2021.</a:t>
            </a:r>
            <a:endParaRPr lang="pt-BR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311843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1B8AD9-18B9-5943-25C6-A412CA81B6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BD9430F-9F74-02CD-FA90-7D0F394F9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CLP – </a:t>
            </a:r>
            <a:r>
              <a:rPr lang="en-US" b="1" dirty="0" err="1">
                <a:solidFill>
                  <a:srgbClr val="0070C0"/>
                </a:solidFill>
              </a:rPr>
              <a:t>Fundamentos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Linguagem</a:t>
            </a:r>
            <a:r>
              <a:rPr lang="en-US" b="1" dirty="0">
                <a:solidFill>
                  <a:srgbClr val="0070C0"/>
                </a:solidFill>
              </a:rPr>
              <a:t> Ladder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F889CFCD-DD7B-6769-6C55-4CF57BAE988B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035050"/>
            <a:ext cx="8865056" cy="399415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Características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Assemelha-se a um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diagrama de contatos elétricos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Facilita a programação e visualização de circuitos lógicos.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Baseada em relés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com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entradas e saídas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representadas como "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degraus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ou "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rungs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na escada.</a:t>
            </a:r>
          </a:p>
        </p:txBody>
      </p:sp>
    </p:spTree>
    <p:extLst>
      <p:ext uri="{BB962C8B-B14F-4D97-AF65-F5344CB8AC3E}">
        <p14:creationId xmlns:p14="http://schemas.microsoft.com/office/powerpoint/2010/main" val="3586418846"/>
      </p:ext>
    </p:extLst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Controladores Lógicos e Programáveis (CLP)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>
                <a:solidFill>
                  <a:schemeClr val="bg1"/>
                </a:solidFill>
              </a:rPr>
              <a:t>M.Sc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2" name="Google Shape;62;p1" descr="Imagem">
            <a:extLst>
              <a:ext uri="{FF2B5EF4-FFF2-40B4-BE49-F238E27FC236}">
                <a16:creationId xmlns:a16="http://schemas.microsoft.com/office/drawing/2014/main" id="{9C895622-2963-024D-634E-EA58F5381D06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FC8B2D-7443-68FB-D448-E738142EB9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0A36332F-AF5C-5EE7-4FDB-2DE89732C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CLP – </a:t>
            </a:r>
            <a:r>
              <a:rPr lang="en-US" b="1" dirty="0" err="1">
                <a:solidFill>
                  <a:srgbClr val="0070C0"/>
                </a:solidFill>
              </a:rPr>
              <a:t>Símbolos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Elétricos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B1B1D734-DA2C-3DA6-0191-27F88C8EB709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035050"/>
            <a:ext cx="8865056" cy="399415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12" name="Imagem 11" descr="Uma imagem contendo relógio&#10;&#10;O conteúdo gerado por IA pode estar incorreto.">
            <a:extLst>
              <a:ext uri="{FF2B5EF4-FFF2-40B4-BE49-F238E27FC236}">
                <a16:creationId xmlns:a16="http://schemas.microsoft.com/office/drawing/2014/main" id="{71C267B5-A846-B95F-B90A-5E59F1227D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5803" y="2465124"/>
            <a:ext cx="4695657" cy="2564076"/>
          </a:xfrm>
          <a:prstGeom prst="rect">
            <a:avLst/>
          </a:prstGeom>
        </p:spPr>
      </p:pic>
      <p:pic>
        <p:nvPicPr>
          <p:cNvPr id="14" name="Imagem 13" descr="Diagrama, Esquemático&#10;&#10;O conteúdo gerado por IA pode estar incorreto.">
            <a:extLst>
              <a:ext uri="{FF2B5EF4-FFF2-40B4-BE49-F238E27FC236}">
                <a16:creationId xmlns:a16="http://schemas.microsoft.com/office/drawing/2014/main" id="{1C8ADC8E-E888-AF02-5224-6CF1AB1CC1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2173" y="1118740"/>
            <a:ext cx="6376024" cy="1670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94241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36FB2C-DF00-39BA-C648-E02B83A73A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7569CB7-AF39-5E8B-F92B-F30C8A556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CLP – </a:t>
            </a:r>
            <a:r>
              <a:rPr lang="en-US" b="1" dirty="0" err="1">
                <a:solidFill>
                  <a:srgbClr val="0070C0"/>
                </a:solidFill>
              </a:rPr>
              <a:t>Contatos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Elétricos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B9C9FBA3-748C-8759-6ECF-C1A17608DBFC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035050"/>
            <a:ext cx="8865056" cy="399415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5" name="Imagem 4" descr="Uma imagem contendo relógio, muitos, foto, diferente&#10;&#10;O conteúdo gerado por IA pode estar incorreto.">
            <a:extLst>
              <a:ext uri="{FF2B5EF4-FFF2-40B4-BE49-F238E27FC236}">
                <a16:creationId xmlns:a16="http://schemas.microsoft.com/office/drawing/2014/main" id="{9E7FF351-473A-4269-0AD8-97E7A5A846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77" y="1236943"/>
            <a:ext cx="4767168" cy="2669614"/>
          </a:xfrm>
          <a:prstGeom prst="rect">
            <a:avLst/>
          </a:prstGeom>
        </p:spPr>
      </p:pic>
      <p:pic>
        <p:nvPicPr>
          <p:cNvPr id="10" name="Imagem 9" descr="Uma imagem contendo objeto, relógio&#10;&#10;O conteúdo gerado por IA pode estar incorreto.">
            <a:extLst>
              <a:ext uri="{FF2B5EF4-FFF2-40B4-BE49-F238E27FC236}">
                <a16:creationId xmlns:a16="http://schemas.microsoft.com/office/drawing/2014/main" id="{B921C462-F43F-0C9D-85F3-05CE1920FD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3139" y="1402406"/>
            <a:ext cx="4224253" cy="2365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203082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2E7CDD-E325-CE5F-D667-4FFCD73225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0CC8D4E-D520-A6C6-D39A-44525D5A2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CLP – Portas </a:t>
            </a:r>
            <a:r>
              <a:rPr lang="en-US" b="1" dirty="0" err="1">
                <a:solidFill>
                  <a:srgbClr val="0070C0"/>
                </a:solidFill>
              </a:rPr>
              <a:t>Lógicas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8F93714-91CC-E14C-7EC1-02DD59C25E31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035050"/>
            <a:ext cx="8865056" cy="399415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7" name="Imagem 6" descr="Texto preto sobre fundo branco&#10;&#10;O conteúdo gerado por IA pode estar incorreto.">
            <a:extLst>
              <a:ext uri="{FF2B5EF4-FFF2-40B4-BE49-F238E27FC236}">
                <a16:creationId xmlns:a16="http://schemas.microsoft.com/office/drawing/2014/main" id="{9E049037-95EF-68DA-8D92-BB75A762B0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974" y="881804"/>
            <a:ext cx="5567082" cy="4169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986836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D6DBCD-1396-708E-0562-BDE343271F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618C62D-D40F-C53F-3000-4913ECF7C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CLP – Portas </a:t>
            </a:r>
            <a:r>
              <a:rPr lang="en-US" b="1" dirty="0" err="1">
                <a:solidFill>
                  <a:srgbClr val="0070C0"/>
                </a:solidFill>
              </a:rPr>
              <a:t>Lógicas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6AFBF49D-7D53-75AD-663C-DC600AF00C7E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035050"/>
            <a:ext cx="8865056" cy="399415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11" name="Imagem 10" descr="Uma imagem contendo Tabela&#10;&#10;O conteúdo gerado por IA pode estar incorreto.">
            <a:extLst>
              <a:ext uri="{FF2B5EF4-FFF2-40B4-BE49-F238E27FC236}">
                <a16:creationId xmlns:a16="http://schemas.microsoft.com/office/drawing/2014/main" id="{8F74DED9-16B9-3855-351C-4C49177DB9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874058"/>
            <a:ext cx="7005918" cy="3502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252574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E99E5F-3E7F-F04C-135F-995C407EAF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3AFE68A-2A23-5E36-7EF4-95AE02221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CLP – </a:t>
            </a:r>
            <a:r>
              <a:rPr lang="en-US" b="1" dirty="0" err="1">
                <a:solidFill>
                  <a:srgbClr val="0070C0"/>
                </a:solidFill>
              </a:rPr>
              <a:t>Circuito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Elétrico</a:t>
            </a:r>
            <a:r>
              <a:rPr lang="en-US" b="1" dirty="0">
                <a:solidFill>
                  <a:srgbClr val="0070C0"/>
                </a:solidFill>
              </a:rPr>
              <a:t> - AND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8BE493B0-C5E4-82DA-E751-7F2287196403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035050"/>
            <a:ext cx="8865056" cy="399415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3" name="Imagem 2" descr="Imagem em preto e branco&#10;&#10;O conteúdo gerado por IA pode estar incorreto.">
            <a:extLst>
              <a:ext uri="{FF2B5EF4-FFF2-40B4-BE49-F238E27FC236}">
                <a16:creationId xmlns:a16="http://schemas.microsoft.com/office/drawing/2014/main" id="{2AE635FE-CA6F-AEC4-EB2B-AE32227774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776" y="1063231"/>
            <a:ext cx="7098494" cy="3249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912670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4783</TotalTime>
  <Words>1826</Words>
  <Application>Microsoft Office PowerPoint</Application>
  <PresentationFormat>Apresentação na tela (16:9)</PresentationFormat>
  <Paragraphs>213</Paragraphs>
  <Slides>40</Slides>
  <Notes>38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40</vt:i4>
      </vt:variant>
    </vt:vector>
  </HeadingPairs>
  <TitlesOfParts>
    <vt:vector size="45" baseType="lpstr">
      <vt:lpstr>Arial</vt:lpstr>
      <vt:lpstr>Calibri</vt:lpstr>
      <vt:lpstr>Times New Roman</vt:lpstr>
      <vt:lpstr>Wingdings</vt:lpstr>
      <vt:lpstr>Office Theme</vt:lpstr>
      <vt:lpstr>Controladores Lógicos e Programáveis (CLP)</vt:lpstr>
      <vt:lpstr> Aula 03  CLP – Programação – Linguagem LADDER</vt:lpstr>
      <vt:lpstr>CLP – Fundamentos Linguagem Ladder</vt:lpstr>
      <vt:lpstr>CLP – Fundamentos Linguagem Ladder</vt:lpstr>
      <vt:lpstr>CLP – Símbolos Elétricos</vt:lpstr>
      <vt:lpstr>CLP – Contatos Elétricos</vt:lpstr>
      <vt:lpstr>CLP – Portas Lógicas</vt:lpstr>
      <vt:lpstr>CLP – Portas Lógicas</vt:lpstr>
      <vt:lpstr>CLP – Circuito Elétrico - AND</vt:lpstr>
      <vt:lpstr>CLP – Circuito Elétrico - OR</vt:lpstr>
      <vt:lpstr>CLP – Contatos Ladder</vt:lpstr>
      <vt:lpstr>CLP – Porta AND Ladder</vt:lpstr>
      <vt:lpstr>CLP – Porta NAND Ladder</vt:lpstr>
      <vt:lpstr>CLP – Porta OR Ladder</vt:lpstr>
      <vt:lpstr>CLP – Portas - Linguagens</vt:lpstr>
      <vt:lpstr>CLP – Fundamentos Linguagem Ladder</vt:lpstr>
      <vt:lpstr>CLP – Fundamentos Linguagem Ladder</vt:lpstr>
      <vt:lpstr>CLP – Circuitos Combinacionais</vt:lpstr>
      <vt:lpstr>CLP –AND: Circuitos Combinacionais</vt:lpstr>
      <vt:lpstr>CLP – AND Circuitos Combinacionais</vt:lpstr>
      <vt:lpstr>CLP – AND Circuitos Combinacionais</vt:lpstr>
      <vt:lpstr>CLP – AND Circuitos Combinacionais</vt:lpstr>
      <vt:lpstr>CLP – AND Circuitos Combinacionais</vt:lpstr>
      <vt:lpstr>CLP – AND Circuitos Combinacionais</vt:lpstr>
      <vt:lpstr>CLP – AND Circuitos Combinacionais</vt:lpstr>
      <vt:lpstr>CLP – Autorretenção Ladder</vt:lpstr>
      <vt:lpstr>CLP – Exemplo1 Prático: Ladder</vt:lpstr>
      <vt:lpstr>CLP – Exemplo2 Prático: Ladder</vt:lpstr>
      <vt:lpstr>CLP – Exemplo2 Prático: Ladder</vt:lpstr>
      <vt:lpstr>CLP – Exemplo2 Prático: Ladder</vt:lpstr>
      <vt:lpstr>CLP – Exemplo2 Prático: Ladder</vt:lpstr>
      <vt:lpstr>CLP – Exemplo2 Prático: Ladder</vt:lpstr>
      <vt:lpstr>CLP – Exemplo2 Prático: Ladder</vt:lpstr>
      <vt:lpstr>CLP – Exemplo2 Prático: Ladder</vt:lpstr>
      <vt:lpstr>Leitura Específica</vt:lpstr>
      <vt:lpstr>Leitura Específica</vt:lpstr>
      <vt:lpstr>Aprenda+</vt:lpstr>
      <vt:lpstr>Dinâmica/Atividades</vt:lpstr>
      <vt:lpstr>Referências Bibliográficas</vt:lpstr>
      <vt:lpstr>Controladores Lógicos e Programáveis (CLP)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 Cardoso</cp:lastModifiedBy>
  <cp:revision>1037</cp:revision>
  <dcterms:created xsi:type="dcterms:W3CDTF">2020-03-17T20:12:34Z</dcterms:created>
  <dcterms:modified xsi:type="dcterms:W3CDTF">2025-03-27T21:32:05Z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