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91" r:id="rId3"/>
    <p:sldId id="331" r:id="rId4"/>
    <p:sldId id="351" r:id="rId5"/>
    <p:sldId id="352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53" r:id="rId14"/>
    <p:sldId id="355" r:id="rId15"/>
    <p:sldId id="354" r:id="rId16"/>
    <p:sldId id="356" r:id="rId17"/>
    <p:sldId id="357" r:id="rId18"/>
    <p:sldId id="358" r:id="rId19"/>
    <p:sldId id="362" r:id="rId20"/>
    <p:sldId id="361" r:id="rId21"/>
    <p:sldId id="363" r:id="rId22"/>
    <p:sldId id="359" r:id="rId23"/>
    <p:sldId id="333" r:id="rId24"/>
    <p:sldId id="323" r:id="rId25"/>
    <p:sldId id="360" r:id="rId26"/>
    <p:sldId id="364" r:id="rId27"/>
    <p:sldId id="337" r:id="rId28"/>
    <p:sldId id="309" r:id="rId2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88E01-F751-CACB-280C-D1AF4F1EB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6C308B2-9F4A-32C9-489D-50441BD2C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5C5C254-E591-6139-6342-D3568F93C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2262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E3914-65D8-7FE7-35AB-2CCF0C5C8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4DDFFC2-7E46-FCCA-9D5A-7558AE6248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3B9F2A8-56B2-FAA0-BE8E-7AE6737E6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956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71307-12C6-83ED-E80D-154EBBEE1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1D24A8A-DF6F-5210-86DC-DF2B42716A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953E8A0-C468-3319-10F5-4AC898F82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606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36EAA-F42A-BF8A-415E-FF7B7CA02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4181143-A1B1-1003-60E2-66A6074439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73A4A24-91BC-4B9B-8963-83562304F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770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2DEE8-A898-2E05-FEFD-8BCAEA39A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39EA68C-8B49-26C9-3322-BF3ABC4910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3D0412B-150A-84DB-D9DA-DAFB4E80E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017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3D7B9-81DB-AA59-B5D4-A70A4ECB0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1D3079A-9C1B-8A89-3294-0FAA08D5FA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9FE19DF-F389-742E-12DB-FC314AD54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082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A054E-263B-5BC2-9F18-A2D6EF896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9123393-A10C-3FD1-DE53-8042AD3BA9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D491587-3FE4-901F-450D-AD9023C64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7883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3A61D-7A60-0EE3-BD05-F3EDE0D3B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97ECECA-A8A2-EC36-9278-E9ED2DCE8D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48A14F6-7C1E-A9AC-3899-14851249C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6148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41730-D3F6-3B04-C759-3E91C0AB1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0ABFB93-A9F9-04D4-DE99-0216A88324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717DB61-FFDB-81A0-F98F-35F4B1ABB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010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3928D-8474-BA5F-4740-F18658074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25F833-757B-4FB7-DBB0-449A332A93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6C99403-660E-CAF9-6398-68397CCEF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201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9F998-DDD7-B7EF-E476-981407B12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6CD8C57-BE75-51F1-68C3-9B070ED323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DF4D602-687D-9781-CFA5-BA7EBED61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9768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F3ED1-8736-E6BD-94DA-6DE2AFCB6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ECC5B1E-EA9B-015C-52BE-28A15F5C9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526CAA1-29AA-30CE-D426-27D952B67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16222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F82FE-E9FE-4711-F16F-6CD979D03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CBEBE9-EE3E-E401-1F11-8FEF739B34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54943BC-75EB-B1E5-17C0-C1AF37024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5630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17965-56B9-7F72-A40A-2AFE8B1CA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B9D3469-9135-45D3-86A8-262200CB00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B24635B-E7F7-DDA2-AA01-3640A945B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490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C4F55-8BAC-1A75-D840-B575A96D2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AA36099-9B86-975E-4BAB-B9CA12BC34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36E45B1-BCBC-5B07-56E2-ADFC308D8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65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AB783-553B-AB5F-2F87-0193FB69E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CD1CCD4-4D92-9F82-2CB3-1542B3891B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876782C-5C8E-1885-84E0-FB4B5B7F7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8976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20DA8-6CBC-8550-9A39-3D2677569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4F27F92-C5C5-DA41-D04F-60D0FCA12F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CD26974-9890-C1C7-530F-A23772544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0053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68863-CAB3-3EF7-C0B6-A0C19FCBB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37483BD-243D-68F2-7327-B55C1C8054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1451B34-8093-2D62-EC79-45C423543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052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88006-DDAD-F253-6ED1-6D231D220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322FB51-45D5-6FF3-1629-31E9EAA58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13C1C8F-8C30-F475-934E-815DBD018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374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aacademica.org.br/system/files/artigos/56_artigo_-_paula_ananda_0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fsc.br/bitstream/handle/123456789/193907/PEAS0277-D.pdf?sequence=-1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eX_x2bq7s8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EUH2zU5mTY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8572E-DAFC-5C87-CE15-B3CA4C12E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847500D-299D-AB41-C2B8-AFCF0CBC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Estado da Arte da </a:t>
            </a:r>
            <a:r>
              <a:rPr lang="en-US" b="1" dirty="0" err="1">
                <a:solidFill>
                  <a:srgbClr val="0070C0"/>
                </a:solidFill>
              </a:rPr>
              <a:t>Automação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F08ADA-314C-ED5D-03B2-A3C51F4CEF5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Manufatura Aditiva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impressão 3D ou manufatura aditiva, permite a produção de peças e componentes de maneira eficiente e sob demanda;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Integração de Sistemas e Comunicação em Tempo Real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integração de diferentes sistemas, como máquinas, sensores, etc. Protocolos OPC-UA, internet 5G.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358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D1A6F-C04E-C241-DFF6-19390D561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869F5C1-61E6-CA47-565B-0AC19139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Desafios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Perspectivas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Futuras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8A59C77-4102-B0B4-93A4-7336D486C8D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 elevado de implementação para tecnologias avançadas;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Segurança cibernética para proteger sistemas de automação contra ataques externos;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Qualificação de mão de obra para operar e gerenciar tecnologias avançadas.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futuro, a automação industrial pode se concentrar em áreas como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autônoma em larga escala, indústrias sustentáveis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promovem processos mais ecológicos 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integração total de cadeias de suprimento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meio da automação e da conectividade em tempo real.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5643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6F9AC-ED67-5551-D081-1EDFB7C06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B94DE55-1AF6-48EF-61AE-1FA773CD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CLP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36314EA-19DF-23A7-3E1E-3A1239C8B74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dispositivo eletrônico usado para controlar e automatizar processos industriais, substituindo sistemas tradicionais com relés.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 principais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(Unidade Central de Processamento): Responsável pela execução dos programas.</a:t>
            </a:r>
          </a:p>
          <a:p>
            <a:pPr algn="just"/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 e Saídas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Responsáveis pela comunicação com sensores e atuadores.</a:t>
            </a:r>
          </a:p>
          <a:p>
            <a:pPr algn="just"/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 de comunicação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Permitem que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conecte a outros sistemas ou dispositivos.</a:t>
            </a:r>
          </a:p>
        </p:txBody>
      </p:sp>
    </p:spTree>
    <p:extLst>
      <p:ext uri="{BB962C8B-B14F-4D97-AF65-F5344CB8AC3E}">
        <p14:creationId xmlns:p14="http://schemas.microsoft.com/office/powerpoint/2010/main" val="278917275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AA6E4-4640-D215-2283-AD0890E74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8CBE27-23E5-1F19-67E5-E6151EEC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92021E6-4327-E00B-CF96-8CBE57A3ED3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5" name="Imagem 4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33576B5D-E21B-7586-0BA6-28EDC2BD7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99" y="1071496"/>
            <a:ext cx="5161140" cy="39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0054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7DDDA-2938-74E3-E40B-7244BAEB8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4A3377D-AEE1-482C-1140-2DA984F9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r>
              <a:rPr lang="en-US" b="1" dirty="0">
                <a:solidFill>
                  <a:srgbClr val="0070C0"/>
                </a:solidFill>
              </a:rPr>
              <a:t> CLP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B07907-7E46-DC64-C714-7723497358A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de aplicação de CLP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 uma linha de montagem de automóveis, o CLP controla a movimentação de peças através de esteiras, ativando motores e sensores para garantir que cada peça seja montada corretamente.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Como o CLP pode otimizar a linha de produção de uma fábrica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aumento da eficiência</a:t>
            </a:r>
            <a:r>
              <a:rPr lang="pt-BR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redução de falhas</a:t>
            </a:r>
            <a:r>
              <a:rPr lang="pt-BR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melhora no desempenho</a:t>
            </a:r>
            <a:endParaRPr 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800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Fundamentos</a:t>
            </a:r>
            <a:r>
              <a:rPr lang="en-US" b="1" dirty="0">
                <a:solidFill>
                  <a:srgbClr val="0070C0"/>
                </a:solidFill>
              </a:rPr>
              <a:t> Digital x </a:t>
            </a:r>
            <a:r>
              <a:rPr lang="en-US" b="1" dirty="0" err="1">
                <a:solidFill>
                  <a:srgbClr val="0070C0"/>
                </a:solidFill>
              </a:rPr>
              <a:t>Analógico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Diferenças entre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sinais digitais e analógicos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como ambos são utilizados em automação industrial.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Digital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Representa informações em dois estados discretos: 0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desligado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 1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lvl="1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Usado para controle de sistemas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/off, como o acionamento de motores e luzes.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85969-8646-7CDC-4845-AC4D7E6F5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75B4A6-7AE1-7CAD-D7DB-31D0586F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Fundamentos</a:t>
            </a:r>
            <a:r>
              <a:rPr lang="en-US" b="1" dirty="0">
                <a:solidFill>
                  <a:srgbClr val="0070C0"/>
                </a:solidFill>
              </a:rPr>
              <a:t> Digital x </a:t>
            </a:r>
            <a:r>
              <a:rPr lang="en-US" b="1" dirty="0" err="1">
                <a:solidFill>
                  <a:srgbClr val="0070C0"/>
                </a:solidFill>
              </a:rPr>
              <a:t>Analógico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1614E1C-90D9-4868-7468-81E4A5D2D3B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Analógico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Representa informações em um intervalo contínuo, podendo variar entre vários valores (exemplo: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tensão ou corrente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Usado para medir variáveis contínuas, como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Menos suscetível a ruídos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 limitado em precisão.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Analógico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Mais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sensível a interferências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57798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9BDE2-C863-F2F3-473B-B6D3B628C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1BC42C6-3401-5C47-EF3B-336B88F7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Fundamentos</a:t>
            </a:r>
            <a:r>
              <a:rPr lang="en-US" b="1" dirty="0">
                <a:solidFill>
                  <a:srgbClr val="0070C0"/>
                </a:solidFill>
              </a:rPr>
              <a:t> Digital x </a:t>
            </a:r>
            <a:r>
              <a:rPr lang="en-US" b="1" dirty="0" err="1">
                <a:solidFill>
                  <a:srgbClr val="0070C0"/>
                </a:solidFill>
              </a:rPr>
              <a:t>Analógico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A350774-8DAE-F599-2EF4-E4375276C83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prático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Um sensor de presença que liga um motor quando detecta movimento.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Analógico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Um sensor de temperatura que envia uma variável contínua ao CLP para ajustar a temperatura de um forno.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Qual a principal vantagem de utilizar sinais analógicos em comparação com os digitais em processos de controle de temperatura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43351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12AC6-795D-522E-23B0-DF2DCEFCA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6BB147E-414A-5A9B-5CEB-3664A92C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Atuadores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B0D8735-0D82-13B1-9BC4-672557BE2D5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Dispositivos que detectam variações de grandezas físicas (temperatura, pressão, proximidade, etc.) e as convertem em sinais elétricos.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Sensores de proximidade usados para verificar a posição de uma peça em uma linha de produção.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sensores 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nível,  vazão, distância, umidade, proximidade, viscosidade, temperatura, etc.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7075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64089-74E9-2186-A7CC-9053F2F3C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8DEB18-6148-1B92-ACBB-2F264AA1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Atuadores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8441A8-CCE1-E6E3-91AE-09649A76A66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Atuadores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Dispositivos que executam uma ação física (mover uma peça, abrir ou fechar uma válvula, ligar um motor).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Atuadores pneumáticos que controlam a movimentação de braços robóticos em uma célula de montagem.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atuadores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motores, lâmpadas, alarmes, buzinas, autofalantes, campainhas, resistência elétrica, válvulas, pistões,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gerando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luz, calor, som ou movimento. 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56745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01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Fundamentos da Automação Industrial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12DA4-0F92-8115-1B32-65F2C9A32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FFF106-D06E-0243-8FC0-13C59FD0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Atuadores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5EE1022-1F0C-9564-22E4-7F6E98E6F6C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Integração com o CLP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recebe</a:t>
            </a:r>
            <a:r>
              <a:rPr lang="pt-B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dos sensores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 com base na programação,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sinais para os atuadores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executarem as ações necessárias.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prático de aplicação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 uma linha de produção, o sensor de temperatura monitora a temperatura de um forno e, quando atinge um valor crítico, o CLP aciona um atuador para desligar o forno.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1088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2BCB7-4ED6-71F3-F5A3-B7A5A4B31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573C38-DF63-8DFA-0C98-2814F1BE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Atuadores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2941ED-864F-ED4C-4ACE-300B48915F7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Como um sensor de temperatura pode influenciar a operação de um atuador em um sistema automatizado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6247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F78D4-AA2A-9548-1458-4282C87E4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71B9559-42F0-0FC9-9A75-806C67E8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Conclusão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6C6C600-F074-18C6-4777-82B92A5B011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Sinais digitais e analógicos;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Integração de sensores e atuadores.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Importância na prática industrial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automação melhora a precisão, aumenta a produtividade e reduz falhas.</a:t>
            </a:r>
          </a:p>
        </p:txBody>
      </p:sp>
    </p:spTree>
    <p:extLst>
      <p:ext uri="{BB962C8B-B14F-4D97-AF65-F5344CB8AC3E}">
        <p14:creationId xmlns:p14="http://schemas.microsoft.com/office/powerpoint/2010/main" val="270521584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Automação de Processo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https://semanaacademica.org.br/system/files/artigos/56_artigo_-_paula_ananda_0.pdf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Sensores e Atuadores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https://repositorio.ufsc.br/bitstream/handle/123456789/193907/PEAS0277-D.pdf?sequence=-1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Digital x Analógico: Qual a diferença?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https://youtu.be/zeX_x2bq7s8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Atuadores, Saídas, e Malha de Controle Fechada.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https://youtu.be/EUH2zU5mTYE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Explique como o uso de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reduzir custos operacionais em uma planta industrial?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 Sinais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Cite um exemplo prático em que a utilização de um sinal digital seria mais vantajosa do que um sinal analógico em uma aplicação industrial.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73FA7-546B-0D9D-2786-F0B457EAB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AAFCEE3-E1B1-DB7B-ECE3-5358BCC4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6F7B232-F106-2714-F086-5F6CFD96001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 Sensores e Atuadores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Descreva um processo industrial no qual um sensor de proximidade e um atuador pneumático podem ser usados em conjunto para garantir a eficiência do processo.</a:t>
            </a:r>
          </a:p>
        </p:txBody>
      </p:sp>
    </p:spTree>
    <p:extLst>
      <p:ext uri="{BB962C8B-B14F-4D97-AF65-F5344CB8AC3E}">
        <p14:creationId xmlns:p14="http://schemas.microsoft.com/office/powerpoint/2010/main" val="412638835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ARAÚJO SILVA, Paula Ananda; SOARES, Ítalo Rodrigo Monte.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PROPOSTA DE AUTOMAÇÃO DO PROCESSO DE ENFARDAMENTO DE UMA PERFILADEIRA DRYWALL DE UMA INDÚSTRIA METALÚRGICA.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SILVEIRA, Leonardo; LIMA,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Weldson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Um breve histórico conceitual da Automação Industrial e Redes para Automação Industrial. Redes para Automação Industrial. Universidade Federal do Rio Grande do Norte, p. 16, 2003.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Objetivo</a:t>
            </a:r>
            <a:r>
              <a:rPr lang="en-US" b="1" dirty="0">
                <a:solidFill>
                  <a:srgbClr val="0070C0"/>
                </a:solidFill>
              </a:rPr>
              <a:t> da Aula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Compreender os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conceitos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básicos da automação industrial, focando em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pilares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principais: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Aplicações de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(Controlador Lógico Programável);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Diferença entre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sinais digitais e analógicos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sensores e atuadores industriais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8C01A-0A73-4711-4338-ECFF16710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B606F2-DABE-5BA9-1239-D171CC47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Introdução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5EDD4A-F8A2-F443-E99A-7DC63EF0690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994709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Destacamos a importância da automação na indústria moderna, de acordo com os seguintes componentes: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industrial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Processo que utiliza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automáticos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controlar máquinas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processos industriais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minimizando a intervenção humana;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automação no cenário atual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Otimização de processos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aumento da eficiência e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redução de erros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algumas das principais vantagens.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8796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9939E-F859-716A-B928-83F8F2DC4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67B8D2D-A21D-6A90-136F-46B196DE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Conexão</a:t>
            </a:r>
            <a:r>
              <a:rPr lang="en-US" b="1" dirty="0">
                <a:solidFill>
                  <a:srgbClr val="0070C0"/>
                </a:solidFill>
              </a:rPr>
              <a:t> com a Indústria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648416D-48C1-5A1D-F815-89CC4F5B296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automação é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essencial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setores como:</a:t>
            </a:r>
          </a:p>
          <a:p>
            <a:pPr marL="0" indent="0" algn="just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Manufatura;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Alimentos e bebidas;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Petroquímica;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Automotivo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entre outros.</a:t>
            </a:r>
          </a:p>
        </p:txBody>
      </p:sp>
    </p:spTree>
    <p:extLst>
      <p:ext uri="{BB962C8B-B14F-4D97-AF65-F5344CB8AC3E}">
        <p14:creationId xmlns:p14="http://schemas.microsoft.com/office/powerpoint/2010/main" val="42739871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A6476-9003-FC7C-75BB-7A8364348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F47A67-EF02-9AA4-547E-E0FD7D64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Automação</a:t>
            </a:r>
            <a:r>
              <a:rPr lang="en-US" b="1" dirty="0">
                <a:solidFill>
                  <a:srgbClr val="0070C0"/>
                </a:solidFill>
              </a:rPr>
              <a:t> Industrial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07DD0C-42FD-FE30-1E5D-2AA687BC886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automação industrial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 campo da engenharia que visa a aplicação de sistemas de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 computadores, controladores lógicos programáveis (</a:t>
            </a:r>
            <a:r>
              <a:rPr lang="pt-BR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automação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para operar equipamentos em processos industriais, como a produção, montagem, testes e controle de qualidade.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evolução da automação tem sido fundamental para aumentar a eficiência, qualidade e segurança nas fábricas e plantas industriais.</a:t>
            </a:r>
          </a:p>
        </p:txBody>
      </p:sp>
    </p:spTree>
    <p:extLst>
      <p:ext uri="{BB962C8B-B14F-4D97-AF65-F5344CB8AC3E}">
        <p14:creationId xmlns:p14="http://schemas.microsoft.com/office/powerpoint/2010/main" val="28185082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76748-F89A-4E79-A6E8-F23B340F9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9FFB444-40B9-F553-CEDB-837A86AB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Perspectiva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Histórica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654A282-A056-E609-B820-44F7BBC1FC1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 Pré-Industrial: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Produção manual. Habilidades artesanais;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Revolução Industrial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Máquina a Valor; Tecelão mecânico. Linha de montagem, Henry Ford.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Automação Mecânica e Eletrônica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Uso de tecnologias, tais como, sensores, motores elétricos, sistemas pneumáticos. Sendo o marco, a substituição de relés por CLP.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 Digital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Evolução dos microprocessadores, redes digitais. Sistemas de Controle Distribuído (DSC) e a Supervisão de Controle e Aquisição de Dados (SCADA);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2844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7DF4F-E966-983F-09F4-744AFC65A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90E250-7ADA-2314-2CC6-C705F0BB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Estado da Arte da </a:t>
            </a:r>
            <a:r>
              <a:rPr lang="en-US" b="1" dirty="0" err="1">
                <a:solidFill>
                  <a:srgbClr val="0070C0"/>
                </a:solidFill>
              </a:rPr>
              <a:t>Automação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37F20E-A355-47D1-1CAB-AECCF76A91D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Indústria 4.0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quarta revolução industrial e está focada na integração de tecnologias digitais nos processos de fabricação.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das coisas (IoT);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Inteligência artificial (IA);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Data;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ciberfísicos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criar fábricas inteligentes e conectadas;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319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31AFA-1DB7-1148-ED91-398C26667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0514F6-5F37-BB45-A17E-D4A92405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Estado da Arte da </a:t>
            </a:r>
            <a:r>
              <a:rPr lang="en-US" b="1" dirty="0" err="1">
                <a:solidFill>
                  <a:srgbClr val="0070C0"/>
                </a:solidFill>
              </a:rPr>
              <a:t>Automação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02AAFA6-1E44-A231-F195-314F554D2BF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Inteligente e Autônoma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decisões autônomas baseadas em dados coletados em tempo real, veículos, drones, usados em operações para transportes e inspeções;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Simulação e Digital Twin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criação de uma réplica digital exata de um processo, produto ou sistema, que pode ser usado para simulação, monitoramento e análise;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029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4015</TotalTime>
  <Words>1448</Words>
  <Application>Microsoft Office PowerPoint</Application>
  <PresentationFormat>Apresentação na tela (16:9)</PresentationFormat>
  <Paragraphs>166</Paragraphs>
  <Slides>28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01  Fundamentos da Automação Industrial</vt:lpstr>
      <vt:lpstr>Objetivo da Aula</vt:lpstr>
      <vt:lpstr>Introdução</vt:lpstr>
      <vt:lpstr>Conexão com a Indústria</vt:lpstr>
      <vt:lpstr>Automação Industrial</vt:lpstr>
      <vt:lpstr>Perspectiva Histórica</vt:lpstr>
      <vt:lpstr>Estado da Arte da Automação</vt:lpstr>
      <vt:lpstr>Estado da Arte da Automação</vt:lpstr>
      <vt:lpstr>Estado da Arte da Automação</vt:lpstr>
      <vt:lpstr>Desafios e Perspectivas Futuras</vt:lpstr>
      <vt:lpstr>Aplicações CLP</vt:lpstr>
      <vt:lpstr>CLP</vt:lpstr>
      <vt:lpstr>Exemplo de Aplicação CLP</vt:lpstr>
      <vt:lpstr>Fundamentos Digital x Analógico</vt:lpstr>
      <vt:lpstr>Fundamentos Digital x Analógico</vt:lpstr>
      <vt:lpstr>Fundamentos Digital x Analógico</vt:lpstr>
      <vt:lpstr>Sensores e Atuadores</vt:lpstr>
      <vt:lpstr>Sensores e Atuadores</vt:lpstr>
      <vt:lpstr>Sensores e Atuadores</vt:lpstr>
      <vt:lpstr>Sensores e Atuadores</vt:lpstr>
      <vt:lpstr>Conclusão</vt:lpstr>
      <vt:lpstr>Leitura Específica</vt:lpstr>
      <vt:lpstr>Aprenda+</vt:lpstr>
      <vt:lpstr>Dinâmica/Atividades</vt:lpstr>
      <vt:lpstr>Dinâmica/Atividades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955</cp:revision>
  <dcterms:created xsi:type="dcterms:W3CDTF">2020-03-17T20:12:34Z</dcterms:created>
  <dcterms:modified xsi:type="dcterms:W3CDTF">2025-03-13T21:43:03Z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