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91" r:id="rId3"/>
    <p:sldId id="331" r:id="rId4"/>
    <p:sldId id="340" r:id="rId5"/>
    <p:sldId id="346" r:id="rId6"/>
    <p:sldId id="341" r:id="rId7"/>
    <p:sldId id="339" r:id="rId8"/>
    <p:sldId id="342" r:id="rId9"/>
    <p:sldId id="343" r:id="rId10"/>
    <p:sldId id="344" r:id="rId11"/>
    <p:sldId id="345" r:id="rId12"/>
    <p:sldId id="347" r:id="rId13"/>
    <p:sldId id="348" r:id="rId14"/>
    <p:sldId id="349" r:id="rId15"/>
    <p:sldId id="350" r:id="rId16"/>
    <p:sldId id="351" r:id="rId17"/>
    <p:sldId id="371" r:id="rId18"/>
    <p:sldId id="364" r:id="rId19"/>
    <p:sldId id="366" r:id="rId20"/>
    <p:sldId id="367" r:id="rId21"/>
    <p:sldId id="368" r:id="rId22"/>
    <p:sldId id="369" r:id="rId23"/>
    <p:sldId id="370" r:id="rId24"/>
    <p:sldId id="365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23" r:id="rId33"/>
    <p:sldId id="333" r:id="rId34"/>
    <p:sldId id="334" r:id="rId35"/>
    <p:sldId id="337" r:id="rId36"/>
    <p:sldId id="309" r:id="rId3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4688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2545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755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957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2943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6527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903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189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981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450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4954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9518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461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0667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7194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60330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5529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768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1106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313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0554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80788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3912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0515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311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393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594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038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pt-br/3/tutorial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gramiz.com/python-programming/examples/swap-variables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é necessário fazer uma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explícita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cada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indicando o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qual ela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pertence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pois isso é definido pelo valor que ela armazena.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2431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 = ‘Salvador'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18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 = 3.14159265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# &lt;class 'str'&gt;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(n) # &lt;class 'int'&gt;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(pi) # &lt;class 'float'&gt;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11664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escopo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uma variável indica sua visibilidade – ou seja, a partir de onde, no código, a variável é acessível.</a:t>
            </a:r>
          </a:p>
          <a:p>
            <a:pPr marL="0" indent="0" algn="just">
              <a:buNone/>
            </a:pPr>
            <a:endParaRPr lang="pt-B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variável local (criada dentro de uma função) existe apenas dentro da função onde foi declarada.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836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variável global é declarada (criada) fora das funções e pode ser acessada por todas as funções presentes no módulo onde é definida.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 globais também podem ser acessadas por outros módulos, caso eles importem o módulo onde a variável foi definida.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aplicação útil de variáveis globais é o armazenamento de valores constantes no programa, acessíveis a todas as funções.</a:t>
            </a:r>
          </a:p>
        </p:txBody>
      </p:sp>
    </p:spTree>
    <p:extLst>
      <p:ext uri="{BB962C8B-B14F-4D97-AF65-F5344CB8AC3E}">
        <p14:creationId xmlns:p14="http://schemas.microsoft.com/office/powerpoint/2010/main" val="373436972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4086"/>
            <a:ext cx="8865056" cy="40415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="Bóson Treinamentos em Tecnologia"</a:t>
            </a:r>
          </a:p>
          <a:p>
            <a:pPr marL="0" indent="0" algn="just">
              <a:buNone/>
            </a:pPr>
            <a:r>
              <a:rPr lang="pt-BR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VAR_LOCAL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="Fábio dos Reis"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print("Variável global: ", VAR_GLOBAL)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print("Variável local: ", VAR_LOCAL)</a:t>
            </a:r>
          </a:p>
          <a:p>
            <a:pPr marL="0" indent="0" algn="just">
              <a:buNone/>
            </a:pPr>
            <a:endParaRPr lang="pt-BR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print("Executando a função </a:t>
            </a:r>
            <a:r>
              <a:rPr lang="pt-BR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:")</a:t>
            </a:r>
          </a:p>
          <a:p>
            <a:pPr marL="0" indent="0" algn="just">
              <a:buNone/>
            </a:pPr>
            <a:endParaRPr lang="pt-BR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pt-BR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print("\</a:t>
            </a:r>
            <a:r>
              <a:rPr lang="pt-BR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nTentando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acessar as variáveis diretamente:")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print("Variável global: ", VAR_GLOBAL)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print("Variável local: ", VAR_LOCAL)</a:t>
            </a:r>
          </a:p>
        </p:txBody>
      </p:sp>
    </p:spTree>
    <p:extLst>
      <p:ext uri="{BB962C8B-B14F-4D97-AF65-F5344CB8AC3E}">
        <p14:creationId xmlns:p14="http://schemas.microsoft.com/office/powerpoint/2010/main" val="383463647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- Alterando variáveis globais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tentarmos alterar o valor de uma variável global dentro de uma função, será criada na verdade uma nova variável local com o mesmo nome da global definida fora da função.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Devemos tomar cuidado com esse comportamento, pois pode ocasionar erros graves na execução do programa.</a:t>
            </a:r>
          </a:p>
        </p:txBody>
      </p:sp>
    </p:spTree>
    <p:extLst>
      <p:ext uri="{BB962C8B-B14F-4D97-AF65-F5344CB8AC3E}">
        <p14:creationId xmlns:p14="http://schemas.microsoft.com/office/powerpoint/2010/main" val="155308734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- Alterando variáveis globais</a:t>
            </a:r>
          </a:p>
          <a:p>
            <a:pPr marL="0" indent="0" algn="just">
              <a:buNone/>
            </a:pP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="Bóson Treinamentos em Tecnologia"</a:t>
            </a:r>
          </a:p>
          <a:p>
            <a:pPr marL="0" indent="0" algn="just">
              <a:buNone/>
            </a:pP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="Planeta Unix"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VAR_LOCAL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="Fábio dos Reis"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("Variável global: ", </a:t>
            </a: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("Variável local: ",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VAR_LOCAL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("Executando a função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:")</a:t>
            </a:r>
          </a:p>
          <a:p>
            <a:pPr marL="0" indent="0" algn="just">
              <a:buNone/>
            </a:pP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("Tentando acessar as variáveis diretamente:")</a:t>
            </a:r>
          </a:p>
          <a:p>
            <a:pPr marL="0" indent="0" algn="just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("Variável global: ", </a:t>
            </a: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VAR_GLOBAL)</a:t>
            </a:r>
          </a:p>
        </p:txBody>
      </p:sp>
    </p:spTree>
    <p:extLst>
      <p:ext uri="{BB962C8B-B14F-4D97-AF65-F5344CB8AC3E}">
        <p14:creationId xmlns:p14="http://schemas.microsoft.com/office/powerpoint/2010/main" val="42663977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Global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Alterando variáveis globais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21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imprime_numero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global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num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18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# imprime 18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imprime_numero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imprime 18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3333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no momento da atribuição de valores à variáveis e controlam como a atribuição será realizada.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%=</a:t>
            </a:r>
          </a:p>
        </p:txBody>
      </p:sp>
    </p:spTree>
    <p:extLst>
      <p:ext uri="{BB962C8B-B14F-4D97-AF65-F5344CB8AC3E}">
        <p14:creationId xmlns:p14="http://schemas.microsoft.com/office/powerpoint/2010/main" val="180126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Aritméticos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no momento da atribuição de valores à variáveis e controlam como a atribuição será realizada.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potência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multiplicação; divisão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divisão inteira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resto da divisão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+-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soma; subtração )</a:t>
            </a:r>
          </a:p>
          <a:p>
            <a:pPr marL="3223260" lvl="7" indent="0" algn="just">
              <a:buNone/>
            </a:pPr>
            <a:endParaRPr lang="pt-BR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5207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 02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Variáveis, Nomenclatura, 	Vinculações(atribuições), Escopo, Tipo de Dados Primitivo, Expressões.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Relacionais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para comparar dois valores.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igual a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diferente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maior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menor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maior igual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menor igual )</a:t>
            </a:r>
          </a:p>
        </p:txBody>
      </p:sp>
    </p:spTree>
    <p:extLst>
      <p:ext uri="{BB962C8B-B14F-4D97-AF65-F5344CB8AC3E}">
        <p14:creationId xmlns:p14="http://schemas.microsoft.com/office/powerpoint/2010/main" val="3034013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Lógicos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para testar valores.</a:t>
            </a: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e )</a:t>
            </a: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ou )</a:t>
            </a: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não )</a:t>
            </a:r>
          </a:p>
          <a:p>
            <a:pPr marL="0" lvl="7" indent="0" algn="just">
              <a:spcBef>
                <a:spcPts val="600"/>
              </a:spcBef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7" indent="0" algn="just">
              <a:spcBef>
                <a:spcPts val="600"/>
              </a:spcBef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Valores constantes: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223260" lvl="7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5032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Identidade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para comparar/testar objetos.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rue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variáveis, mesmo 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False, variáveis, 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diferentes )</a:t>
            </a:r>
          </a:p>
        </p:txBody>
      </p:sp>
    </p:spTree>
    <p:extLst>
      <p:ext uri="{BB962C8B-B14F-4D97-AF65-F5344CB8AC3E}">
        <p14:creationId xmlns:p14="http://schemas.microsoft.com/office/powerpoint/2010/main" val="256681677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Associação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Servem, para verificar se determinado objeto está associado ou pertence a determinada estrutura de dados.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caso 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encontrado 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False, caso 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não encontrado )</a:t>
            </a:r>
          </a:p>
        </p:txBody>
      </p:sp>
    </p:spTree>
    <p:extLst>
      <p:ext uri="{BB962C8B-B14F-4D97-AF65-F5344CB8AC3E}">
        <p14:creationId xmlns:p14="http://schemas.microsoft.com/office/powerpoint/2010/main" val="125008549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>
                <a:solidFill>
                  <a:srgbClr val="0070C0"/>
                </a:solidFill>
              </a:rPr>
              <a:t>Expressões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combinação de valores, variáveis, operadores, e uso de funções.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Expressões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listados na ordem de prioridade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parênteses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obedecendo a ordem: *; */%//; +-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computador processa da esquerda para a direita, obedecendo a ordem de prioridade.</a:t>
            </a:r>
          </a:p>
        </p:txBody>
      </p:sp>
    </p:spTree>
    <p:extLst>
      <p:ext uri="{BB962C8B-B14F-4D97-AF65-F5344CB8AC3E}">
        <p14:creationId xmlns:p14="http://schemas.microsoft.com/office/powerpoint/2010/main" val="113391743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Mapa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8CA4229-7682-1A1E-ED8F-E7137FE92013}"/>
              </a:ext>
            </a:extLst>
          </p:cNvPr>
          <p:cNvSpPr txBox="1"/>
          <p:nvPr/>
        </p:nvSpPr>
        <p:spPr>
          <a:xfrm>
            <a:off x="148604" y="1063231"/>
            <a:ext cx="5550737" cy="22467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Variáveis/Identificadores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Dados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 -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de Dados: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Sets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 e/ou 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Saídas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Loops: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B598B0-E094-2699-739E-6A07CD5EE4F7}"/>
              </a:ext>
            </a:extLst>
          </p:cNvPr>
          <p:cNvSpPr txBox="1"/>
          <p:nvPr/>
        </p:nvSpPr>
        <p:spPr>
          <a:xfrm>
            <a:off x="148605" y="2907597"/>
            <a:ext cx="5242142" cy="255454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457200" indent="-457200" algn="just">
              <a:buFont typeface="+mj-lt"/>
              <a:buAutoNum type="arabicPeriod" startAt="7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 / Recursividade</a:t>
            </a:r>
          </a:p>
          <a:p>
            <a:pPr marL="457200" indent="-457200" algn="just">
              <a:buFont typeface="+mj-lt"/>
              <a:buAutoNum type="arabicPeriod" startAt="7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Manipulação de Arquivos</a:t>
            </a:r>
          </a:p>
          <a:p>
            <a:pPr marL="457200" indent="-457200" algn="just">
              <a:buFont typeface="+mj-lt"/>
              <a:buAutoNum type="arabicPeriod" startAt="7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Orientação a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 startAt="7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Módulos/Pacotes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 startAt="7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Ambientes Virtuais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Conf. Variáveis,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 startAt="7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Erros e Exceções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...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pPr marL="457200" indent="-457200" algn="just">
              <a:buFont typeface="+mj-lt"/>
              <a:buAutoNum type="arabicPeriod" startAt="7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Conexão com Banco de Dados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688500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Mapa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Dados &amp; IA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Pandas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Seabom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MxNet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Caffe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CNTK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ApacheSpark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2567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Mapa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Brython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CherryPy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Pyramid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TurboGears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Web2Py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Tornado			Falcon</a:t>
            </a:r>
          </a:p>
        </p:txBody>
      </p:sp>
    </p:spTree>
    <p:extLst>
      <p:ext uri="{BB962C8B-B14F-4D97-AF65-F5344CB8AC3E}">
        <p14:creationId xmlns:p14="http://schemas.microsoft.com/office/powerpoint/2010/main" val="211313035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Mapa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Kivy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BeeWare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Python-for-Android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PyJNius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7810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Mapa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Pykyra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Pyglet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Arcade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PyOpenGL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Panda3D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Ren’Py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Cocos2d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9697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Identificadores / Variáveis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um dos recursos mais básicos das linguagens de programação.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Utilizadas para armazenar valores em memória, elas nos permitem gravar e ler esses dados com facilidade a partir de um nome definido pelo desenvolvedor.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Mapa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 Web &amp;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Scraping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Urllib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Webbot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45299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Mapa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 Tarefas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RPA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APScheduler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Watchdog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Paramiko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71000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Desenvolvimento Rápido de Aplicações em Python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Nomenclatura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7351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ser nomeadas conforme a vontade do desenvolvedor, com nomes longos, contendo letras e números.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entanto, elas devem necessariamente começar com letras minúsculas, por padrão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padronização de projeto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Além dessa regra é importante também estar atento às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palavras reservadas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linguagem (comandos da linguagem Python), que não podem ser utilizadas para nomear variáveis.</a:t>
            </a:r>
          </a:p>
        </p:txBody>
      </p:sp>
    </p:spTree>
    <p:extLst>
      <p:ext uri="{BB962C8B-B14F-4D97-AF65-F5344CB8AC3E}">
        <p14:creationId xmlns:p14="http://schemas.microsoft.com/office/powerpoint/2010/main" val="52407823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Nomenclatura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 de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VÁLIDAS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Tx/>
              <a:buChar char="-"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sexo, idade, x, n1, _n2, </a:t>
            </a:r>
            <a:r>
              <a:rPr lang="pt-B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hora_extra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 de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INVÁLIDAS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salário, 1n, hora-extra, 56</a:t>
            </a:r>
          </a:p>
          <a:p>
            <a:pPr algn="just">
              <a:buFontTx/>
              <a:buChar char="-"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94639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Declarar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Python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#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5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sets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10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take inputs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x = input('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x: ‘)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y = input('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y: ')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3581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-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temporary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pt-BR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21</a:t>
            </a:r>
          </a:p>
          <a:p>
            <a:pPr marL="0" indent="0" algn="just">
              <a:buNone/>
            </a:pP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</a:p>
          <a:p>
            <a:pPr marL="0" indent="0" algn="just">
              <a:buNone/>
            </a:pP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pt-BR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7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priting</a:t>
            </a:r>
            <a:r>
              <a:rPr lang="pt-BR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pt-BR" sz="27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('The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swapping: {}'.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  <a:p>
            <a:pPr marL="0" indent="0" algn="just">
              <a:buNone/>
            </a:pP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('The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swapping: {}'.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(y))</a:t>
            </a:r>
          </a:p>
        </p:txBody>
      </p:sp>
    </p:spTree>
    <p:extLst>
      <p:ext uri="{BB962C8B-B14F-4D97-AF65-F5344CB8AC3E}">
        <p14:creationId xmlns:p14="http://schemas.microsoft.com/office/powerpoint/2010/main" val="17447120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 dados primitivos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 os tipos básicos que devem ser implementados por todas as linguagens de programação, como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números reais, inteiros, booleanos, caracteres 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fato de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não trabalhar com tipo primitivos diretamente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deve-se ao fato de que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tudo são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530178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números inteiros.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conjunto de caracteres.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armazena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para agrupar um conjunto de elementos.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semelhante ao tipo 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porém, imutável.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agrupar elementos que serão recuperados por uma chave.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741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1583</Words>
  <Application>Microsoft Office PowerPoint</Application>
  <PresentationFormat>Apresentação na tela (16:9)</PresentationFormat>
  <Paragraphs>254</Paragraphs>
  <Slides>36</Slides>
  <Notes>34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Times New Roman</vt:lpstr>
      <vt:lpstr>Wingdings</vt:lpstr>
      <vt:lpstr>Office Theme</vt:lpstr>
      <vt:lpstr>Desenvolvimento Rápido de Aplicações em Python</vt:lpstr>
      <vt:lpstr>Aula 02  Variáveis, Nomenclatura,  Vinculações(atribuições), Escopo, Tipo de Dados Primitivo, Expressões.</vt:lpstr>
      <vt:lpstr>Python – Variáveis Conceito</vt:lpstr>
      <vt:lpstr>Python – Variáveis Nomenclatura</vt:lpstr>
      <vt:lpstr>Python – Variáveis Nomenclatura</vt:lpstr>
      <vt:lpstr>Python – Var. Declarar / Atribuição</vt:lpstr>
      <vt:lpstr>Python - Variáveis</vt:lpstr>
      <vt:lpstr>Python – Var. Tipos Primitivos</vt:lpstr>
      <vt:lpstr>Python – Var. Tipos Primitivos</vt:lpstr>
      <vt:lpstr>Python – Var. Tipos Primitivos</vt:lpstr>
      <vt:lpstr>Python – Var. Tipos Primitivos</vt:lpstr>
      <vt:lpstr>Python – Variáveis Escopo</vt:lpstr>
      <vt:lpstr>Python – Variáveis Escopo</vt:lpstr>
      <vt:lpstr>Python – Variáveis Escopo Exemplo</vt:lpstr>
      <vt:lpstr>Python – Variáveis Escopo</vt:lpstr>
      <vt:lpstr>Python – Variáveis Escopo Exemplo</vt:lpstr>
      <vt:lpstr>Python – Variáveis Escopo Exemplo</vt:lpstr>
      <vt:lpstr>Python – Operadores de Atribuição</vt:lpstr>
      <vt:lpstr>Python – Operadores Aritméticos</vt:lpstr>
      <vt:lpstr>Python – Operadores Relacionais</vt:lpstr>
      <vt:lpstr>Python – Operadores Lógicos</vt:lpstr>
      <vt:lpstr>Python – Operadores Identidade</vt:lpstr>
      <vt:lpstr>Python – Operadores Associação</vt:lpstr>
      <vt:lpstr>Python – Expressões</vt:lpstr>
      <vt:lpstr>Python – Mapa Programação</vt:lpstr>
      <vt:lpstr>Python – Mapa Programação</vt:lpstr>
      <vt:lpstr>Python – Mapa Programação</vt:lpstr>
      <vt:lpstr>Python – Mapa Programação</vt:lpstr>
      <vt:lpstr>Python – Mapa Programação</vt:lpstr>
      <vt:lpstr>Python – Mapa Programação</vt:lpstr>
      <vt:lpstr>Python – Mapa Programação</vt:lpstr>
      <vt:lpstr>Leitura Específica</vt:lpstr>
      <vt:lpstr>Aprenda+</vt:lpstr>
      <vt:lpstr>Dinâmica/Atividades</vt:lpstr>
      <vt:lpstr>Referências Bibliográficas</vt:lpstr>
      <vt:lpstr>Desenvolvimento Rápido de Aplicações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708</cp:revision>
  <dcterms:created xsi:type="dcterms:W3CDTF">2020-03-17T20:12:34Z</dcterms:created>
  <dcterms:modified xsi:type="dcterms:W3CDTF">2022-08-26T20:52:18Z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