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3"/>
  </p:notesMasterIdLst>
  <p:sldIdLst>
    <p:sldId id="291" r:id="rId2"/>
    <p:sldId id="362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4" r:id="rId18"/>
    <p:sldId id="352" r:id="rId19"/>
    <p:sldId id="353" r:id="rId20"/>
    <p:sldId id="361" r:id="rId21"/>
    <p:sldId id="355" r:id="rId22"/>
    <p:sldId id="356" r:id="rId23"/>
    <p:sldId id="357" r:id="rId24"/>
    <p:sldId id="358" r:id="rId25"/>
    <p:sldId id="359" r:id="rId26"/>
    <p:sldId id="360" r:id="rId27"/>
    <p:sldId id="323" r:id="rId28"/>
    <p:sldId id="333" r:id="rId29"/>
    <p:sldId id="334" r:id="rId30"/>
    <p:sldId id="337" r:id="rId31"/>
    <p:sldId id="363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19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44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7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37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07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27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42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611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444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55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796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060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564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912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128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829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5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6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7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65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61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15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18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json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file_handling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mCrArtfjaQ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"John",   "age": 30,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divorced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False,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Ann","Billy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"),  "pets":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[ {"model": "BMW 230",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27.5},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{"model": "Ford Edge",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24.1}]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15126997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facilitar a leitura do resultado: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=4)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pode-se definir os separadores,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padrão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"", ", ": 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 que significa usar uma vírgula e um espaço para separar cada objeto e dois pontos e um espaço para separar as chaves dos valores: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separators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=(". ", " = "))</a:t>
            </a:r>
          </a:p>
        </p:txBody>
      </p:sp>
    </p:spTree>
    <p:extLst>
      <p:ext uri="{BB962C8B-B14F-4D97-AF65-F5344CB8AC3E}">
        <p14:creationId xmlns:p14="http://schemas.microsoft.com/office/powerpoint/2010/main" val="1277764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ordenar as chaves no resultado: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sort_keys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837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manuseio de arquivos é uma parte importante de qualquer aplicativo da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tem várias funções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criar, ler, atualizar e deletar arquivos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523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chave para trabalhar com arquivos em Python é a função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recebe dois parâmetros;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 e modo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6578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MODO DE ABERTURA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métodos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diferentes para abrir um arquivo: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Default. Abre arquivo p/ leitura,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anexação,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"w" 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escrita,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caso não exista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exista sobrepõe 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"x"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especificado, retorna um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existir</a:t>
            </a:r>
          </a:p>
        </p:txBody>
      </p:sp>
    </p:spTree>
    <p:extLst>
      <p:ext uri="{BB962C8B-B14F-4D97-AF65-F5344CB8AC3E}">
        <p14:creationId xmlns:p14="http://schemas.microsoft.com/office/powerpoint/2010/main" val="40165085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TIPOS DE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pode ser tratado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binário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Valor padrão. Modo de texto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Binário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Modo binário (por exemplo, imagens)</a:t>
            </a:r>
          </a:p>
        </p:txBody>
      </p:sp>
    </p:spTree>
    <p:extLst>
      <p:ext uri="{BB962C8B-B14F-4D97-AF65-F5344CB8AC3E}">
        <p14:creationId xmlns:p14="http://schemas.microsoft.com/office/powerpoint/2010/main" val="18734003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COMANDOS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abre o arquivo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fecha arquivo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(“dados");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(4);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próximos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registros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obter a posição atual do 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  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trazer o cursor do arquivo para a posição inicial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026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</a:t>
            </a:r>
            <a:r>
              <a:rPr lang="en-US" b="1" dirty="0" err="1">
                <a:solidFill>
                  <a:srgbClr val="0070C0"/>
                </a:solidFill>
              </a:rPr>
              <a:t>abrindo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arquivo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abrir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para leitura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basta especificar o nome do arquivo: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(“arquivo.txt"); //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default texto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(“arquivo.txt",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782255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ABRINDO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(com) pega um objeto retornado de algum comando ou método e destrói esse objeto no final do seu escopo.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sintaxe é a seguinte: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comando_que_retorna_um_objeto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&lt;variável&gt;:</a:t>
            </a:r>
          </a:p>
        </p:txBody>
      </p:sp>
    </p:spTree>
    <p:extLst>
      <p:ext uri="{BB962C8B-B14F-4D97-AF65-F5344CB8AC3E}">
        <p14:creationId xmlns:p14="http://schemas.microsoft.com/office/powerpoint/2010/main" val="27419196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Arquivos e JSON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98430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ABRINDO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'utf-8’); //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//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814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</a:t>
            </a:r>
            <a:r>
              <a:rPr lang="en-US" b="1" dirty="0" err="1">
                <a:solidFill>
                  <a:srgbClr val="0070C0"/>
                </a:solidFill>
              </a:rPr>
              <a:t>Gravando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(“f://listaNiver.txt",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(“Julia\n");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(“Maria\n");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\n");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84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LENDO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("f://listaNiver.txt“, "r");</a:t>
            </a:r>
          </a:p>
          <a:p>
            <a:pPr marL="443865" lvl="2" indent="0" algn="just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(',’);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(registro);</a:t>
            </a:r>
          </a:p>
        </p:txBody>
      </p:sp>
    </p:spTree>
    <p:extLst>
      <p:ext uri="{BB962C8B-B14F-4D97-AF65-F5344CB8AC3E}">
        <p14:creationId xmlns:p14="http://schemas.microsoft.com/office/powerpoint/2010/main" val="38528108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LENDO (</a:t>
            </a:r>
            <a:r>
              <a:rPr lang="en-US" b="1" dirty="0" err="1">
                <a:solidFill>
                  <a:srgbClr val="0070C0"/>
                </a:solidFill>
              </a:rPr>
              <a:t>Contagem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(“f://listaNiver.txt“);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0;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count  + 1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(‘Total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count);</a:t>
            </a:r>
          </a:p>
        </p:txBody>
      </p:sp>
    </p:spTree>
    <p:extLst>
      <p:ext uri="{BB962C8B-B14F-4D97-AF65-F5344CB8AC3E}">
        <p14:creationId xmlns:p14="http://schemas.microsoft.com/office/powerpoint/2010/main" val="39764998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PESQUISANDO NO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('f://listaNiver.txt')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(line);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encontrou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!!!");</a:t>
            </a:r>
          </a:p>
        </p:txBody>
      </p:sp>
    </p:spTree>
    <p:extLst>
      <p:ext uri="{BB962C8B-B14F-4D97-AF65-F5344CB8AC3E}">
        <p14:creationId xmlns:p14="http://schemas.microsoft.com/office/powerpoint/2010/main" val="168365499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‘);</a:t>
            </a: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066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(try/except)</a:t>
            </a:r>
          </a:p>
          <a:p>
            <a:pPr marL="443865" lvl="2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‘);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'Erro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abertura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}')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val="31541546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7225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https://www.w3schools.com/python/python_json.asp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https://www.w3schools.com/python/python_file_handling.asp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https://www.youtube.com/watch?v=XmCrArtfjaQ</a:t>
            </a: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sintaxe para armazenar e trocar dados.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texto, escrito com notação de objeto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Importe o módulo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62518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você tiver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analisá-la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JSON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Convert from JSON to Python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some JSON: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 '{ 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":“Julia", “idade":17,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":“Salvador"}'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# parse x: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the result is a Python dictionary: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(y[“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182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convertê-lo em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from Python to JSON.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 Python object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"Juju",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“Salvador"};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# convert into JSON: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(dados); # the result is a JSON string:</a:t>
            </a:r>
          </a:p>
        </p:txBody>
      </p:sp>
    </p:spTree>
    <p:extLst>
      <p:ext uri="{BB962C8B-B14F-4D97-AF65-F5344CB8AC3E}">
        <p14:creationId xmlns:p14="http://schemas.microsoft.com/office/powerpoint/2010/main" val="14382949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possível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seguintes tipos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list; tuple; string; int; float; True; False; None.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({"name": "John", "age": 30}))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(["apple", "bananas"]))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(("apple", "bananas")))</a:t>
            </a:r>
          </a:p>
        </p:txBody>
      </p:sp>
    </p:spTree>
    <p:extLst>
      <p:ext uri="{BB962C8B-B14F-4D97-AF65-F5344CB8AC3E}">
        <p14:creationId xmlns:p14="http://schemas.microsoft.com/office/powerpoint/2010/main" val="20846272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("hello"));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(31.76));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(True));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(None));</a:t>
            </a:r>
          </a:p>
        </p:txBody>
      </p:sp>
    </p:spTree>
    <p:extLst>
      <p:ext uri="{BB962C8B-B14F-4D97-AF65-F5344CB8AC3E}">
        <p14:creationId xmlns:p14="http://schemas.microsoft.com/office/powerpoint/2010/main" val="3469357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 marL="106299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Object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				String</a:t>
            </a:r>
          </a:p>
        </p:txBody>
      </p:sp>
    </p:spTree>
    <p:extLst>
      <p:ext uri="{BB962C8B-B14F-4D97-AF65-F5344CB8AC3E}">
        <p14:creationId xmlns:p14="http://schemas.microsoft.com/office/powerpoint/2010/main" val="2494047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			JSON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			true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			false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			null</a:t>
            </a:r>
          </a:p>
        </p:txBody>
      </p:sp>
    </p:spTree>
    <p:extLst>
      <p:ext uri="{BB962C8B-B14F-4D97-AF65-F5344CB8AC3E}">
        <p14:creationId xmlns:p14="http://schemas.microsoft.com/office/powerpoint/2010/main" val="21159661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2940</TotalTime>
  <Words>1548</Words>
  <Application>Microsoft Office PowerPoint</Application>
  <PresentationFormat>Apresentação na tela (16:9)</PresentationFormat>
  <Paragraphs>196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Aula 10  Arquivos e 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FILE</vt:lpstr>
      <vt:lpstr>FILE</vt:lpstr>
      <vt:lpstr>FILE – MODO DE ABERTURA</vt:lpstr>
      <vt:lpstr>FILE – TIPOS DE ARQUIVO</vt:lpstr>
      <vt:lpstr>FILE - COMANDOS</vt:lpstr>
      <vt:lpstr>FILE – abrindo arquivo</vt:lpstr>
      <vt:lpstr>FILE – ABRINDO ARQUIVO</vt:lpstr>
      <vt:lpstr>FILE – ABRINDO ARQUIVO</vt:lpstr>
      <vt:lpstr>FILE - Gravando</vt:lpstr>
      <vt:lpstr>FILE - LENDO</vt:lpstr>
      <vt:lpstr>FILE – LENDO (Contagem)</vt:lpstr>
      <vt:lpstr>FILE – PESQUISANDO NO ARQUIVO</vt:lpstr>
      <vt:lpstr>FILE – INFORMANDO ARQUIVO (INPUT)</vt:lpstr>
      <vt:lpstr>FILE – INFORMANDO ARQUIVO (INPUT)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691</cp:revision>
  <dcterms:created xsi:type="dcterms:W3CDTF">2020-03-17T20:12:34Z</dcterms:created>
  <dcterms:modified xsi:type="dcterms:W3CDTF">2022-08-26T21:08:08Z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