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30"/>
  </p:notesMasterIdLst>
  <p:sldIdLst>
    <p:sldId id="355" r:id="rId2"/>
    <p:sldId id="291" r:id="rId3"/>
    <p:sldId id="331" r:id="rId4"/>
    <p:sldId id="338" r:id="rId5"/>
    <p:sldId id="349" r:id="rId6"/>
    <p:sldId id="354" r:id="rId7"/>
    <p:sldId id="356" r:id="rId8"/>
    <p:sldId id="357" r:id="rId9"/>
    <p:sldId id="348" r:id="rId10"/>
    <p:sldId id="350" r:id="rId11"/>
    <p:sldId id="351" r:id="rId12"/>
    <p:sldId id="352" r:id="rId13"/>
    <p:sldId id="340" r:id="rId14"/>
    <p:sldId id="341" r:id="rId15"/>
    <p:sldId id="343" r:id="rId16"/>
    <p:sldId id="342" r:id="rId17"/>
    <p:sldId id="339" r:id="rId18"/>
    <p:sldId id="344" r:id="rId19"/>
    <p:sldId id="345" r:id="rId20"/>
    <p:sldId id="346" r:id="rId21"/>
    <p:sldId id="347" r:id="rId22"/>
    <p:sldId id="353" r:id="rId23"/>
    <p:sldId id="358" r:id="rId24"/>
    <p:sldId id="323" r:id="rId25"/>
    <p:sldId id="333" r:id="rId26"/>
    <p:sldId id="334" r:id="rId27"/>
    <p:sldId id="337" r:id="rId28"/>
    <p:sldId id="309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147" autoAdjust="0"/>
    <p:restoredTop sz="83649" autoAdjust="0"/>
  </p:normalViewPr>
  <p:slideViewPr>
    <p:cSldViewPr snapToGrid="0">
      <p:cViewPr varScale="1">
        <p:scale>
          <a:sx n="90" d="100"/>
          <a:sy n="90" d="100"/>
        </p:scale>
        <p:origin x="138" y="84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1292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1444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4626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7326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3636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7086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5178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5732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2307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1967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2505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87955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83612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6758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655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6734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8986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6734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3042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1898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4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5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3737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1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3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Picture 5">
            <a:extLst>
              <a:ext uri="{FF2B5EF4-FFF2-40B4-BE49-F238E27FC236}">
                <a16:creationId xmlns:a16="http://schemas.microsoft.com/office/drawing/2014/main" id="{6609BD24-7961-44E4-B2CE-86BB3C9EC2A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Picture 6" descr="Picture 6">
            <a:extLst>
              <a:ext uri="{FF2B5EF4-FFF2-40B4-BE49-F238E27FC236}">
                <a16:creationId xmlns:a16="http://schemas.microsoft.com/office/drawing/2014/main" id="{117CBF87-EB84-44CB-B228-C032447DB2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Imagem" descr="Imagem">
            <a:extLst>
              <a:ext uri="{FF2B5EF4-FFF2-40B4-BE49-F238E27FC236}">
                <a16:creationId xmlns:a16="http://schemas.microsoft.com/office/drawing/2014/main" id="{399B75A8-4A78-44D4-A955-A41CAC2A46C8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0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variables.asp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python.org/pt-br/3/tutorial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variables-constants-literal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IkoaXbLsUg8" TargetMode="External"/><Relationship Id="rId4" Type="http://schemas.openxmlformats.org/officeDocument/2006/relationships/hyperlink" Target="https://www.programiz.com/python-programming/examples/swap-variables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file:///F:\YduqsArea1\14%20WydenArea1Python\ARA0066_aula07%20Tuplas.pdf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Desenvolvimento Rápido de Aplicações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  <p:extLst>
      <p:ext uri="{BB962C8B-B14F-4D97-AF65-F5344CB8AC3E}">
        <p14:creationId xmlns:p14="http://schemas.microsoft.com/office/powerpoint/2010/main" val="1003343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tudo até o indicado com”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Atenção: Exclui o último elemento.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[1:3]) =&gt; 4, 8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faixa, da posição informada até o fim com 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[2:]) =&gt; 8, 5, 7, 9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46314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faixa, “de tanto em tanto” com”: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[::2]) =&gt; 1, 8, 7</a:t>
            </a:r>
          </a:p>
          <a:p>
            <a:pPr algn="just">
              <a:buFontTx/>
              <a:buChar char="-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faixa, da posição inicial com salto de 3 ”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[1::3]) =&gt; 4, 7</a:t>
            </a:r>
          </a:p>
          <a:p>
            <a:pPr algn="just">
              <a:buFontTx/>
              <a:buChar char="-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faixa, da posição inicial com salto de 2 ”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[1:3:2]) =&gt; 4, 7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98065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Apagar, uma faixa da lista com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[1:3] # 1, 5, 7, 9</a:t>
            </a:r>
          </a:p>
          <a:p>
            <a:pPr algn="just">
              <a:buFontTx/>
              <a:buChar char="-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 lista totalmente 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destrói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lista na memória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Limpa a lista totalmente 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destrói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lista na memória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1520160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forma de criar novos tipos de dados...</a:t>
            </a:r>
          </a:p>
          <a:p>
            <a:pPr algn="just">
              <a:buFontTx/>
              <a:buChar char="-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Agrupando  tipos diferentes de maneira organizada</a:t>
            </a:r>
          </a:p>
          <a:p>
            <a:pPr algn="just">
              <a:buFontTx/>
              <a:buChar char="-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C, C++, Fortran, F# (F Sharp .NET) )</a:t>
            </a:r>
          </a:p>
          <a:p>
            <a:pPr algn="just">
              <a:buFontTx/>
              <a:buChar char="-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(Java, Python,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 realmente um 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grupo de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O tipo de grupo é nomeado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Na memória os dados ficam contíguos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 listas!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tipo de grupo é nomeado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Na memória os dados ficam contíguos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 listas!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(Matricula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Nome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Media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10498AC-A0DE-4B99-9CBD-7ABDE94F2440}"/>
              </a:ext>
            </a:extLst>
          </p:cNvPr>
          <p:cNvSpPr txBox="1"/>
          <p:nvPr/>
        </p:nvSpPr>
        <p:spPr>
          <a:xfrm>
            <a:off x="5824603" y="2418002"/>
            <a:ext cx="2655517" cy="1200325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+mj-lt"/>
                <a:ea typeface="+mj-ea"/>
                <a:cs typeface="+mj-cs"/>
                <a:sym typeface="Calibri"/>
              </a:rPr>
              <a:t>Aluno</a:t>
            </a:r>
          </a:p>
          <a:p>
            <a:pPr marL="285750" marR="0" indent="-285750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b="1" dirty="0"/>
              <a:t>Matricula</a:t>
            </a:r>
            <a:r>
              <a:rPr lang="pt-BR" dirty="0"/>
              <a:t> </a:t>
            </a:r>
            <a:r>
              <a:rPr lang="pt-BR" dirty="0" err="1"/>
              <a:t>int</a:t>
            </a:r>
            <a:endParaRPr lang="pt-BR" dirty="0"/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b="1" dirty="0"/>
              <a:t>Nome</a:t>
            </a:r>
            <a:r>
              <a:rPr lang="pt-BR" dirty="0"/>
              <a:t> </a:t>
            </a:r>
            <a:r>
              <a:rPr lang="pt-BR" dirty="0" err="1"/>
              <a:t>string</a:t>
            </a:r>
            <a:endParaRPr lang="pt-BR" dirty="0"/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Media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pt-B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float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656317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 (Exemplo: linguagem C)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09984F-2047-4B0A-8173-791A8AE310FF}"/>
              </a:ext>
            </a:extLst>
          </p:cNvPr>
          <p:cNvSpPr txBox="1"/>
          <p:nvPr/>
        </p:nvSpPr>
        <p:spPr>
          <a:xfrm>
            <a:off x="638827" y="1648389"/>
            <a:ext cx="31816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nome[200];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[11];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limite;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compras;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pt-BR" sz="2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4852F60-C492-4ADE-A7A1-83433CCBD955}"/>
              </a:ext>
            </a:extLst>
          </p:cNvPr>
          <p:cNvSpPr txBox="1"/>
          <p:nvPr/>
        </p:nvSpPr>
        <p:spPr>
          <a:xfrm>
            <a:off x="3494762" y="1628888"/>
            <a:ext cx="55131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"Fulano“);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"01234567890“);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5000.0;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7156393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 (Exemplo: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09984F-2047-4B0A-8173-791A8AE310FF}"/>
              </a:ext>
            </a:extLst>
          </p:cNvPr>
          <p:cNvSpPr txBox="1"/>
          <p:nvPr/>
        </p:nvSpPr>
        <p:spPr>
          <a:xfrm>
            <a:off x="186182" y="1730007"/>
            <a:ext cx="82062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endParaRPr lang="pt-BR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 = (‘80s I I 11s f I')</a:t>
            </a:r>
          </a:p>
          <a:p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umCliente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pt-BR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pack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(Cliente,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b"Fulano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", 0, 2, b’123456789001, 5000.00, 3)</a:t>
            </a: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umCliente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unpack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(Cliente,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umCliente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53943895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Registos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Pyhton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sem nomes dos campos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Foco primário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trocar dados com C/C++,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guardar dados organizados em Python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 mais conveniente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nomeadas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575563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Agrupamentos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dados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nomeados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Existe em Python, F#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 Sharp .NET), </a:t>
            </a:r>
            <a:r>
              <a:rPr lang="pt-B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É como definir um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registro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porém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imutável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dados separados por vírgulas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Definido por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parênteses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48686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Exemplo1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não nomeada</a:t>
            </a:r>
          </a:p>
          <a:p>
            <a:pPr marL="0" indent="0" algn="just">
              <a:buNone/>
            </a:pP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umaTupla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(15, 9.4, “pera”)</a:t>
            </a:r>
          </a:p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umaTupla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51046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 = (“Julia Cardoso", "01234567890", 7000.0, 17)</a:t>
            </a: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(cliente)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 acesso é como em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 (: e ::)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não podemos mudar um elemento!</a:t>
            </a:r>
          </a:p>
        </p:txBody>
      </p:sp>
    </p:spTree>
    <p:extLst>
      <p:ext uri="{BB962C8B-B14F-4D97-AF65-F5344CB8AC3E}">
        <p14:creationId xmlns:p14="http://schemas.microsoft.com/office/powerpoint/2010/main" val="389528876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</a:rPr>
              <a:t>Aula 07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  Tipos de dados aglomerados:	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  Listas, </a:t>
            </a:r>
            <a:r>
              <a:rPr lang="pt-BR" sz="3200" b="1" dirty="0" err="1">
                <a:solidFill>
                  <a:schemeClr val="bg1"/>
                </a:solidFill>
              </a:rPr>
              <a:t>Registros,Tuplas</a:t>
            </a:r>
            <a:r>
              <a:rPr lang="pt-BR" sz="3200" b="1" dirty="0">
                <a:solidFill>
                  <a:schemeClr val="bg1"/>
                </a:solidFill>
              </a:rPr>
              <a:t>, </a:t>
            </a:r>
            <a:r>
              <a:rPr lang="pt-BR" sz="3200" b="1" dirty="0" err="1">
                <a:solidFill>
                  <a:schemeClr val="bg1"/>
                </a:solidFill>
              </a:rPr>
              <a:t>SETs</a:t>
            </a:r>
            <a:r>
              <a:rPr lang="pt-BR" sz="3200" b="1">
                <a:solidFill>
                  <a:schemeClr val="bg1"/>
                </a:solidFill>
              </a:rPr>
              <a:t>, DICS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cliente[1] = "12345678900" #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Tupla,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não pode alterar.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Apagando uma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nome da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Exemplo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cliente</a:t>
            </a:r>
          </a:p>
        </p:txBody>
      </p:sp>
    </p:spTree>
    <p:extLst>
      <p:ext uri="{BB962C8B-B14F-4D97-AF65-F5344CB8AC3E}">
        <p14:creationId xmlns:p14="http://schemas.microsoft.com/office/powerpoint/2010/main" val="101879809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Nomeada</a:t>
            </a: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a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C.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campos, porém, são imutáveis.</a:t>
            </a:r>
          </a:p>
          <a:p>
            <a:pPr marL="619125" lvl="1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namedtuple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 =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namedtuple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(‘Cliente’, ‘nome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limite compras’)</a:t>
            </a:r>
          </a:p>
          <a:p>
            <a:pPr marL="619125" lvl="1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Cliente(‘Fulano’, ‘01234567890’, 5000.00, 300.00)</a:t>
            </a:r>
          </a:p>
          <a:p>
            <a:pPr marL="619125" lvl="1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19125" lvl="1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umCliente.cpf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52215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SETs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estruturas disponíveis como </a:t>
            </a:r>
            <a:r>
              <a:rPr lang="pt-BR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builtins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Python, utilizadas para representar coleções desordenadas de elementos únicos.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Coleções: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ordenadas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Mutáveis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indexadas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permitem elementos repetidos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([1, 2, 3, 4])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{1, 2, 3, 4}</a:t>
            </a:r>
          </a:p>
          <a:p>
            <a:pPr marL="0" indent="0" algn="just">
              <a:buNone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={1, 2, 3, 4};  e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={1, 5, 3, 7}; a.</a:t>
            </a: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(b); a. </a:t>
            </a: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intersection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(b); a. </a:t>
            </a: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40377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70164" y="603390"/>
            <a:ext cx="8020977" cy="78692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DicIONÁRIO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Dicionários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estruturas Python, utilizadas para representar coleções que guarda valores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multidimensionais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cada índice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É um dicionário de chaves (termos) que estão associadas a valores (significados dos termos). 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(atributo),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update; pop;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dicAlu =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{‘nome’: ‘Julila’, ‘idade’:17, ‘disciplina’:[‘java’, ‘python’], ‘altura’:1.55}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dicAlu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(key, end = ' ')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65842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https://www.w3schools.com/python/python_variables.asp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https://docs.python.org/pt-br/3/tutorial/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https://www.programiz.com/python-programming/variables-constants-literals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https://www.programiz.com/python-programming/examples/swap-variables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Nomeadas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https://www.youtube.com/watch?v=IkoaXbLsUg8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Desafios em Sala de Aula.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file:///F:/YduqsArea1/14%20WydenArea1Python/ARA0066_aula07%20Tuplas.pdf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Tipo de Dados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 aglomerado 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tipo abstrato de informação que é composto exclusivamente pela aglomeração de outros tipos abstratos, por exemplo, 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registos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não nomeadas e </a:t>
            </a:r>
            <a:r>
              <a:rPr lang="pt-BR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nomeadas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Python. 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Python, uma lista é representada como uma sequência de objetos separados por vírgula e dentro de colchetes [], cada valor na lista é identificado por um índice.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lista,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(conteúdo da lista) e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(posição do elemento na lista).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54544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Podem guardar dados de tipos diferentes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MÉTODOS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 ser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criadas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ou sem elementos,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 = []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lista[4, 8, 2])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elemento da lista,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lista[1] = 9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imprimir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lista,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percorrer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elementos da lista,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tamanho da lista,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17743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adicionar elemento com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(final da lista),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.append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(17)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adicionar elemento com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(posição, elemento),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.insert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-9)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senão existir insere no final da lista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excluir elemento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(exclui o elemento pelo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.pop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senão existir erro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excluir elemento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(exclui o elemento pelo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conteúdo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.remove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(-32)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senão existir erro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Ainda existem os métodos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pt-B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 reverse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127238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Removendo da Lista: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 = [3, 7, 9, 0, 7, 1, 4]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lista[:] = 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!= 7)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lista =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a: a != 7, lista))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(lista)</a:t>
            </a:r>
          </a:p>
        </p:txBody>
      </p:sp>
    </p:spTree>
    <p:extLst>
      <p:ext uri="{BB962C8B-B14F-4D97-AF65-F5344CB8AC3E}">
        <p14:creationId xmlns:p14="http://schemas.microsoft.com/office/powerpoint/2010/main" val="139976749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Gerando uma Lista: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#lista[:] = (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(0,20,2))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#lista = ( [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(0,20,2)])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#lista = ( [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(0,20)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% 2 == 1])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(lista)</a:t>
            </a:r>
          </a:p>
        </p:txBody>
      </p:sp>
    </p:spTree>
    <p:extLst>
      <p:ext uri="{BB962C8B-B14F-4D97-AF65-F5344CB8AC3E}">
        <p14:creationId xmlns:p14="http://schemas.microsoft.com/office/powerpoint/2010/main" val="52615652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Imprimindo um único elemento: print(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[2]) =&gt; 8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tudo até o indicado com”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Atenção: Exclui o último elemento.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[:3]) =&gt; 1, 4, 8</a:t>
            </a:r>
          </a:p>
        </p:txBody>
      </p:sp>
    </p:spTree>
    <p:extLst>
      <p:ext uri="{BB962C8B-B14F-4D97-AF65-F5344CB8AC3E}">
        <p14:creationId xmlns:p14="http://schemas.microsoft.com/office/powerpoint/2010/main" val="237261051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2751</TotalTime>
  <Words>1702</Words>
  <Application>Microsoft Office PowerPoint</Application>
  <PresentationFormat>Apresentação na tela (16:9)</PresentationFormat>
  <Paragraphs>186</Paragraphs>
  <Slides>28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Arial</vt:lpstr>
      <vt:lpstr>Calibri</vt:lpstr>
      <vt:lpstr>Gill Sans MT</vt:lpstr>
      <vt:lpstr>Times New Roman</vt:lpstr>
      <vt:lpstr>Wingdings</vt:lpstr>
      <vt:lpstr>Galeria</vt:lpstr>
      <vt:lpstr>Desenvolvimento Rápido de Aplicações em Python</vt:lpstr>
      <vt:lpstr>Aula 07   Tipos de dados aglomerados:    Listas, Registros,Tuplas, SETs, DICS</vt:lpstr>
      <vt:lpstr>Python – Tipo de Dados Aglomerados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 Aglomerados Registros</vt:lpstr>
      <vt:lpstr>Python – TD Aglomerados Registros</vt:lpstr>
      <vt:lpstr>Python – TD Aglomerados Registros</vt:lpstr>
      <vt:lpstr>Python – TD Aglomerados Registros</vt:lpstr>
      <vt:lpstr>Python – TDados Aglomerados Tuplas</vt:lpstr>
      <vt:lpstr>Python – TDados Aglomerados Tuplas</vt:lpstr>
      <vt:lpstr>Python – TDados Aglomerados Tuplas</vt:lpstr>
      <vt:lpstr>Python – TDados Aglomerados Tuplas</vt:lpstr>
      <vt:lpstr>Python – TDados Aglomerados Tuplas</vt:lpstr>
      <vt:lpstr>Python – TDados Aglomerados SETs</vt:lpstr>
      <vt:lpstr>Python – TDados Aglomerados DicIONÁRIO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692</cp:revision>
  <dcterms:created xsi:type="dcterms:W3CDTF">2020-03-17T20:12:34Z</dcterms:created>
  <dcterms:modified xsi:type="dcterms:W3CDTF">2023-09-06T14:47:35Z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