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22"/>
  </p:notesMasterIdLst>
  <p:sldIdLst>
    <p:sldId id="256" r:id="rId2"/>
    <p:sldId id="257" r:id="rId3"/>
    <p:sldId id="258" r:id="rId4"/>
    <p:sldId id="263" r:id="rId5"/>
    <p:sldId id="275" r:id="rId6"/>
    <p:sldId id="264" r:id="rId7"/>
    <p:sldId id="265" r:id="rId8"/>
    <p:sldId id="274" r:id="rId9"/>
    <p:sldId id="270" r:id="rId10"/>
    <p:sldId id="273" r:id="rId11"/>
    <p:sldId id="271" r:id="rId12"/>
    <p:sldId id="283" r:id="rId13"/>
    <p:sldId id="268" r:id="rId14"/>
    <p:sldId id="269" r:id="rId15"/>
    <p:sldId id="278" r:id="rId16"/>
    <p:sldId id="284" r:id="rId17"/>
    <p:sldId id="276" r:id="rId18"/>
    <p:sldId id="277" r:id="rId19"/>
    <p:sldId id="279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92D9B-3785-4A31-B95D-12AE6EA851C9}" type="datetimeFigureOut">
              <a:rPr lang="pt-BR" smtClean="0"/>
              <a:t>07/08/2023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E80A4-1426-4C89-AE8D-2C37E3AEE2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0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000" cap="all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Data 5">
            <a:extLst>
              <a:ext uri="{FF2B5EF4-FFF2-40B4-BE49-F238E27FC236}">
                <a16:creationId xmlns:a16="http://schemas.microsoft.com/office/drawing/2014/main" id="{A64F061E-0A66-AF62-E64D-8E54A0C0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pt-BR" dirty="0"/>
              <a:t>2022.2</a:t>
            </a:r>
          </a:p>
        </p:txBody>
      </p:sp>
    </p:spTree>
    <p:extLst>
      <p:ext uri="{BB962C8B-B14F-4D97-AF65-F5344CB8AC3E}">
        <p14:creationId xmlns:p14="http://schemas.microsoft.com/office/powerpoint/2010/main" val="80918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>
            <a:lvl1pPr marL="342900" indent="-34290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4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95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75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6087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115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4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30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 marL="91440" indent="-9144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30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0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ARA0044 - Apresentação Curso</a:t>
            </a: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0FAC2A-6E90-4BEA-B3BF-15B8E63C5B7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2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42EE3-AC6F-4D50-9575-E4E77198E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/>
              <a:t>ARA0056 QUÍMICA TECNOLÓGICA</a:t>
            </a:r>
            <a:b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Apresentação do Curso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C8A3B93A-33EE-4E78-AE33-82DFB580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</a:t>
            </a:fld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AFD441-D6BD-4A68-A31B-425F585B3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79" y="33090"/>
            <a:ext cx="2143125" cy="21431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E404CE4-CDC5-4F00-98D8-2108DE6D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63" y="33090"/>
            <a:ext cx="2143125" cy="2143125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90E425D3-2AF6-5785-6FDF-487C23B5D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1946" y="4641152"/>
            <a:ext cx="9913734" cy="1143000"/>
          </a:xfrm>
        </p:spPr>
        <p:txBody>
          <a:bodyPr/>
          <a:lstStyle/>
          <a:p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Selmo </a:t>
            </a:r>
            <a:r>
              <a:rPr lang="pt-BR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queiroz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almeida</a:t>
            </a:r>
          </a:p>
          <a:p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selmo.almeid</a:t>
            </a:r>
            <a:r>
              <a:rPr lang="pt-BR" b="1" dirty="0">
                <a:solidFill>
                  <a:srgbClr val="0070C0"/>
                </a:solidFill>
              </a:rPr>
              <a:t>a@</a:t>
            </a:r>
            <a:r>
              <a:rPr lang="pt-BR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professores.area1.edu.br</a:t>
            </a:r>
          </a:p>
        </p:txBody>
      </p:sp>
    </p:spTree>
    <p:extLst>
      <p:ext uri="{BB962C8B-B14F-4D97-AF65-F5344CB8AC3E}">
        <p14:creationId xmlns:p14="http://schemas.microsoft.com/office/powerpoint/2010/main" val="385557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4.</a:t>
            </a:r>
            <a:r>
              <a:rPr lang="pt-BR" sz="2800" b="1" dirty="0"/>
              <a:t> FUNDAMENTOS DAS REAÇÕES QUÍMICAS</a:t>
            </a:r>
          </a:p>
          <a:p>
            <a:pPr marL="0" indent="0">
              <a:buNone/>
            </a:pPr>
            <a:r>
              <a:rPr lang="pt-BR" sz="2400" dirty="0"/>
              <a:t>	4.1 COMPONENTES INORGÂNICOS</a:t>
            </a:r>
          </a:p>
          <a:p>
            <a:pPr marL="0" indent="0">
              <a:buNone/>
            </a:pPr>
            <a:r>
              <a:rPr lang="pt-BR" sz="2400" dirty="0"/>
              <a:t>	4.2 TRANSFORMAÇÕES DA MATÉRIA</a:t>
            </a:r>
          </a:p>
          <a:p>
            <a:pPr marL="0" indent="0">
              <a:buNone/>
            </a:pPr>
            <a:r>
              <a:rPr lang="pt-BR" sz="2400" dirty="0"/>
              <a:t>	4.3 MATEMÁTICA NA QUÍMICA</a:t>
            </a:r>
          </a:p>
          <a:p>
            <a:pPr marL="0" indent="0">
              <a:buNone/>
            </a:pPr>
            <a:r>
              <a:rPr lang="pt-BR" sz="2400" dirty="0"/>
              <a:t>	4.4 RESOLUÇÃO DE PROBLEMAS EM QUÍMICA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072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5.</a:t>
            </a:r>
            <a:r>
              <a:rPr lang="pt-BR" sz="2800" b="1" dirty="0"/>
              <a:t> FUNDAMENTOS DA COMBUSTÃO E DA CORROSÃO</a:t>
            </a:r>
          </a:p>
          <a:p>
            <a:pPr marL="0" indent="0">
              <a:buNone/>
            </a:pPr>
            <a:r>
              <a:rPr lang="pt-BR" sz="2400" dirty="0"/>
              <a:t>	5.1 COMBUSTÃO</a:t>
            </a:r>
          </a:p>
          <a:p>
            <a:pPr marL="0" indent="0">
              <a:buNone/>
            </a:pPr>
            <a:r>
              <a:rPr lang="pt-BR" sz="2400" dirty="0"/>
              <a:t>	5.2 ELETROQUÍMICA</a:t>
            </a:r>
          </a:p>
          <a:p>
            <a:pPr marL="0" indent="0">
              <a:buNone/>
            </a:pPr>
            <a:r>
              <a:rPr lang="pt-BR" sz="2400" dirty="0"/>
              <a:t>	5.3 CORROSÃO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2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 dirty="0"/>
              <a:t>6.</a:t>
            </a:r>
            <a:r>
              <a:rPr lang="pt-BR" sz="2200" b="1" dirty="0"/>
              <a:t> MATERIAIS SÓLIDOS DE ENGENHARIA (ATIVIDADE PRÁTICA SUPERVISIONADA – SAVA)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400" dirty="0"/>
              <a:t>6.1 MATERIAIS METÁLICOS</a:t>
            </a:r>
          </a:p>
          <a:p>
            <a:pPr marL="0" indent="0">
              <a:buNone/>
            </a:pPr>
            <a:r>
              <a:rPr lang="pt-BR" sz="2400" dirty="0"/>
              <a:t>	6.2 POLÍMEROS</a:t>
            </a:r>
          </a:p>
          <a:p>
            <a:pPr marL="0" indent="0">
              <a:buNone/>
            </a:pPr>
            <a:r>
              <a:rPr lang="pt-BR" sz="2400" dirty="0"/>
              <a:t>	6.3 CERÂMICOS</a:t>
            </a:r>
          </a:p>
          <a:p>
            <a:pPr marL="0" indent="0">
              <a:buNone/>
            </a:pPr>
            <a:r>
              <a:rPr lang="pt-BR" sz="2400" dirty="0"/>
              <a:t>	6.4 COMPÓSITOS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68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74B18-AB51-4834-89A0-206E79700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E36F2-C3C5-4AA3-A8C0-5DDB08F7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415653"/>
            <a:ext cx="10830863" cy="403653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Brown, T.L. </a:t>
            </a:r>
            <a:r>
              <a:rPr lang="pt-BR" sz="2400" b="1" dirty="0"/>
              <a:t>Química a Ciência Central</a:t>
            </a:r>
            <a:r>
              <a:rPr lang="pt-BR" sz="2400" dirty="0"/>
              <a:t>. São Paulo: Pearson Disponível em: https://plataforma.bvirtual.com.br/Leitor/Publicacao/182726/pdf/0? </a:t>
            </a:r>
            <a:r>
              <a:rPr lang="pt-BR" sz="2400" dirty="0" err="1"/>
              <a:t>code</a:t>
            </a:r>
            <a:r>
              <a:rPr lang="pt-BR" sz="2400" dirty="0"/>
              <a:t>=</a:t>
            </a:r>
            <a:r>
              <a:rPr lang="pt-BR" sz="2400" dirty="0" err="1"/>
              <a:t>xn</a:t>
            </a:r>
            <a:r>
              <a:rPr lang="pt-BR" sz="2400" dirty="0"/>
              <a:t>/y81052Bhe40HxpBUa5+hT8ENLpHuvviBwiPOWxl2BpUEaZghTK3Myp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400" dirty="0" err="1"/>
              <a:t>Pavanati</a:t>
            </a:r>
            <a:r>
              <a:rPr lang="pt-BR" sz="2400" dirty="0"/>
              <a:t>, H. C. </a:t>
            </a:r>
            <a:r>
              <a:rPr lang="pt-BR" sz="2400" b="1" dirty="0"/>
              <a:t>Ciência e Tecnologia dos Materiais</a:t>
            </a:r>
            <a:r>
              <a:rPr lang="pt-BR" sz="2400" dirty="0"/>
              <a:t>. São Paulo: Pearson Disponível em: https://plataforma.bvirtual.com.br/Leitor/Publicacao/22183/pdf/0? </a:t>
            </a:r>
            <a:r>
              <a:rPr lang="pt-BR" sz="2400" dirty="0" err="1"/>
              <a:t>code</a:t>
            </a:r>
            <a:r>
              <a:rPr lang="pt-BR" sz="2400" dirty="0"/>
              <a:t>=MWRwiWH8RTKVkg9jj0bmLZC/bKj7yf1b4q/y9cJSGMTp0IOHaMUwvhRUVx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Santos, C. M. C.; Carvalho, M. N.; Lima, N. da S. </a:t>
            </a:r>
            <a:r>
              <a:rPr lang="pt-BR" sz="2400" b="1" dirty="0"/>
              <a:t>Química Geral.</a:t>
            </a:r>
            <a:r>
              <a:rPr lang="pt-BR" sz="2400" dirty="0"/>
              <a:t> RIO DE JANEIRO: SESES. Disponível em: http://portaldoaluno.webaula.com.br//repositorio/LD126.pdf</a:t>
            </a:r>
            <a:endParaRPr lang="pt-BR" sz="200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405518-11F8-42A8-ACD9-A21F5FE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13</a:t>
            </a:fld>
            <a:endParaRPr lang="pt-BR"/>
          </a:p>
        </p:txBody>
      </p:sp>
      <p:pic>
        <p:nvPicPr>
          <p:cNvPr id="4" name="Picture 2" descr="Química: A Ciência Central - Theodore L. Brown - 9788543005652 em Promoção  é no Buscapé">
            <a:extLst>
              <a:ext uri="{FF2B5EF4-FFF2-40B4-BE49-F238E27FC236}">
                <a16:creationId xmlns:a16="http://schemas.microsoft.com/office/drawing/2014/main" id="{15A398FC-7F7D-E821-A0BB-8E01EBDC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06" t="7926" r="26665" b="8290"/>
          <a:stretch/>
        </p:blipFill>
        <p:spPr bwMode="auto">
          <a:xfrm>
            <a:off x="6512710" y="0"/>
            <a:ext cx="1778408" cy="241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9CB1DF1-E7AB-469C-8F69-62477B2732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r="15230"/>
          <a:stretch/>
        </p:blipFill>
        <p:spPr bwMode="auto">
          <a:xfrm>
            <a:off x="8512139" y="0"/>
            <a:ext cx="1675237" cy="24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Química Geral">
            <a:extLst>
              <a:ext uri="{FF2B5EF4-FFF2-40B4-BE49-F238E27FC236}">
                <a16:creationId xmlns:a16="http://schemas.microsoft.com/office/drawing/2014/main" id="{C8A8590C-9F71-364B-437B-DE7C95747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100" y="0"/>
            <a:ext cx="1781685" cy="2408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498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74B18-AB51-4834-89A0-206E79700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" y="33090"/>
            <a:ext cx="10058400" cy="532263"/>
          </a:xfrm>
        </p:spPr>
        <p:txBody>
          <a:bodyPr/>
          <a:lstStyle/>
          <a:p>
            <a:r>
              <a:rPr lang="pt-BR" dirty="0"/>
              <a:t>Bibliografia Complementar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E36F2-C3C5-4AA3-A8C0-5DDB08F72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70" y="696036"/>
            <a:ext cx="11518710" cy="40233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800" dirty="0" err="1"/>
              <a:t>Bettelheim</a:t>
            </a:r>
            <a:r>
              <a:rPr lang="pt-BR" sz="1800" dirty="0"/>
              <a:t>, F. ; Brown, W.H. ;Campbell, M.K.; Farrell, S.O. </a:t>
            </a:r>
            <a:r>
              <a:rPr lang="pt-BR" sz="1800" b="1" dirty="0"/>
              <a:t>Introdução à Química Geral.. </a:t>
            </a:r>
            <a:r>
              <a:rPr lang="pt-BR" sz="1800" dirty="0"/>
              <a:t>São Paulo: </a:t>
            </a:r>
            <a:r>
              <a:rPr lang="pt-BR" sz="1800" dirty="0" err="1"/>
              <a:t>Cengage</a:t>
            </a:r>
            <a:r>
              <a:rPr lang="pt-BR" sz="1800" dirty="0"/>
              <a:t> Learning Disponível em: https://integrada.minhabiblioteca.com.br/books/9788522126354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sz="1800" dirty="0" err="1"/>
              <a:t>Pícolo</a:t>
            </a:r>
            <a:r>
              <a:rPr lang="pt-BR" sz="1800" dirty="0"/>
              <a:t>, K. C. </a:t>
            </a:r>
            <a:r>
              <a:rPr lang="pt-BR" sz="1800" b="1" dirty="0"/>
              <a:t>Química Geral.. </a:t>
            </a:r>
            <a:r>
              <a:rPr lang="pt-BR" sz="1800" dirty="0"/>
              <a:t>São Paulo: Pearson Disponível em: https://plataforma.bvirtual.com.br/Leitor/Publicacao/22101/pdf/0? </a:t>
            </a:r>
            <a:r>
              <a:rPr lang="pt-BR" sz="1800" dirty="0" err="1"/>
              <a:t>code</a:t>
            </a:r>
            <a:r>
              <a:rPr lang="pt-BR" sz="1800" dirty="0"/>
              <a:t>=TGkIcIcM4vLdHbaFUQ/y9VFaYcaBOssRulwLFVsYCrXU+pwITXsi44iiJV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</a:t>
            </a:r>
            <a:r>
              <a:rPr lang="pt-BR" sz="1800" dirty="0" err="1"/>
              <a:t>Shakelford</a:t>
            </a:r>
            <a:r>
              <a:rPr lang="pt-BR" sz="1800" dirty="0"/>
              <a:t>, J. F. </a:t>
            </a:r>
            <a:r>
              <a:rPr lang="pt-BR" sz="1800" b="1" dirty="0"/>
              <a:t>Ciência dos Materiais.. </a:t>
            </a:r>
            <a:r>
              <a:rPr lang="pt-BR" sz="1800" dirty="0"/>
              <a:t>São Paulo: Pearson Disponível em: https://plataforma.bvirtual.com.br/Leitor/Publicacao/424/pdf/0? </a:t>
            </a:r>
            <a:r>
              <a:rPr lang="pt-BR" sz="1800" dirty="0" err="1"/>
              <a:t>code</a:t>
            </a:r>
            <a:r>
              <a:rPr lang="pt-BR" sz="1800" dirty="0"/>
              <a:t>=</a:t>
            </a:r>
            <a:r>
              <a:rPr lang="pt-BR" sz="1800" dirty="0" err="1"/>
              <a:t>wC</a:t>
            </a:r>
            <a:r>
              <a:rPr lang="pt-BR" sz="1800" dirty="0"/>
              <a:t>/nKXnWpLSePwWyHoOERTOv+MSRP0FCB6YErKUbOGFYRxLHoaMGEP/</a:t>
            </a:r>
            <a:r>
              <a:rPr lang="pt-BR" sz="1800" dirty="0" err="1"/>
              <a:t>BHwEp</a:t>
            </a:r>
            <a:endParaRPr lang="pt-B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Tiro, N.J. </a:t>
            </a:r>
            <a:r>
              <a:rPr lang="pt-BR" sz="1800" b="1" dirty="0"/>
              <a:t>Química, uma abordagem molecular.. </a:t>
            </a:r>
            <a:r>
              <a:rPr lang="pt-BR" sz="1800" dirty="0"/>
              <a:t>Rio de Janeiro: LTC Disponível em: https://integrada.minhabiblioteca.com.br/books/9788521633402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800" dirty="0"/>
              <a:t> Toma, H.E; Ferreira, A. M.; Massabni, A.C. </a:t>
            </a:r>
            <a:r>
              <a:rPr lang="pt-BR" sz="1800" b="1" dirty="0"/>
              <a:t>Nomenclatura básica de química inorgânica.. </a:t>
            </a:r>
            <a:r>
              <a:rPr lang="pt-BR" sz="1800" dirty="0"/>
              <a:t>São Paulo: </a:t>
            </a:r>
            <a:r>
              <a:rPr lang="pt-BR" sz="1800" dirty="0" err="1"/>
              <a:t>Blucher</a:t>
            </a:r>
            <a:r>
              <a:rPr lang="pt-BR" sz="1800" dirty="0"/>
              <a:t> Disponível em: https://integrada.minhabiblioteca.com.br/books/9788521208280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405518-11F8-42A8-ACD9-A21F5FE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78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Avaliações – SEMESTRE ANTERIOR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652966" y="4786288"/>
            <a:ext cx="11075208" cy="1593985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19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A soma de todas as atividades deverá compor o grau da NF no valor </a:t>
              </a:r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máximo de 10 (dez) pontos</a:t>
              </a:r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. Uma das etapas do trabalho final deverá, obrigatoriamente, estar </a:t>
              </a:r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vinculada à APS (Atividade Prática Supervisionada). 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20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200" b="1">
                  <a:solidFill>
                    <a:srgbClr val="8BBF37"/>
                  </a:solidFill>
                  <a:cs typeface="Leelawadee" panose="020B0502040204020203" pitchFamily="34" charset="-34"/>
                </a:rPr>
                <a:t>NF</a:t>
              </a:r>
              <a:endParaRPr kumimoji="0" lang="en" sz="2200" b="1" i="0" u="none" strike="noStrike" kern="1200" cap="none" spc="0" normalizeH="0" baseline="0" noProof="0" dirty="0">
                <a:ln>
                  <a:noFill/>
                </a:ln>
                <a:solidFill>
                  <a:srgbClr val="8BBF37"/>
                </a:solidFill>
                <a:effectLst/>
                <a:uLnTx/>
                <a:uFillTx/>
                <a:cs typeface="Leelawadee" panose="020B0502040204020203" pitchFamily="34" charset="-34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732480" y="1791518"/>
            <a:ext cx="10717620" cy="3078714"/>
            <a:chOff x="255401" y="1857778"/>
            <a:chExt cx="6085931" cy="1660497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3944" y="1960004"/>
              <a:ext cx="1" cy="61433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63735" y="1857778"/>
              <a:ext cx="4267730" cy="780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Contemplará os temas de aprendizagem abordados pelo professor da disciplina até sua realização:</a:t>
              </a:r>
            </a:p>
            <a:p>
              <a:pPr algn="just"/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I. Prova individual - 7 (sete) pontos</a:t>
              </a:r>
            </a:p>
            <a:p>
              <a:pPr algn="just"/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II. Atividades acadêmicas avaliativas - 3 (três) pontos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1565" y="2032923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54895" y="2096737"/>
              <a:ext cx="715264" cy="38024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1" i="0" u="none" strike="noStrike" kern="1200" cap="none" spc="0" normalizeH="0" baseline="0" noProof="0">
                  <a:ln>
                    <a:noFill/>
                  </a:ln>
                  <a:solidFill>
                    <a:srgbClr val="8BBF37"/>
                  </a:solidFill>
                  <a:effectLst/>
                  <a:uLnTx/>
                  <a:uFillTx/>
                  <a:cs typeface="Leelawadee" panose="020B0502040204020203" pitchFamily="34" charset="-34"/>
                </a:rPr>
                <a:t>AV1</a:t>
              </a:r>
              <a:endParaRPr kumimoji="0" lang="en" sz="2200" b="1" i="0" u="none" strike="noStrike" kern="1200" cap="none" spc="0" normalizeH="0" baseline="0" noProof="0" dirty="0">
                <a:ln>
                  <a:noFill/>
                </a:ln>
                <a:solidFill>
                  <a:srgbClr val="8BBF37"/>
                </a:solidFill>
                <a:effectLst/>
                <a:uLnTx/>
                <a:uFillTx/>
                <a:cs typeface="Leelawadee" panose="020B0502040204020203" pitchFamily="34" charset="-34"/>
              </a:endParaRP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1053098" y="1984644"/>
              <a:ext cx="211807" cy="140053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20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515EBCE-A3CA-6CB0-CD9F-833496CAD4B8}"/>
                </a:ext>
              </a:extLst>
            </p:cNvPr>
            <p:cNvSpPr/>
            <p:nvPr/>
          </p:nvSpPr>
          <p:spPr>
            <a:xfrm>
              <a:off x="1329165" y="2784186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7" name="Google Shape;225;p31">
              <a:extLst>
                <a:ext uri="{FF2B5EF4-FFF2-40B4-BE49-F238E27FC236}">
                  <a16:creationId xmlns:a16="http://schemas.microsoft.com/office/drawing/2014/main" id="{E8531AAF-D498-BAA7-485C-642310E5BDE9}"/>
                </a:ext>
              </a:extLst>
            </p:cNvPr>
            <p:cNvSpPr txBox="1">
              <a:spLocks/>
            </p:cNvSpPr>
            <p:nvPr/>
          </p:nvSpPr>
          <p:spPr>
            <a:xfrm>
              <a:off x="1193411" y="2850889"/>
              <a:ext cx="776378" cy="38024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BBF37"/>
                  </a:solidFill>
                  <a:effectLst/>
                  <a:uLnTx/>
                  <a:uFillTx/>
                  <a:cs typeface="Leelawadee" panose="020B0502040204020203" pitchFamily="34" charset="-34"/>
                </a:rPr>
                <a:t>AV2</a:t>
              </a: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2140BB6A-21AC-56ED-746B-7C184FB079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3574" y="2700421"/>
              <a:ext cx="37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527EC6B-2346-6B84-0A1E-0EE46C23F558}"/>
                </a:ext>
              </a:extLst>
            </p:cNvPr>
            <p:cNvSpPr txBox="1"/>
            <p:nvPr/>
          </p:nvSpPr>
          <p:spPr>
            <a:xfrm>
              <a:off x="2100347" y="2738082"/>
              <a:ext cx="4240985" cy="7801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Contemplará os temas de aprendizagem da disciplina e será composta por uma prova  objetiva com questões do </a:t>
              </a:r>
              <a:r>
                <a:rPr lang="pt-BR" sz="2200" b="1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BDQ</a:t>
              </a:r>
              <a:r>
                <a:rPr lang="pt-BR" sz="2200" b="1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: </a:t>
              </a:r>
            </a:p>
            <a:p>
              <a:pPr algn="just"/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(5 pontos | 8 pontos | 10 pontos) + atividades avaliativas (se for o caso), detalhadas no Plano de Ensino.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6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 Avaliações – SEMESTRE ATUAL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16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588876" y="4344666"/>
            <a:ext cx="11075208" cy="1593985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191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1200"/>
                </a:spcBef>
              </a:pPr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20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sz="220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  <a:endParaRPr kumimoji="0" lang="en" sz="2200" b="1" i="0" u="none" strike="noStrike" kern="1200" cap="none" spc="0" normalizeH="0" baseline="0" noProof="0" dirty="0">
                <a:ln>
                  <a:noFill/>
                </a:ln>
                <a:solidFill>
                  <a:srgbClr val="8BBF37"/>
                </a:solidFill>
                <a:effectLst/>
                <a:uLnTx/>
                <a:uFillTx/>
                <a:cs typeface="Leelawadee" panose="020B0502040204020203" pitchFamily="34" charset="-34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732480" y="1965491"/>
            <a:ext cx="10760111" cy="2123658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11453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2200" dirty="0">
                  <a:solidFill>
                    <a:srgbClr val="002060"/>
                  </a:solidFill>
                  <a:latin typeface="+mj-lt"/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I. Prova individual - 7 (sete) pontos</a:t>
              </a:r>
            </a:p>
            <a:p>
              <a:pPr algn="just"/>
              <a:r>
                <a:rPr lang="pt-BR" sz="2200" dirty="0">
                  <a:solidFill>
                    <a:srgbClr val="9E4EA3"/>
                  </a:solidFill>
                  <a:latin typeface="+mj-lt"/>
                  <a:cs typeface="Leelawadee" panose="020B0502040204020203" pitchFamily="34" charset="-34"/>
                </a:rPr>
                <a:t>II. Realização de quiz avaliativo sobre os temas 1 e 2, vinculados ao conteúdo digital, com valor total de 3 (três) pontos,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8BBF37"/>
                  </a:solidFill>
                  <a:effectLst/>
                  <a:uLnTx/>
                  <a:uFillTx/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220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20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106016" y="0"/>
            <a:ext cx="11608904" cy="633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18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502458" y="531744"/>
            <a:ext cx="11411246" cy="5740690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A7A7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en" sz="1100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</a:t>
                </a:r>
                <a:r>
                  <a:rPr kumimoji="0" lang="en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 Fevereiro</a:t>
                </a:r>
                <a:endParaRPr kumimoji="0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100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</a:t>
                </a: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cs typeface="Calibri"/>
                    <a:sym typeface="Fira Sans Extra Condensed"/>
                  </a:rPr>
                  <a:t>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kumimoji="0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44926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A7A7A7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A7A7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A7A7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100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  <a:endParaRPr kumimoji="0" lang="pt-BR" sz="11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cs typeface="Calibri"/>
                  <a:sym typeface="Fira Sans Extra Condensed"/>
                </a:endParaRP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A7A7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A7A7A7"/>
                  </a:buClr>
                  <a:buSzPts val="1100"/>
                  <a:buFont typeface="Arial"/>
                  <a:buNone/>
                  <a:tabLst/>
                  <a:defRPr/>
                </a:pPr>
                <a:r>
                  <a:rPr lang="pt-BR" sz="1100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</a:t>
                </a: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 de Dezembro</a:t>
                </a:r>
                <a:endParaRPr kumimoji="0" lang="pt-BR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kumimoji="0" lang="pt-BR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A7A7A7"/>
                    </a:solidFill>
                    <a:effectLst/>
                    <a:uLnTx/>
                    <a:uFillTx/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kumimoji="0" lang="pt-BR" sz="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449262" rtl="0" eaLnBrk="1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449262" rtl="0" eaLnBrk="1" fontAlgn="auto" latinLnBrk="0" hangingPunc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43582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marL="0" marR="0" lvl="0" indent="0" algn="l" defTabSz="449262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16165D"/>
                  </a:solidFill>
                  <a:effectLst/>
                  <a:uLnTx/>
                  <a:uFillTx/>
                  <a:latin typeface="Calibri"/>
                  <a:cs typeface="Calibri"/>
                  <a:sym typeface="Calibri"/>
                </a:rPr>
                <a:t>Principais eventos do semestre: Calendário</a:t>
              </a:r>
              <a:r>
                <a:rPr lang="pt-BR" dirty="0">
                  <a:latin typeface="Calibri"/>
                  <a:cs typeface="Calibri"/>
                </a:rPr>
                <a:t> Acadêmico</a:t>
              </a: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45718" tIns="45718" rIns="45718" bIns="45718" anchor="ctr"/>
            <a:lstStyle/>
            <a:p>
              <a:pPr marL="0" marR="0" lvl="0" indent="0" algn="l" defTabSz="449262" rtl="0" eaLnBrk="1" fontAlgn="auto" latinLnBrk="0" hangingPunct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5117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755203" hangingPunct="1">
                <a:lnSpc>
                  <a:spcPct val="107000"/>
                </a:lnSpc>
              </a:pPr>
              <a:r>
                <a:rPr lang="pt-BR" sz="867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755203" hangingPunct="1">
                <a:lnSpc>
                  <a:spcPct val="107000"/>
                </a:lnSpc>
              </a:pPr>
              <a:r>
                <a:rPr lang="pt-BR" sz="867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755203" hangingPunct="1">
                <a:lnSpc>
                  <a:spcPct val="107000"/>
                </a:lnSpc>
              </a:pPr>
              <a:endParaRPr lang="pt-BR" sz="867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Calendário Avaliações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Avaliando o Aprendizado 1 (Presencial):</a:t>
            </a:r>
            <a:r>
              <a:rPr lang="pt-BR" sz="2400" dirty="0">
                <a:solidFill>
                  <a:schemeClr val="tx1"/>
                </a:solidFill>
              </a:rPr>
              <a:t> 26/SETEMBRO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Avaliando o Aprendizado 2 (Online):</a:t>
            </a:r>
            <a:r>
              <a:rPr lang="pt-BR" sz="2400" dirty="0">
                <a:solidFill>
                  <a:schemeClr val="tx1"/>
                </a:solidFill>
              </a:rPr>
              <a:t> 02/OUT A 05/NOV</a:t>
            </a:r>
          </a:p>
          <a:p>
            <a:r>
              <a:rPr lang="pt-BR" sz="2400" b="1" dirty="0">
                <a:solidFill>
                  <a:schemeClr val="tx1"/>
                </a:solidFill>
              </a:rPr>
              <a:t>AV (Presencial):</a:t>
            </a:r>
            <a:r>
              <a:rPr lang="pt-BR" sz="2400" dirty="0">
                <a:solidFill>
                  <a:schemeClr val="tx1"/>
                </a:solidFill>
              </a:rPr>
              <a:t> 07/NOVEMBRO</a:t>
            </a:r>
          </a:p>
          <a:p>
            <a:r>
              <a:rPr lang="pt-BR" sz="2400" b="1" dirty="0">
                <a:solidFill>
                  <a:srgbClr val="002060"/>
                </a:solidFill>
              </a:rPr>
              <a:t>FIM DO SEMESTRE LETIVO: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b="1" dirty="0">
                <a:solidFill>
                  <a:srgbClr val="FF0000"/>
                </a:solidFill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EB140-2A4D-4F0D-B795-F09AFBFB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Sumário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7F27D-93ED-4DAF-86C6-1DD99749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Informações Pessoais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BR" sz="2400" dirty="0"/>
              <a:t>Apresentação do Curso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DEFF5E-C3D4-443F-9AF2-031B7285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2820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7" name="CaixaDeTexto 9">
            <a:extLst>
              <a:ext uri="{FF2B5EF4-FFF2-40B4-BE49-F238E27FC236}">
                <a16:creationId xmlns:a16="http://schemas.microsoft.com/office/drawing/2014/main" id="{AAED87FD-36C4-A825-4ED9-6090FB6D765D}"/>
              </a:ext>
            </a:extLst>
          </p:cNvPr>
          <p:cNvSpPr txBox="1"/>
          <p:nvPr/>
        </p:nvSpPr>
        <p:spPr>
          <a:xfrm>
            <a:off x="1326625" y="1125459"/>
            <a:ext cx="7667626" cy="5502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0" cap="none" spc="0" normalizeH="0" baseline="0" noProof="0" dirty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Muito Obrigado e excelente 2023.2!</a:t>
            </a:r>
            <a:endParaRPr kumimoji="0" sz="3200" b="1" i="0" u="none" strike="noStrike" kern="0" cap="none" spc="0" normalizeH="0" baseline="0" noProof="0" dirty="0">
              <a:ln>
                <a:noFill/>
              </a:ln>
              <a:solidFill>
                <a:srgbClr val="16165D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3B49A66-E06F-F398-FC17-EE4CCAD18FAA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AF651EA-3B16-F7F9-A353-90219F40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44" y="2011637"/>
            <a:ext cx="5859107" cy="3143458"/>
          </a:xfrm>
          <a:prstGeom prst="rect">
            <a:avLst/>
          </a:prstGeom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4FAC6D47-4AB3-8DB0-AE69-4466A8ACF661}"/>
              </a:ext>
            </a:extLst>
          </p:cNvPr>
          <p:cNvSpPr txBox="1">
            <a:spLocks/>
          </p:cNvSpPr>
          <p:nvPr/>
        </p:nvSpPr>
        <p:spPr>
          <a:xfrm>
            <a:off x="1154083" y="5155095"/>
            <a:ext cx="10058400" cy="1143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None/>
            </a:pPr>
            <a:r>
              <a:rPr lang="pt-BR" sz="2200" dirty="0">
                <a:solidFill>
                  <a:srgbClr val="0070C0"/>
                </a:solidFill>
              </a:rPr>
              <a:t>Prof. Dr. Selmo Queiroz Almeida</a:t>
            </a:r>
          </a:p>
          <a:p>
            <a:pPr marL="0" indent="0" algn="r">
              <a:spcBef>
                <a:spcPts val="0"/>
              </a:spcBef>
              <a:buNone/>
            </a:pPr>
            <a:r>
              <a:rPr lang="pt-BR" sz="2200" dirty="0">
                <a:solidFill>
                  <a:srgbClr val="0070C0"/>
                </a:solidFill>
              </a:rPr>
              <a:t>selmo.almeida@professores.area1.edu.br</a:t>
            </a:r>
          </a:p>
        </p:txBody>
      </p:sp>
    </p:spTree>
    <p:extLst>
      <p:ext uri="{BB962C8B-B14F-4D97-AF65-F5344CB8AC3E}">
        <p14:creationId xmlns:p14="http://schemas.microsoft.com/office/powerpoint/2010/main" val="34082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27D54-149D-41A7-AFAC-CEC39E991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22993"/>
            <a:ext cx="10058400" cy="561536"/>
          </a:xfrm>
        </p:spPr>
        <p:txBody>
          <a:bodyPr/>
          <a:lstStyle/>
          <a:p>
            <a:r>
              <a:rPr lang="pt-BR" dirty="0"/>
              <a:t>Informações Pessoais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E82308-A3EF-48DF-8136-017D9082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20" y="33090"/>
            <a:ext cx="10705106" cy="593038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Bacharel em Química Industrial (UFBA)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Mestre em Energia (UNIFACS)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/>
              <a:t> Doutorado em Química (UFBA)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 Experiência em Coordenação e Supervisão de Laboratórios Química e Física (ISO IEC 17025).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Ensino Superior de Química (Orgânica, Inorgânica, Analítica e Ambiental) e Física, Engenharia dos Materiais, Equipamentos Industriais, Operações Unitárias e Fenômenos de Transporte, Avaliação Econômica de Projetos, Biocombustíveis e Biomassa.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Convênios com empresas: Água de Coco Obrigado, A Geradora, </a:t>
            </a:r>
            <a:r>
              <a:rPr lang="pt-BR" sz="2000" dirty="0" err="1">
                <a:solidFill>
                  <a:schemeClr val="tx1"/>
                </a:solidFill>
              </a:rPr>
              <a:t>Algetec</a:t>
            </a:r>
            <a:r>
              <a:rPr lang="pt-BR" sz="2000" dirty="0">
                <a:solidFill>
                  <a:schemeClr val="tx1"/>
                </a:solidFill>
              </a:rPr>
              <a:t> (Plataforma Virtual de Laboratórios de Química Geral) e Ferbasa. </a:t>
            </a:r>
          </a:p>
          <a:p>
            <a:pPr marL="0" indent="0">
              <a:lnSpc>
                <a:spcPct val="150000"/>
              </a:lnSpc>
              <a:buNone/>
            </a:pP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089F2-301A-42FC-84AA-F96A43C1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45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728B7-3C3C-4919-B95D-F926F90A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C0989-3479-4C71-9338-AC31E5C68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52970"/>
            <a:ext cx="10058400" cy="4023360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COMBINAR os aspectos conceituais de matéria e energia, por meio das propriedades físicas e químicas das substâncias, para compreender a estrutura eletrônica e a teoria atômica moderna.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UTILIZAR as propriedades periódicas, de acordo com as forças intramoleculares, para elucidar as interações que ocorrem nas ligações químicas.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2000" dirty="0"/>
              <a:t>ANALISAR situações do cotidiano, com base nos princípios das reações químicas, para mostrar a integração entre teoria e a prática nos cálculos estequiométricos.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D581B-7731-43F4-AA83-F3D1D6F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492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728B7-3C3C-4919-B95D-F926F90A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C0989-3479-4C71-9338-AC31E5C68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rgbClr val="FFC000"/>
                </a:solidFill>
              </a:rPr>
              <a:t>4. </a:t>
            </a:r>
            <a:r>
              <a:rPr lang="pt-BR" sz="2000" dirty="0"/>
              <a:t>AVALIAR os principais materiais sólidos, através de suas estruturas e propriedades, para a correta aplicação em projetos práticos de Engenharia.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C000"/>
                </a:solidFill>
              </a:rPr>
              <a:t>5. </a:t>
            </a:r>
            <a:r>
              <a:rPr lang="pt-BR" sz="2000" dirty="0"/>
              <a:t>IDENTIFICAR os aparelhos, vidrarias e reagentes utilizados em aulas práticas, através de processos de observação e análise em laboratório físico ou virtual, associar a Química ao seu cotidiano profissional.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C000"/>
                </a:solidFill>
              </a:rPr>
              <a:t>6. </a:t>
            </a:r>
            <a:r>
              <a:rPr lang="pt-BR" sz="2000" dirty="0"/>
              <a:t>INVESTIGAR situações-problema teóricos, por meio do envolvimento e participação em times de desafios teóricos, para criar ideias de soluções inovadoras em engenharia.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D581B-7731-43F4-AA83-F3D1D6F7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636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dirty="0"/>
              <a:t>INTRODUÇÃO A QUÍMICA TECNOLÓGICA. 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TEORIA ATÔMICA E TABELA PERIÓDICA.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LIGAÇÕES QUÍMICAS. 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FUNDAMENTOS DAS REAÇÕES QUÍMICAS. 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800" dirty="0"/>
              <a:t>MATERIAIS SÓLIDOS DE ENGENHARIA  (APS)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8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 dirty="0"/>
              <a:t>1</a:t>
            </a:r>
            <a:r>
              <a:rPr lang="pt-BR" sz="2600" b="1" dirty="0"/>
              <a:t>. </a:t>
            </a:r>
            <a:r>
              <a:rPr lang="pt-BR" sz="2800" b="1" dirty="0"/>
              <a:t>INTRODUÇÃO A QUÍMICA TECNOLÓGICA. </a:t>
            </a:r>
          </a:p>
          <a:p>
            <a:pPr marL="0" indent="0">
              <a:buNone/>
            </a:pPr>
            <a:endParaRPr lang="pt-BR" sz="2200" b="1" dirty="0"/>
          </a:p>
          <a:p>
            <a:pPr marL="292608" lvl="1" indent="0">
              <a:buNone/>
            </a:pPr>
            <a:r>
              <a:rPr lang="pt-BR" sz="2200" dirty="0"/>
              <a:t>	</a:t>
            </a:r>
            <a:r>
              <a:rPr lang="pt-BR" sz="2400" dirty="0"/>
              <a:t>1.1 QUÍMICA, EVOLUÇÃO E SOCIEDADE</a:t>
            </a:r>
          </a:p>
          <a:p>
            <a:pPr marL="292608" lvl="1" indent="0">
              <a:buNone/>
            </a:pPr>
            <a:r>
              <a:rPr lang="pt-BR" sz="2400" dirty="0"/>
              <a:t>	1.2 ENERGIA, MATÉRIA E MEDIDAS</a:t>
            </a:r>
          </a:p>
          <a:p>
            <a:pPr marL="292608" lvl="1" indent="0">
              <a:buNone/>
            </a:pPr>
            <a:r>
              <a:rPr lang="pt-BR" sz="2400" dirty="0"/>
              <a:t>	1.3 A IMPORTÂNCIA DOS MATERIAIS PARA A TECNOLOGIA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64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2800" dirty="0"/>
              <a:t>2.</a:t>
            </a:r>
            <a:r>
              <a:rPr lang="pt-BR" sz="2800" b="1" dirty="0"/>
              <a:t> ÁTOMOS, ELEMENTOS E TABELA PERIÓDICA </a:t>
            </a:r>
          </a:p>
          <a:p>
            <a:pPr marL="0" lvl="1" indent="0">
              <a:buNone/>
            </a:pPr>
            <a:r>
              <a:rPr lang="pt-BR" sz="2200" dirty="0"/>
              <a:t>	</a:t>
            </a:r>
          </a:p>
          <a:p>
            <a:pPr marL="0" lvl="1" indent="0">
              <a:buNone/>
            </a:pPr>
            <a:r>
              <a:rPr lang="pt-BR" sz="2200" dirty="0"/>
              <a:t>	</a:t>
            </a:r>
            <a:r>
              <a:rPr lang="pt-BR" sz="2400" dirty="0"/>
              <a:t>2.1 ÁTOMO 	2.2 CONFIGURAÇÃO ELETRÔNICA DOS ELEMENTOS 	2.3 PROPRIEDADES PERIÓDICAS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76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68EE-B25D-442B-8AEC-308A5722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Temas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82C27-3EE6-416E-8BC5-A900713A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3. </a:t>
            </a:r>
            <a:r>
              <a:rPr lang="pt-BR" sz="2800" b="1" dirty="0"/>
              <a:t>LIGAÇÕES QUÍMICAS</a:t>
            </a:r>
          </a:p>
          <a:p>
            <a:pPr marL="0" indent="0">
              <a:buNone/>
            </a:pPr>
            <a:r>
              <a:rPr lang="pt-BR" sz="2200" dirty="0"/>
              <a:t>	</a:t>
            </a:r>
            <a:r>
              <a:rPr lang="pt-BR" sz="2400" dirty="0"/>
              <a:t>3.1 ESTABILIDADE ELETRÔNICA</a:t>
            </a:r>
          </a:p>
          <a:p>
            <a:pPr marL="0" indent="0">
              <a:buNone/>
            </a:pPr>
            <a:r>
              <a:rPr lang="pt-BR" sz="2400" dirty="0"/>
              <a:t>	3.2 LIGAÇÕES QUÍMICAS</a:t>
            </a:r>
          </a:p>
          <a:p>
            <a:pPr marL="0" indent="0">
              <a:buNone/>
            </a:pPr>
            <a:r>
              <a:rPr lang="pt-BR" sz="2400" dirty="0"/>
              <a:t>	3.3 MATERIAIS</a:t>
            </a:r>
          </a:p>
          <a:p>
            <a:pPr marL="0" indent="0">
              <a:buNone/>
            </a:pPr>
            <a:r>
              <a:rPr lang="pt-BR" sz="2400" dirty="0"/>
              <a:t>	3.4 LIGAÇÕES QUÍMICAS E MATERIAIS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71F1D0-E8BA-4693-A97F-EB42B6EF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2351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Retrospectiva</Template>
  <TotalTime>0</TotalTime>
  <Words>1268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Fira Sans Extra Condensed</vt:lpstr>
      <vt:lpstr>Leelawadee</vt:lpstr>
      <vt:lpstr>Roboto</vt:lpstr>
      <vt:lpstr>Wingdings</vt:lpstr>
      <vt:lpstr>Retrospectiva</vt:lpstr>
      <vt:lpstr>ARA0056 QUÍMICA TECNOLÓGICA Apresentação do Curso</vt:lpstr>
      <vt:lpstr>Sumário</vt:lpstr>
      <vt:lpstr>Informações Pessoais</vt:lpstr>
      <vt:lpstr>Objetivos do Curso</vt:lpstr>
      <vt:lpstr>Objetivos do Curso</vt:lpstr>
      <vt:lpstr>Ementa</vt:lpstr>
      <vt:lpstr>Temas de Aprendizagem</vt:lpstr>
      <vt:lpstr>Temas de Aprendizagem</vt:lpstr>
      <vt:lpstr>Temas de Aprendizagem</vt:lpstr>
      <vt:lpstr>Temas de Aprendizagem</vt:lpstr>
      <vt:lpstr>Temas de Aprendizagem</vt:lpstr>
      <vt:lpstr>Temas de Aprendizagem</vt:lpstr>
      <vt:lpstr>Bibliografia Básica</vt:lpstr>
      <vt:lpstr>Bibliografia Complementar</vt:lpstr>
      <vt:lpstr>Critério Avaliações – SEMESTRE ANTERIOR</vt:lpstr>
      <vt:lpstr>Critério Avaliações – SEMESTRE ATUAL</vt:lpstr>
      <vt:lpstr>Apresentação do PowerPoint</vt:lpstr>
      <vt:lpstr>Apresentação do PowerPoint</vt:lpstr>
      <vt:lpstr>Calendário Avaliações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WYF0939 ANÁLISE DE SISTEMAS LINEARES Apresentação do Curso e Introdução</dc:title>
  <dc:creator/>
  <cp:lastModifiedBy/>
  <cp:revision>18</cp:revision>
  <dcterms:created xsi:type="dcterms:W3CDTF">2021-08-26T17:52:07Z</dcterms:created>
  <dcterms:modified xsi:type="dcterms:W3CDTF">2023-08-07T15:14:45Z</dcterms:modified>
</cp:coreProperties>
</file>