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1" r:id="rId1"/>
  </p:sldMasterIdLst>
  <p:notesMasterIdLst>
    <p:notesMasterId r:id="rId35"/>
  </p:notesMasterIdLst>
  <p:sldIdLst>
    <p:sldId id="256" r:id="rId2"/>
    <p:sldId id="291" r:id="rId3"/>
    <p:sldId id="338" r:id="rId4"/>
    <p:sldId id="351" r:id="rId5"/>
    <p:sldId id="352" r:id="rId6"/>
    <p:sldId id="353" r:id="rId7"/>
    <p:sldId id="354" r:id="rId8"/>
    <p:sldId id="355" r:id="rId9"/>
    <p:sldId id="356" r:id="rId10"/>
    <p:sldId id="357" r:id="rId11"/>
    <p:sldId id="358" r:id="rId12"/>
    <p:sldId id="359" r:id="rId13"/>
    <p:sldId id="360" r:id="rId14"/>
    <p:sldId id="361" r:id="rId15"/>
    <p:sldId id="350" r:id="rId16"/>
    <p:sldId id="341" r:id="rId17"/>
    <p:sldId id="342" r:id="rId18"/>
    <p:sldId id="343" r:id="rId19"/>
    <p:sldId id="344" r:id="rId20"/>
    <p:sldId id="345" r:id="rId21"/>
    <p:sldId id="346" r:id="rId22"/>
    <p:sldId id="347" r:id="rId23"/>
    <p:sldId id="348" r:id="rId24"/>
    <p:sldId id="349" r:id="rId25"/>
    <p:sldId id="362" r:id="rId26"/>
    <p:sldId id="363" r:id="rId27"/>
    <p:sldId id="364" r:id="rId28"/>
    <p:sldId id="365" r:id="rId29"/>
    <p:sldId id="323" r:id="rId30"/>
    <p:sldId id="333" r:id="rId31"/>
    <p:sldId id="334" r:id="rId32"/>
    <p:sldId id="337" r:id="rId33"/>
    <p:sldId id="309" r:id="rId3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147" autoAdjust="0"/>
    <p:restoredTop sz="83649" autoAdjust="0"/>
  </p:normalViewPr>
  <p:slideViewPr>
    <p:cSldViewPr snapToGrid="0">
      <p:cViewPr varScale="1">
        <p:scale>
          <a:sx n="77" d="100"/>
          <a:sy n="77" d="100"/>
        </p:scale>
        <p:origin x="612" y="54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984697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275760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15345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547991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825833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910013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85384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956482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411938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740917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233331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0588647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1164990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7914799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264190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9985137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507056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91259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1894772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956959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530438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62490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6993771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03512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54635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006680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839522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078993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919373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860416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13335" y="601724"/>
            <a:ext cx="6477805" cy="1906073"/>
          </a:xfrm>
        </p:spPr>
        <p:txBody>
          <a:bodyPr bIns="0" anchor="b">
            <a:normAutofit/>
          </a:bodyPr>
          <a:lstStyle>
            <a:lvl1pPr algn="l">
              <a:defRPr sz="495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13335" y="2648403"/>
            <a:ext cx="6477804" cy="733216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35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35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12376" y="246981"/>
            <a:ext cx="3730436" cy="2319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8249" y="599230"/>
            <a:ext cx="608264" cy="377684"/>
          </a:xfrm>
        </p:spPr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813335" y="2646407"/>
            <a:ext cx="647780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1791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26" name="Straight Connector 25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5485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79333" y="599230"/>
            <a:ext cx="1211807" cy="3494917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83504" y="599230"/>
            <a:ext cx="5871623" cy="3494917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7079333" y="599230"/>
            <a:ext cx="0" cy="3494917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98575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65373754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33" name="Straight Connector 32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5816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0679" y="1317097"/>
            <a:ext cx="6482366" cy="1415963"/>
          </a:xfrm>
        </p:spPr>
        <p:txBody>
          <a:bodyPr anchor="b">
            <a:normAutofit/>
          </a:bodyPr>
          <a:lstStyle>
            <a:lvl1pPr algn="l">
              <a:defRPr sz="27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0679" y="2854647"/>
            <a:ext cx="6472835" cy="759697"/>
          </a:xfrm>
        </p:spPr>
        <p:txBody>
          <a:bodyPr tIns="91440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090679" y="2853739"/>
            <a:ext cx="647283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9911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6913" y="603667"/>
            <a:ext cx="7204226" cy="794479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85498" y="1508159"/>
            <a:ext cx="3483864" cy="258644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10328" y="1513007"/>
            <a:ext cx="3483864" cy="258114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35" name="Straight Connector 34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8408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5394" y="603123"/>
            <a:ext cx="7205746" cy="792239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5393" y="1514662"/>
            <a:ext cx="3483864" cy="60145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65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5393" y="2118202"/>
            <a:ext cx="3483864" cy="198334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9272" y="1517253"/>
            <a:ext cx="3483864" cy="60167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65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09272" y="2116119"/>
            <a:ext cx="3483864" cy="197802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29" name="Straight Connector 28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9703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25" name="Straight Connector 24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7933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7063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3504" y="599230"/>
            <a:ext cx="2454824" cy="1685338"/>
          </a:xfrm>
        </p:spPr>
        <p:txBody>
          <a:bodyPr anchor="b">
            <a:normAutofit/>
          </a:bodyPr>
          <a:lstStyle>
            <a:lvl1pPr algn="l">
              <a:defRPr sz="1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2785" y="599230"/>
            <a:ext cx="4509353" cy="3494120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3504" y="2404119"/>
            <a:ext cx="2456260" cy="1686136"/>
          </a:xfrm>
        </p:spPr>
        <p:txBody>
          <a:bodyPr/>
          <a:lstStyle>
            <a:lvl1pPr marL="0" indent="0" algn="l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17" name="Straight Connector 16"/>
          <p:cNvCxnSpPr/>
          <p:nvPr/>
        </p:nvCxnSpPr>
        <p:spPr>
          <a:xfrm>
            <a:off x="1086210" y="2404118"/>
            <a:ext cx="2452118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6964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5608041" y="361628"/>
            <a:ext cx="3055900" cy="3861826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8405" y="847135"/>
            <a:ext cx="4149246" cy="1372938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3292" y="841907"/>
            <a:ext cx="2093378" cy="2899745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7747" y="2359494"/>
            <a:ext cx="4143303" cy="1502807"/>
          </a:xfrm>
        </p:spPr>
        <p:txBody>
          <a:bodyPr>
            <a:normAutofit/>
          </a:bodyPr>
          <a:lstStyle>
            <a:lvl1pPr marL="0" indent="0" algn="l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85537" y="4102393"/>
            <a:ext cx="4145513" cy="240092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pPr/>
              <a:t>5/16/2022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85537" y="238981"/>
            <a:ext cx="4155753" cy="24069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31" name="Straight Connector 30"/>
          <p:cNvCxnSpPr/>
          <p:nvPr/>
        </p:nvCxnSpPr>
        <p:spPr>
          <a:xfrm>
            <a:off x="1085537" y="2357704"/>
            <a:ext cx="414551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1514607"/>
            <a:ext cx="9144000" cy="3079456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4594860"/>
            <a:ext cx="9144000" cy="557213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88685" y="603390"/>
            <a:ext cx="7202456" cy="78692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8685" y="1511799"/>
            <a:ext cx="7202456" cy="25879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65604" y="247778"/>
            <a:ext cx="2625536" cy="2319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5/16/2022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684" y="246981"/>
            <a:ext cx="4454127" cy="2319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0046" y="599230"/>
            <a:ext cx="608264" cy="37768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100">
                <a:solidFill>
                  <a:schemeClr val="accent1"/>
                </a:solidFill>
              </a:defRPr>
            </a:lvl1pPr>
          </a:lstStyle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4596310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5" descr="Picture 5">
            <a:extLst>
              <a:ext uri="{FF2B5EF4-FFF2-40B4-BE49-F238E27FC236}">
                <a16:creationId xmlns:a16="http://schemas.microsoft.com/office/drawing/2014/main" id="{6609BD24-7961-44E4-B2CE-86BB3C9EC2A7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2" name="Picture 6" descr="Picture 6">
            <a:extLst>
              <a:ext uri="{FF2B5EF4-FFF2-40B4-BE49-F238E27FC236}">
                <a16:creationId xmlns:a16="http://schemas.microsoft.com/office/drawing/2014/main" id="{117CBF87-EB84-44CB-B228-C032447DB257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3" name="Imagem" descr="Imagem">
            <a:extLst>
              <a:ext uri="{FF2B5EF4-FFF2-40B4-BE49-F238E27FC236}">
                <a16:creationId xmlns:a16="http://schemas.microsoft.com/office/drawing/2014/main" id="{399B75A8-4A78-44D4-A955-A41CAC2A46C8}"/>
              </a:ext>
            </a:extLst>
          </p:cNvPr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04009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5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35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05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python/python_variables.asp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docs.python.org/pt-br/3/tutorial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Xo1oCx6hqG4/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algoritmosempython.com.br/cursos/programacao-python/encapsulamento/" TargetMode="Externa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ctr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Programação Python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88099" y="603389"/>
            <a:ext cx="8719822" cy="549005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Python – CLASSES E OO – </a:t>
            </a:r>
            <a:r>
              <a:rPr lang="en-US" b="1" dirty="0" err="1">
                <a:solidFill>
                  <a:srgbClr val="0070C0"/>
                </a:solidFill>
              </a:rPr>
              <a:t>Parâmetro</a:t>
            </a:r>
            <a:r>
              <a:rPr lang="en-US" b="1" dirty="0">
                <a:solidFill>
                  <a:srgbClr val="0070C0"/>
                </a:solidFill>
              </a:rPr>
              <a:t> SELF EXEMPLO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Pessoa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#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não recomendado</a:t>
            </a:r>
          </a:p>
          <a:p>
            <a:pPr marL="619125" lvl="1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__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__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myobject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nome, idade):</a:t>
            </a:r>
          </a:p>
          <a:p>
            <a:pPr marL="619125" lvl="1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  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myobject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.nome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nome</a:t>
            </a:r>
          </a:p>
          <a:p>
            <a:pPr marL="619125" lvl="1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myobject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.idade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idade</a:t>
            </a:r>
          </a:p>
          <a:p>
            <a:pPr marL="619125" lvl="1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imprime_nome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myobject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marL="619125" lvl="1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(“Meu nome é: " +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myobject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.nome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p1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Pessoa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(“Julia", 17)</a:t>
            </a: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p1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imprime_nome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920421965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88099" y="603389"/>
            <a:ext cx="8719822" cy="549005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Python – CLASSES E OO – PROPRIEDADES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Modificando as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propriedades de objetos 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atributo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p1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.idade = 25 # Definindo ao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atributo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idade do objeto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p1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para 25.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2551397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88099" y="603389"/>
            <a:ext cx="8719822" cy="549005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Python – CLASSES E OO – DELETE ATRIBUTO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Excluindo uma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propriedade de objeto 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atributo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del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p1.idade #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atributo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idade do objeto p1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096201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88099" y="603389"/>
            <a:ext cx="8719822" cy="549005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Python – CLASSES E OO – DELETE OBJETO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Excluindo um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objeto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del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p1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8248365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88099" y="603389"/>
            <a:ext cx="8719822" cy="549005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Python – CLASSES E OO – DELETE OBJETO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definições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não podem ficar vazias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mas se por algum motivo você tiver uma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definição de classe sem conteúdo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coloque a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instrução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para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evitar erros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Pessoa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pass</a:t>
            </a:r>
            <a:endParaRPr lang="pt-BR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2602072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88099" y="603389"/>
            <a:ext cx="8719822" cy="549005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Python – CLASSES E OO </a:t>
            </a:r>
            <a:r>
              <a:rPr lang="en-US" b="1" dirty="0" err="1">
                <a:solidFill>
                  <a:srgbClr val="0070C0"/>
                </a:solidFill>
              </a:rPr>
              <a:t>Encapsulamento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Encapsulamento (esconder)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a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proteção dos atributos ou métodos de uma classe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em Python existem somente o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o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eles são definidos no próprio nome do atributo ou método.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Protege informações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sigilosas ou sensíveis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com ele é possível deixar o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código mais legível, funcional e reutilizável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944107121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 seja,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procuramos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esconder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clientes (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usuários de uma classe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todas as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informação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 não são necessárias ao uso da classe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 atributos ou métodos são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iniciados por no máximo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dois sublinhados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terminados por um sublinhado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são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privados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todas as outras formas são públicas.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E1D5FB0-590F-3AF0-23EF-139DEA8E2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099" y="603389"/>
            <a:ext cx="8719822" cy="549005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Python – CLASSES E OO  </a:t>
            </a:r>
            <a:r>
              <a:rPr lang="en-US" b="1" dirty="0" err="1">
                <a:solidFill>
                  <a:srgbClr val="0070C0"/>
                </a:solidFill>
              </a:rPr>
              <a:t>Encapsulamento</a:t>
            </a:r>
            <a:endParaRPr 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4035891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88099" y="603389"/>
            <a:ext cx="8719822" cy="549005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Python – CLASSES E OO </a:t>
            </a:r>
            <a:r>
              <a:rPr lang="en-US" b="1" dirty="0" err="1">
                <a:solidFill>
                  <a:srgbClr val="0070C0"/>
                </a:solidFill>
              </a:rPr>
              <a:t>Níveis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acesso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níveis de acesso 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visibilidade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são responsáveis por informar qual o tipo de permissão de um determinado atributo. Nesse sentido, existem três níveis, que são: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Público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consiste no nível de proteção mais baixo de todos, uma vez que todas as classes de um programa podem acessar os dados e os métodos livremente. Pode-se dizer que, nesse caso, não existe encapsulamento;</a:t>
            </a:r>
          </a:p>
        </p:txBody>
      </p:sp>
    </p:spTree>
    <p:extLst>
      <p:ext uri="{BB962C8B-B14F-4D97-AF65-F5344CB8AC3E}">
        <p14:creationId xmlns:p14="http://schemas.microsoft.com/office/powerpoint/2010/main" val="678619795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88099" y="603389"/>
            <a:ext cx="8719822" cy="549005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Python – CLASSES E OO </a:t>
            </a:r>
            <a:r>
              <a:rPr lang="en-US" b="1" dirty="0" err="1">
                <a:solidFill>
                  <a:srgbClr val="0070C0"/>
                </a:solidFill>
              </a:rPr>
              <a:t>Níveis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acesso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Protected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(01 _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underscore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FRACO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Somente as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classes derivadas da original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que têm total acesso aos atributos e métodos. Aqui, já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existe encapsulamento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de modo que os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métodos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set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passam a ser usados, bem como na declaração do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atributo usa-se o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 vez do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Private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(02 _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underscore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FORTE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aqui, o acesso aos dados é feito somente dentro da própria classe onde ela foi declarada.</a:t>
            </a:r>
          </a:p>
        </p:txBody>
      </p:sp>
    </p:spTree>
    <p:extLst>
      <p:ext uri="{BB962C8B-B14F-4D97-AF65-F5344CB8AC3E}">
        <p14:creationId xmlns:p14="http://schemas.microsoft.com/office/powerpoint/2010/main" val="3995807753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88099" y="603389"/>
            <a:ext cx="8719822" cy="549005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Python – CLASSES E OO </a:t>
            </a:r>
            <a:r>
              <a:rPr lang="en-US" b="1" dirty="0" err="1">
                <a:solidFill>
                  <a:srgbClr val="0070C0"/>
                </a:solidFill>
              </a:rPr>
              <a:t>Níveis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acesso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 Python, existe uma convenção de que dados ou métodos cujo nome começa com _ 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dois _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underscores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não deveriam ser acessados fora da classe.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Já em Java e C++ existe a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palavra-chave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para indicar que um dado ou método não é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visível fora da classe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75320435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ctr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l"/>
            <a:r>
              <a:rPr lang="pt-BR" sz="3200" b="1" dirty="0">
                <a:solidFill>
                  <a:schemeClr val="bg1"/>
                </a:solidFill>
              </a:rPr>
              <a:t>Aula 11</a:t>
            </a:r>
            <a:br>
              <a:rPr lang="pt-BR" sz="3200" b="1" dirty="0">
                <a:solidFill>
                  <a:schemeClr val="bg1"/>
                </a:solidFill>
              </a:rPr>
            </a:br>
            <a:r>
              <a:rPr lang="pt-BR" sz="3200" b="1" dirty="0">
                <a:solidFill>
                  <a:schemeClr val="bg1"/>
                </a:solidFill>
              </a:rPr>
              <a:t>	CLASSES – orientação a objetos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88099" y="603389"/>
            <a:ext cx="8719822" cy="549005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Python – CLASSES E OO EXEMPLO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Funcionario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__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__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self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nome, cargo,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valor_hora_trabalhada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): #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construtor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self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.nome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nome #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self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.cargo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cargo #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self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.valor_hora_trabalhada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valor_hora_trabalhada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#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self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__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horas_trabalhadas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0 #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self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__salario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0  #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5053359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88099" y="603389"/>
            <a:ext cx="8719822" cy="549005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Python – CLASSES E OO EXEMPLO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55391" y="1150045"/>
            <a:ext cx="8865056" cy="3948048"/>
          </a:xfrm>
        </p:spPr>
        <p:txBody>
          <a:bodyPr>
            <a:noAutofit/>
          </a:bodyPr>
          <a:lstStyle/>
          <a:p>
            <a:pPr marL="61912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@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property #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decoradores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equivalente a um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61912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salario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self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):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pertence a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Funcionario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para exibir 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artibuto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1912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self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.__salario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19125" lvl="1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1912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@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salario.setter #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decoradores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equivalente a um set()</a:t>
            </a:r>
          </a:p>
          <a:p>
            <a:pPr marL="61912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salario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self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novo_salario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):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pertence a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Funcionario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1912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raise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ValueError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Impossivel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alterar salario diretamente. Use a função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calcula_salario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().")</a:t>
            </a:r>
          </a:p>
        </p:txBody>
      </p:sp>
    </p:spTree>
    <p:extLst>
      <p:ext uri="{BB962C8B-B14F-4D97-AF65-F5344CB8AC3E}">
        <p14:creationId xmlns:p14="http://schemas.microsoft.com/office/powerpoint/2010/main" val="245077597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88099" y="603389"/>
            <a:ext cx="8719822" cy="549005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Python – CLASSES E OO EXEMPLO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55391" y="1150045"/>
            <a:ext cx="8865056" cy="3948048"/>
          </a:xfrm>
        </p:spPr>
        <p:txBody>
          <a:bodyPr>
            <a:noAutofit/>
          </a:bodyPr>
          <a:lstStyle/>
          <a:p>
            <a:pPr marL="619125" lvl="1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registra_hora_trabalhada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self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):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pertence a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Funcionario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1912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self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.__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horas_trabalhadas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+= 1</a:t>
            </a:r>
          </a:p>
          <a:p>
            <a:pPr marL="0" indent="0" algn="just">
              <a:buNone/>
            </a:pPr>
            <a:endParaRPr lang="pt-BR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19125" lvl="1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calcula_salario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self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):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pertence a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Funcionario</a:t>
            </a: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1912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self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.__salario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self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.__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horas_trabalhadas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*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self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.valor_hora_trabalhada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19125" lvl="1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19125" lvl="1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	_NOMECLASSE__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nomeatributo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619125" lvl="1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NOMECLASSE ._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nomeatributo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73966216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88099" y="603389"/>
            <a:ext cx="8719822" cy="549005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Python – CLASSES E OO EXEMPLO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55391" y="1150045"/>
            <a:ext cx="8865056" cy="394804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juju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Funcionario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(Julia’, ‘Digital Influencer’,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180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hereança</a:t>
            </a: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juju.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registra_hora_trabalhada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 algn="just">
              <a:buNone/>
            </a:pP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juju.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registra_hora_trabalhada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 algn="just">
              <a:buNone/>
            </a:pP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juju.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registra_hora_trabalhada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 algn="just">
              <a:buNone/>
            </a:pP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juju.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registra_hora_trabalhada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 algn="just">
              <a:buNone/>
            </a:pP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juju.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registra_hora_trabalhada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 algn="just">
              <a:buNone/>
            </a:pP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juju.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calcula_salario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juju.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valor_hora_trabalhada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juju.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salario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20313688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88099" y="603389"/>
            <a:ext cx="8719822" cy="549005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Python – CLASSES E OO EXEMPLO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55391" y="1150045"/>
            <a:ext cx="8865056" cy="394804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Importante...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cria um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novo objeto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__salario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que não pertence a classe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juju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.__salario = 700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print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juju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.__salario)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o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atributo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__salario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que pertence a classe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não foi alterado do código anterior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print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juju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.salario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print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juju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._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Funcionario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__salario)</a:t>
            </a:r>
          </a:p>
        </p:txBody>
      </p:sp>
    </p:spTree>
    <p:extLst>
      <p:ext uri="{BB962C8B-B14F-4D97-AF65-F5344CB8AC3E}">
        <p14:creationId xmlns:p14="http://schemas.microsoft.com/office/powerpoint/2010/main" val="2494703340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88099" y="603389"/>
            <a:ext cx="8719822" cy="549005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Python – CLASSES E OO POLIMORFISMO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52394"/>
            <a:ext cx="8865056" cy="394804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Polimorfismo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em Python, é a capacidade que uma subclasse tem de ter métodos com o mesmo nome de sua superclasse, e o programa saber qual método deve ser invocado, especificamente (da super ou sub).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 seja, o objeto tem a capacidade de assumir diferentes formas 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polimorfismo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300525407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88099" y="603389"/>
            <a:ext cx="8719822" cy="549005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Python – CLASSES E OO POLIMORFISMO EXEMPLO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52394"/>
            <a:ext cx="8865056" cy="394804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Super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self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x, y):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 + y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Super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self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x, y, z):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 + y + z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Super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().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(2, 3)) #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pt-BR" sz="200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</a:t>
            </a:r>
            <a:r>
              <a:rPr lang="pt-BR" sz="2000">
                <a:latin typeface="Times New Roman" panose="02020603050405020304" pitchFamily="18" charset="0"/>
                <a:cs typeface="Times New Roman" panose="02020603050405020304" pitchFamily="18" charset="0"/>
              </a:rPr>
              <a:t>().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</a:t>
            </a:r>
            <a:r>
              <a:rPr lang="pt-BR" sz="2000">
                <a:latin typeface="Times New Roman" panose="02020603050405020304" pitchFamily="18" charset="0"/>
                <a:cs typeface="Times New Roman" panose="02020603050405020304" pitchFamily="18" charset="0"/>
              </a:rPr>
              <a:t>, 3, 7)) 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0614927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88099" y="603389"/>
            <a:ext cx="8719822" cy="549005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Python – CLASSES E OO POLIMORFISMO EXEMPLO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52394"/>
            <a:ext cx="8865056" cy="394804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classe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herda a Superclasse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ou seja, tudo que nem na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superclasse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atributos e métodos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vai ter na subclasse.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Porém, quando chamamos o método soma(), ele vai invocar o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método da subclasse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não da superclasse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! O Python entende: "Opa, ele instanciou um objeto da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subclasse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Por isso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vou invocar o método da subclasse e não da superclasse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 seja, seu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objeto assumiu a forma da subclasse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embora ele também seja uma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superclasse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Dizemos que o método da subclasse fez uma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sobreposição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ele sobrepôs, passou por cima, do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método da superclasse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51181704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88099" y="603389"/>
            <a:ext cx="8719822" cy="549005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Python – CLASSES E OO POLIMORFISMO EXEMPLO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52394"/>
            <a:ext cx="8865056" cy="394804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16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sz="16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Super</a:t>
            </a:r>
            <a:r>
              <a:rPr lang="en-US" sz="16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en-US" sz="16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def</a:t>
            </a:r>
            <a:r>
              <a:rPr lang="en-US" sz="16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hello(</a:t>
            </a:r>
            <a:r>
              <a:rPr lang="en-US" sz="16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self</a:t>
            </a:r>
            <a:r>
              <a:rPr lang="en-US" sz="16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marL="0" indent="0" algn="just">
              <a:buNone/>
            </a:pPr>
            <a:r>
              <a:rPr lang="en-US" sz="16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sz="16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sz="1600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Olá</a:t>
            </a:r>
            <a:r>
              <a:rPr lang="en-US" sz="16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, sou a </a:t>
            </a:r>
            <a:r>
              <a:rPr lang="en-US" sz="1600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superclasse</a:t>
            </a:r>
            <a:r>
              <a:rPr lang="en-US" sz="16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!")</a:t>
            </a:r>
          </a:p>
          <a:p>
            <a:pPr marL="0" indent="0" algn="just">
              <a:buNone/>
            </a:pPr>
            <a:r>
              <a:rPr lang="en-US" sz="1600" b="1" dirty="0"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sz="1600" dirty="0"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Sub</a:t>
            </a:r>
            <a:r>
              <a:rPr lang="en-US" sz="1600" dirty="0"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600" b="1" dirty="0">
                <a:solidFill>
                  <a:srgbClr val="FF0000"/>
                </a:solidFill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Super</a:t>
            </a:r>
            <a:r>
              <a:rPr lang="en-US" sz="1600" dirty="0"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marL="0" indent="0" algn="just">
              <a:buNone/>
            </a:pPr>
            <a:r>
              <a:rPr lang="en-US" sz="1600" b="1" dirty="0"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 def</a:t>
            </a:r>
            <a:r>
              <a:rPr lang="en-US" sz="1600" dirty="0"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hello(self):</a:t>
            </a:r>
          </a:p>
          <a:p>
            <a:pPr marL="0" indent="0" algn="just">
              <a:buNone/>
            </a:pPr>
            <a:r>
              <a:rPr lang="en-US" sz="1600" b="1" dirty="0"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    print</a:t>
            </a:r>
            <a:r>
              <a:rPr lang="en-US" sz="1600" dirty="0"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sz="1600" dirty="0" err="1"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Olá</a:t>
            </a:r>
            <a:r>
              <a:rPr lang="en-US" sz="1600" dirty="0"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, sou a </a:t>
            </a:r>
            <a:r>
              <a:rPr lang="en-US" sz="1600" dirty="0" err="1"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subclasse</a:t>
            </a:r>
            <a:r>
              <a:rPr lang="en-US" sz="1600" dirty="0"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!")</a:t>
            </a:r>
          </a:p>
          <a:p>
            <a:pPr marL="0" indent="0" algn="just">
              <a:buNone/>
            </a:pPr>
            <a:r>
              <a:rPr lang="en-US" sz="1600" b="1" dirty="0"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sz="1600" dirty="0"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rgbClr val="FF0000"/>
                </a:solidFill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Subsub</a:t>
            </a:r>
            <a:r>
              <a:rPr lang="en-US" sz="1600" dirty="0"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600" b="1" dirty="0"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Sub</a:t>
            </a:r>
            <a:r>
              <a:rPr lang="en-US" sz="1600" dirty="0"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marL="0" indent="0" algn="just">
              <a:buNone/>
            </a:pPr>
            <a:r>
              <a:rPr lang="en-US" sz="1600" dirty="0"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600" b="1" dirty="0"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sz="1600" dirty="0"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hello(self):</a:t>
            </a:r>
          </a:p>
          <a:p>
            <a:pPr marL="0" indent="0" algn="just">
              <a:buNone/>
            </a:pPr>
            <a:r>
              <a:rPr lang="en-US" sz="1600" b="1" dirty="0"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      print</a:t>
            </a:r>
            <a:r>
              <a:rPr lang="en-US" sz="1600" dirty="0"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sz="1600" dirty="0" err="1"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Olá</a:t>
            </a:r>
            <a:r>
              <a:rPr lang="en-US" sz="1600" dirty="0"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, sou a </a:t>
            </a:r>
            <a:r>
              <a:rPr lang="en-US" sz="1600" dirty="0" err="1"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subsubclasse</a:t>
            </a:r>
            <a:r>
              <a:rPr lang="en-US" sz="1600" dirty="0"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!")</a:t>
            </a:r>
          </a:p>
          <a:p>
            <a:pPr marL="0" indent="0" algn="just"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Subsub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 algn="just">
              <a:buNone/>
            </a:pP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teste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6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hello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pt-B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0536174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Leitura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Específica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URL: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https://www.w3schools.com/python/python_variables.asp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URL 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https://docs.python.org/pt-br/3/tutorial/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96967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88099" y="603389"/>
            <a:ext cx="8719822" cy="549005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Python – CLASSES E OO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é uma linguagem de programação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orientada a objetos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Quase tudo em Python é um objeto, com suas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propriedades e métodos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Uma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é como um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construtor de objetos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ou um "plano" para criar objetos.</a:t>
            </a:r>
          </a:p>
        </p:txBody>
      </p:sp>
    </p:spTree>
    <p:extLst>
      <p:ext uri="{BB962C8B-B14F-4D97-AF65-F5344CB8AC3E}">
        <p14:creationId xmlns:p14="http://schemas.microsoft.com/office/powerpoint/2010/main" val="2807435484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Aprenda</a:t>
            </a:r>
            <a:r>
              <a:rPr lang="en-US" b="1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URL: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https://www.youtube.com/watch?v=Xo1oCx6hqG4/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URL: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https://algoritmosempython.com.br/cursos/programacao-python/encapsulamento/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270425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606305"/>
          </a:xfrm>
        </p:spPr>
        <p:txBody>
          <a:bodyPr>
            <a:noAutofit/>
          </a:bodyPr>
          <a:lstStyle/>
          <a:p>
            <a:pPr algn="just">
              <a:buFontTx/>
              <a:buChar char="-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Exercícios de Fixação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Desafios em Sala de Aula.</a:t>
            </a:r>
          </a:p>
        </p:txBody>
      </p:sp>
    </p:spTree>
    <p:extLst>
      <p:ext uri="{BB962C8B-B14F-4D97-AF65-F5344CB8AC3E}">
        <p14:creationId xmlns:p14="http://schemas.microsoft.com/office/powerpoint/2010/main" val="2470652989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SEBESTA, Robert W. Conceitos de Linguagens de Programação. 11. edição. Porto Alegre: Bookman, 2018., Capítulo 1 (Preliminares).</a:t>
            </a: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BORGES, Luiz Eduardo. Python para desenvolvedores: aborda Python 3.3. </a:t>
            </a: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Novatec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Editora, 2014.</a:t>
            </a: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311843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ctr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Programação Python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>
                <a:solidFill>
                  <a:schemeClr val="bg1"/>
                </a:solidFill>
              </a:rPr>
              <a:t>M.Sc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88099" y="603389"/>
            <a:ext cx="8719822" cy="549005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Python – CLASSES E OO - </a:t>
            </a:r>
            <a:r>
              <a:rPr lang="en-US" b="1" dirty="0" err="1">
                <a:solidFill>
                  <a:srgbClr val="0070C0"/>
                </a:solidFill>
              </a:rPr>
              <a:t>Criação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 criar uma classe, use a palavra-chave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endParaRPr lang="pt-BR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1555750" lvl="3" indent="0" algn="just">
              <a:buNone/>
            </a:pP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Numero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1555750" lvl="3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x = 5</a:t>
            </a:r>
          </a:p>
          <a:p>
            <a:pPr marL="1555750" lvl="3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Numero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.x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47900614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88099" y="603389"/>
            <a:ext cx="8719822" cy="549005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Python – CLASSES E OO – </a:t>
            </a:r>
            <a:r>
              <a:rPr lang="en-US" b="1" dirty="0" err="1">
                <a:solidFill>
                  <a:srgbClr val="0070C0"/>
                </a:solidFill>
              </a:rPr>
              <a:t>Instância</a:t>
            </a:r>
            <a:r>
              <a:rPr lang="en-US" b="1" dirty="0">
                <a:solidFill>
                  <a:srgbClr val="0070C0"/>
                </a:solidFill>
              </a:rPr>
              <a:t>(</a:t>
            </a:r>
            <a:r>
              <a:rPr lang="en-US" b="1" dirty="0" err="1">
                <a:solidFill>
                  <a:srgbClr val="0070C0"/>
                </a:solidFill>
              </a:rPr>
              <a:t>objETO</a:t>
            </a:r>
            <a:r>
              <a:rPr lang="en-US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Agora podemos usar a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chamada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Numero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para criar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objetos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1062990" lvl="2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 =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Numero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1062990" lvl="2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num.x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endParaRPr lang="pt-BR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309323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88099" y="603389"/>
            <a:ext cx="8719822" cy="549005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Python – CLASSES E OO – The __</a:t>
            </a:r>
            <a:r>
              <a:rPr lang="en-US" b="1" dirty="0" err="1">
                <a:solidFill>
                  <a:srgbClr val="0070C0"/>
                </a:solidFill>
              </a:rPr>
              <a:t>init</a:t>
            </a:r>
            <a:r>
              <a:rPr lang="en-US" b="1" dirty="0">
                <a:solidFill>
                  <a:srgbClr val="0070C0"/>
                </a:solidFill>
              </a:rPr>
              <a:t>__() Function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Todas as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classes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possuem uma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função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chamada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__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__()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que sempre é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executada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quando a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está sendo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instanciada(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objeto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a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função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__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__()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para atribuir valores às propriedades do objeto ou outras operações que são necessárias quando o objeto está sendo criado.</a:t>
            </a:r>
          </a:p>
        </p:txBody>
      </p:sp>
    </p:spTree>
    <p:extLst>
      <p:ext uri="{BB962C8B-B14F-4D97-AF65-F5344CB8AC3E}">
        <p14:creationId xmlns:p14="http://schemas.microsoft.com/office/powerpoint/2010/main" val="1107290945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88099" y="603389"/>
            <a:ext cx="8719822" cy="549005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Python – CLASSES E OO –__</a:t>
            </a:r>
            <a:r>
              <a:rPr lang="en-US" b="1" dirty="0" err="1">
                <a:solidFill>
                  <a:srgbClr val="0070C0"/>
                </a:solidFill>
              </a:rPr>
              <a:t>init</a:t>
            </a:r>
            <a:r>
              <a:rPr lang="en-US" b="1" dirty="0">
                <a:solidFill>
                  <a:srgbClr val="0070C0"/>
                </a:solidFill>
              </a:rPr>
              <a:t>__() Function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Classe Pessoa, função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__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__()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atributos,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nome e idade.</a:t>
            </a:r>
          </a:p>
          <a:p>
            <a:pPr marL="0" indent="0" algn="just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Pessoa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__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__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self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nome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idade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marL="0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self.nome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nome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self.idade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idade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p1 =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Pessoa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(“Julia", 17)</a:t>
            </a:r>
          </a:p>
          <a:p>
            <a:pPr marL="0" indent="0" algn="just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(p1.nome) #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(p1.idade)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9810073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88099" y="603389"/>
            <a:ext cx="8719822" cy="549005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Python – CLASSES E OO – </a:t>
            </a:r>
            <a:r>
              <a:rPr lang="en-US" b="1" dirty="0" err="1">
                <a:solidFill>
                  <a:srgbClr val="0070C0"/>
                </a:solidFill>
              </a:rPr>
              <a:t>metódos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Objetos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também podem conter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métodos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Métodos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em objetos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são funções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que pertencem ao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objeto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imprime_nome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self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marL="0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(“Meu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nome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é: " +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self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.nome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p1.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imprime_nome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052486642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88099" y="603389"/>
            <a:ext cx="8719822" cy="549005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Python – CLASSES E OO – </a:t>
            </a:r>
            <a:r>
              <a:rPr lang="en-US" b="1" dirty="0" err="1">
                <a:solidFill>
                  <a:srgbClr val="0070C0"/>
                </a:solidFill>
              </a:rPr>
              <a:t>Parâmetro</a:t>
            </a:r>
            <a:r>
              <a:rPr lang="en-US" b="1" dirty="0">
                <a:solidFill>
                  <a:srgbClr val="0070C0"/>
                </a:solidFill>
              </a:rPr>
              <a:t> SELF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parâmetro self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é uma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referência à instância atual da classe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é usado para acessar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variáveis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​​que pertencem à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 não precisa ser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nomeado self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você pode chamá-lo como quiser, mas deve ser o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primeiro parâmetro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qualquer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função na classe.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6706685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Galeria">
  <a:themeElements>
    <a:clrScheme name="Galeria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ia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ia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2879</TotalTime>
  <Words>1788</Words>
  <Application>Microsoft Office PowerPoint</Application>
  <PresentationFormat>Apresentação na tela (16:9)</PresentationFormat>
  <Paragraphs>198</Paragraphs>
  <Slides>33</Slides>
  <Notes>30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33</vt:i4>
      </vt:variant>
    </vt:vector>
  </HeadingPairs>
  <TitlesOfParts>
    <vt:vector size="38" baseType="lpstr">
      <vt:lpstr>Arial</vt:lpstr>
      <vt:lpstr>Calibri</vt:lpstr>
      <vt:lpstr>Gill Sans MT</vt:lpstr>
      <vt:lpstr>Times New Roman</vt:lpstr>
      <vt:lpstr>Galeria</vt:lpstr>
      <vt:lpstr>Programação Python</vt:lpstr>
      <vt:lpstr>Aula 11  CLASSES – orientação a objetos</vt:lpstr>
      <vt:lpstr>Python – CLASSES E OO</vt:lpstr>
      <vt:lpstr>Python – CLASSES E OO - Criação</vt:lpstr>
      <vt:lpstr>Python – CLASSES E OO – Instância(objETO)</vt:lpstr>
      <vt:lpstr>Python – CLASSES E OO – The __init__() Function</vt:lpstr>
      <vt:lpstr>Python – CLASSES E OO –__init__() Function</vt:lpstr>
      <vt:lpstr>Python – CLASSES E OO – metódos</vt:lpstr>
      <vt:lpstr>Python – CLASSES E OO – Parâmetro SELF</vt:lpstr>
      <vt:lpstr>Python – CLASSES E OO – Parâmetro SELF EXEMPLO</vt:lpstr>
      <vt:lpstr>Python – CLASSES E OO – PROPRIEDADES</vt:lpstr>
      <vt:lpstr>Python – CLASSES E OO – DELETE ATRIBUTO</vt:lpstr>
      <vt:lpstr>Python – CLASSES E OO – DELETE OBJETO</vt:lpstr>
      <vt:lpstr>Python – CLASSES E OO – DELETE OBJETO</vt:lpstr>
      <vt:lpstr>Python – CLASSES E OO Encapsulamento</vt:lpstr>
      <vt:lpstr>Python – CLASSES E OO  Encapsulamento</vt:lpstr>
      <vt:lpstr>Python – CLASSES E OO Níveis de acesso</vt:lpstr>
      <vt:lpstr>Python – CLASSES E OO Níveis de acesso</vt:lpstr>
      <vt:lpstr>Python – CLASSES E OO Níveis de acesso</vt:lpstr>
      <vt:lpstr>Python – CLASSES E OO EXEMPLO</vt:lpstr>
      <vt:lpstr>Python – CLASSES E OO EXEMPLO</vt:lpstr>
      <vt:lpstr>Python – CLASSES E OO EXEMPLO</vt:lpstr>
      <vt:lpstr>Python – CLASSES E OO EXEMPLO</vt:lpstr>
      <vt:lpstr>Python – CLASSES E OO EXEMPLO</vt:lpstr>
      <vt:lpstr>Python – CLASSES E OO POLIMORFISMO</vt:lpstr>
      <vt:lpstr>Python – CLASSES E OO POLIMORFISMO EXEMPLO</vt:lpstr>
      <vt:lpstr>Python – CLASSES E OO POLIMORFISMO EXEMPLO</vt:lpstr>
      <vt:lpstr>Python – CLASSES E OO POLIMORFISMO EXEMPLO</vt:lpstr>
      <vt:lpstr>Leitura Específica</vt:lpstr>
      <vt:lpstr>Aprenda+</vt:lpstr>
      <vt:lpstr>Dinâmica/Atividades</vt:lpstr>
      <vt:lpstr>Referências Bibliográficas</vt:lpstr>
      <vt:lpstr>Programação Python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</cp:lastModifiedBy>
  <cp:revision>727</cp:revision>
  <dcterms:created xsi:type="dcterms:W3CDTF">2020-03-17T20:12:34Z</dcterms:created>
  <dcterms:modified xsi:type="dcterms:W3CDTF">2022-05-16T18:10:54Z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