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1448944859" r:id="rId6"/>
    <p:sldId id="1448944863" r:id="rId7"/>
    <p:sldId id="1448944865" r:id="rId8"/>
    <p:sldId id="1448944864" r:id="rId9"/>
    <p:sldId id="1448944853" r:id="rId10"/>
    <p:sldId id="1448944850" r:id="rId11"/>
    <p:sldId id="1448944858" r:id="rId12"/>
    <p:sldId id="1448944856" r:id="rId13"/>
    <p:sldId id="14489448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onardonoteatro.netlify.app/" TargetMode="External"/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freepik.com/fotos/cdn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ablesgenerato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.org.br/cursos/html-e-css-na-pratica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soemvideo.com/curso/html5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Página Web (</a:t>
            </a:r>
            <a:r>
              <a:rPr lang="pt-BR" sz="2400" b="1" dirty="0">
                <a:solidFill>
                  <a:srgbClr val="FF0000"/>
                </a:solidFill>
              </a:rPr>
              <a:t>Estrutura</a:t>
            </a:r>
            <a:r>
              <a:rPr lang="pt-BR" sz="2400" b="1" dirty="0"/>
              <a:t>)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1. </a:t>
            </a:r>
            <a:r>
              <a:rPr lang="pt-BR" sz="2400" b="1" dirty="0"/>
              <a:t>HTML</a:t>
            </a:r>
            <a:r>
              <a:rPr lang="pt-BR" sz="2400" dirty="0"/>
              <a:t> – Informação (</a:t>
            </a:r>
            <a:r>
              <a:rPr lang="pt-BR" sz="2400" b="1" dirty="0">
                <a:solidFill>
                  <a:srgbClr val="FF0000"/>
                </a:solidFill>
              </a:rPr>
              <a:t>Conteúdo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2. </a:t>
            </a:r>
            <a:r>
              <a:rPr lang="pt-BR" sz="2400" b="1" dirty="0"/>
              <a:t>CSS</a:t>
            </a:r>
            <a:r>
              <a:rPr lang="pt-BR" sz="2400" dirty="0"/>
              <a:t> – Estilização (</a:t>
            </a:r>
            <a:r>
              <a:rPr lang="pt-BR" sz="2400" b="1" dirty="0">
                <a:solidFill>
                  <a:srgbClr val="FF0000"/>
                </a:solidFill>
              </a:rPr>
              <a:t>Visual/Apresentação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3. </a:t>
            </a:r>
            <a:r>
              <a:rPr lang="pt-BR" sz="2400" b="1" dirty="0"/>
              <a:t>JS</a:t>
            </a:r>
            <a:r>
              <a:rPr lang="pt-BR" sz="2400" dirty="0"/>
              <a:t> – Validação (</a:t>
            </a:r>
            <a:r>
              <a:rPr lang="pt-BR" sz="2400" b="1" dirty="0">
                <a:solidFill>
                  <a:srgbClr val="FF0000"/>
                </a:solidFill>
              </a:rPr>
              <a:t>Comportamento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-- </a:t>
            </a:r>
            <a:r>
              <a:rPr lang="pt-BR" sz="2400" b="1" dirty="0"/>
              <a:t>Páginas Web </a:t>
            </a:r>
            <a:r>
              <a:rPr lang="pt-BR" sz="2400" dirty="0"/>
              <a:t>(</a:t>
            </a:r>
            <a:r>
              <a:rPr lang="pt-BR" sz="2400" b="1" dirty="0">
                <a:solidFill>
                  <a:srgbClr val="FF0000"/>
                </a:solidFill>
              </a:rPr>
              <a:t>Exemplos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hlinkClick r:id="rId2"/>
              </a:rPr>
              <a:t>https://juliabritocardoso.netlify.app/</a:t>
            </a:r>
            <a:r>
              <a:rPr lang="pt-BR" sz="2400" dirty="0"/>
              <a:t> (</a:t>
            </a:r>
            <a:r>
              <a:rPr lang="pt-BR" sz="2400" b="1" dirty="0"/>
              <a:t>Ex1.: </a:t>
            </a:r>
            <a:r>
              <a:rPr lang="pt-BR" sz="2400" b="1" dirty="0" err="1"/>
              <a:t>Juju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</a:t>
            </a:r>
            <a:r>
              <a:rPr lang="pt-BR" sz="2400">
                <a:hlinkClick r:id="rId3"/>
              </a:rPr>
              <a:t>https://leonardonoteatro.netlify.app/</a:t>
            </a:r>
            <a:r>
              <a:rPr lang="pt-BR" sz="2400"/>
              <a:t> </a:t>
            </a:r>
            <a:r>
              <a:rPr lang="pt-BR" sz="2400" dirty="0"/>
              <a:t>(</a:t>
            </a:r>
            <a:r>
              <a:rPr lang="pt-BR" sz="2400" b="1" dirty="0"/>
              <a:t>Ex2.: Leo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816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200" b="1" dirty="0"/>
              <a:t>IDE</a:t>
            </a:r>
            <a:r>
              <a:rPr lang="pt-BR" sz="2200" dirty="0"/>
              <a:t>: </a:t>
            </a:r>
            <a:r>
              <a:rPr lang="pt-BR" sz="2200" b="1" dirty="0" err="1">
                <a:solidFill>
                  <a:srgbClr val="FF0000"/>
                </a:solidFill>
              </a:rPr>
              <a:t>VSCode</a:t>
            </a:r>
            <a:r>
              <a:rPr lang="pt-BR" sz="2200" b="1" dirty="0">
                <a:solidFill>
                  <a:srgbClr val="FF0000"/>
                </a:solidFill>
              </a:rPr>
              <a:t> - </a:t>
            </a:r>
            <a:r>
              <a:rPr lang="pt-BR" sz="2200" b="1" dirty="0">
                <a:solidFill>
                  <a:schemeClr val="tx1"/>
                </a:solidFill>
              </a:rPr>
              <a:t>Estudo</a:t>
            </a:r>
            <a:r>
              <a:rPr lang="pt-BR" sz="2200" b="1" dirty="0"/>
              <a:t>: </a:t>
            </a:r>
            <a:r>
              <a:rPr lang="pt-BR" sz="2200" dirty="0">
                <a:hlinkClick r:id="rId2"/>
              </a:rPr>
              <a:t>https://www.w3schools.com/html/</a:t>
            </a:r>
            <a:endParaRPr lang="pt-BR" sz="2200" b="1" dirty="0">
              <a:solidFill>
                <a:srgbClr val="FF0000"/>
              </a:solidFill>
            </a:endParaRP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=&gt; </a:t>
            </a:r>
            <a:r>
              <a:rPr lang="pt-BR" sz="2200" b="1" dirty="0" err="1"/>
              <a:t>Tags</a:t>
            </a:r>
            <a:r>
              <a:rPr lang="pt-BR" sz="2200" dirty="0"/>
              <a:t> e </a:t>
            </a:r>
            <a:r>
              <a:rPr lang="pt-BR" sz="2200" b="1" dirty="0">
                <a:solidFill>
                  <a:srgbClr val="FF0000"/>
                </a:solidFill>
              </a:rPr>
              <a:t>Atributos</a:t>
            </a:r>
          </a:p>
          <a:p>
            <a:pPr algn="just"/>
            <a:r>
              <a:rPr lang="pt-BR" sz="2200" dirty="0"/>
              <a:t>	1. h1-h6; p; </a:t>
            </a:r>
            <a:r>
              <a:rPr lang="pt-BR" sz="2200" dirty="0" err="1"/>
              <a:t>strong</a:t>
            </a:r>
            <a:r>
              <a:rPr lang="pt-BR" sz="2200" dirty="0"/>
              <a:t>; i; </a:t>
            </a:r>
            <a:r>
              <a:rPr lang="pt-BR" sz="2200" dirty="0" err="1"/>
              <a:t>sup</a:t>
            </a:r>
            <a:r>
              <a:rPr lang="pt-BR" sz="2200" dirty="0"/>
              <a:t>; </a:t>
            </a:r>
            <a:r>
              <a:rPr lang="pt-BR" sz="2200" dirty="0" err="1"/>
              <a:t>hr</a:t>
            </a:r>
            <a:r>
              <a:rPr lang="pt-BR" sz="2200" dirty="0"/>
              <a:t>; </a:t>
            </a:r>
            <a:r>
              <a:rPr lang="pt-BR" sz="2200" dirty="0" err="1"/>
              <a:t>br</a:t>
            </a:r>
            <a:r>
              <a:rPr lang="pt-BR" sz="2200" dirty="0"/>
              <a:t>; </a:t>
            </a:r>
            <a:r>
              <a:rPr lang="pt-BR" sz="2200" dirty="0" err="1"/>
              <a:t>ul</a:t>
            </a:r>
            <a:r>
              <a:rPr lang="pt-BR" sz="2200" dirty="0"/>
              <a:t>/li; </a:t>
            </a:r>
            <a:r>
              <a:rPr lang="pt-BR" sz="2200" dirty="0" err="1"/>
              <a:t>ol</a:t>
            </a:r>
            <a:r>
              <a:rPr lang="pt-BR" sz="2200" dirty="0"/>
              <a:t>/li;</a:t>
            </a:r>
          </a:p>
          <a:p>
            <a:pPr algn="just"/>
            <a:r>
              <a:rPr lang="pt-BR" sz="2200" dirty="0"/>
              <a:t>	2. </a:t>
            </a:r>
            <a:r>
              <a:rPr lang="pt-BR" sz="2200" dirty="0" err="1"/>
              <a:t>img</a:t>
            </a:r>
            <a:r>
              <a:rPr lang="pt-BR" sz="2200" dirty="0"/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src</a:t>
            </a:r>
            <a:r>
              <a:rPr lang="pt-BR" sz="2200" b="1" dirty="0">
                <a:solidFill>
                  <a:srgbClr val="FF0000"/>
                </a:solidFill>
              </a:rPr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alt</a:t>
            </a:r>
            <a:r>
              <a:rPr lang="pt-BR" sz="2200" dirty="0"/>
              <a:t>; figure/</a:t>
            </a:r>
            <a:r>
              <a:rPr lang="pt-BR" sz="2200" dirty="0" err="1"/>
              <a:t>img</a:t>
            </a:r>
            <a:r>
              <a:rPr lang="pt-BR" sz="2200" dirty="0"/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src</a:t>
            </a:r>
            <a:r>
              <a:rPr lang="pt-BR" sz="2200" b="1" dirty="0">
                <a:solidFill>
                  <a:srgbClr val="FF0000"/>
                </a:solidFill>
              </a:rPr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alt</a:t>
            </a:r>
            <a:r>
              <a:rPr lang="pt-BR" sz="2200" dirty="0"/>
              <a:t>/</a:t>
            </a:r>
            <a:r>
              <a:rPr lang="pt-BR" sz="2200" dirty="0" err="1"/>
              <a:t>figcaption</a:t>
            </a:r>
            <a:r>
              <a:rPr lang="pt-BR" sz="2200" dirty="0"/>
              <a:t>;</a:t>
            </a:r>
          </a:p>
          <a:p>
            <a:pPr algn="just"/>
            <a:r>
              <a:rPr lang="pt-BR" sz="2200" dirty="0"/>
              <a:t> 	    (</a:t>
            </a:r>
            <a:r>
              <a:rPr lang="pt-BR" sz="2200" dirty="0">
                <a:hlinkClick r:id="rId3"/>
              </a:rPr>
              <a:t>https://br.freepik.com/fotos/</a:t>
            </a:r>
            <a:r>
              <a:rPr lang="pt-BR" sz="2200" dirty="0" err="1">
                <a:hlinkClick r:id="rId3"/>
              </a:rPr>
              <a:t>cdn</a:t>
            </a:r>
            <a:r>
              <a:rPr lang="pt-BR" sz="2200" dirty="0"/>
              <a:t>) </a:t>
            </a:r>
          </a:p>
          <a:p>
            <a:pPr algn="just"/>
            <a:r>
              <a:rPr lang="pt-BR" sz="2200" dirty="0"/>
              <a:t>	3. a/</a:t>
            </a:r>
            <a:r>
              <a:rPr lang="pt-BR" sz="2200" b="1" dirty="0" err="1">
                <a:solidFill>
                  <a:srgbClr val="FF0000"/>
                </a:solidFill>
              </a:rPr>
              <a:t>href</a:t>
            </a:r>
            <a:r>
              <a:rPr lang="pt-BR" sz="2200" b="1" dirty="0">
                <a:solidFill>
                  <a:srgbClr val="FF0000"/>
                </a:solidFill>
              </a:rPr>
              <a:t>/target</a:t>
            </a:r>
            <a:r>
              <a:rPr lang="pt-BR" sz="2200" dirty="0"/>
              <a:t>;</a:t>
            </a:r>
          </a:p>
          <a:p>
            <a:pPr algn="just"/>
            <a:r>
              <a:rPr lang="pt-BR" sz="2200" dirty="0"/>
              <a:t>	4. header; </a:t>
            </a:r>
            <a:r>
              <a:rPr lang="pt-BR" sz="2200" dirty="0" err="1"/>
              <a:t>footer</a:t>
            </a:r>
            <a:r>
              <a:rPr lang="pt-BR" sz="2200" dirty="0"/>
              <a:t>; </a:t>
            </a:r>
            <a:r>
              <a:rPr lang="pt-BR" sz="2200" dirty="0" err="1"/>
              <a:t>section</a:t>
            </a:r>
            <a:r>
              <a:rPr lang="pt-BR" sz="2200" dirty="0"/>
              <a:t>; </a:t>
            </a:r>
            <a:r>
              <a:rPr lang="pt-BR" sz="2200" dirty="0" err="1"/>
              <a:t>aside</a:t>
            </a:r>
            <a:r>
              <a:rPr lang="pt-BR" sz="2200" dirty="0"/>
              <a:t>; </a:t>
            </a:r>
            <a:r>
              <a:rPr lang="pt-BR" sz="2200" dirty="0" err="1"/>
              <a:t>div</a:t>
            </a:r>
            <a:r>
              <a:rPr lang="pt-BR" sz="2200" dirty="0"/>
              <a:t>; </a:t>
            </a:r>
          </a:p>
          <a:p>
            <a:pPr algn="just"/>
            <a:r>
              <a:rPr lang="pt-BR" sz="2200" dirty="0"/>
              <a:t>	5. </a:t>
            </a:r>
            <a:r>
              <a:rPr lang="pt-BR" sz="2200" dirty="0" err="1"/>
              <a:t>nav</a:t>
            </a:r>
            <a:r>
              <a:rPr lang="pt-BR" sz="2200" dirty="0"/>
              <a:t>;</a:t>
            </a:r>
          </a:p>
          <a:p>
            <a:pPr algn="just"/>
            <a:r>
              <a:rPr lang="pt-BR" sz="2200" dirty="0"/>
              <a:t>	6. </a:t>
            </a:r>
            <a:r>
              <a:rPr lang="pt-BR" sz="2200" dirty="0" err="1"/>
              <a:t>table</a:t>
            </a:r>
            <a:r>
              <a:rPr lang="pt-BR" sz="2200" dirty="0"/>
              <a:t> (</a:t>
            </a:r>
            <a:r>
              <a:rPr lang="pt-BR" sz="2200" dirty="0">
                <a:hlinkClick r:id="rId4"/>
              </a:rPr>
              <a:t>https://www.tablesgenerator.com/</a:t>
            </a:r>
            <a:r>
              <a:rPr lang="pt-BR" sz="2200" dirty="0"/>
              <a:t>); </a:t>
            </a:r>
          </a:p>
          <a:p>
            <a:pPr algn="just"/>
            <a:r>
              <a:rPr lang="pt-BR" sz="2200" dirty="0"/>
              <a:t>	7. </a:t>
            </a:r>
            <a:r>
              <a:rPr lang="pt-BR" sz="2200" dirty="0" err="1"/>
              <a:t>form</a:t>
            </a:r>
            <a:r>
              <a:rPr lang="pt-BR" sz="2200" dirty="0"/>
              <a:t>/</a:t>
            </a:r>
            <a:r>
              <a:rPr lang="pt-BR" sz="2200" dirty="0">
                <a:solidFill>
                  <a:schemeClr val="tx1"/>
                </a:solidFill>
              </a:rPr>
              <a:t>input.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14062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Exemplo de Organização de </a:t>
            </a:r>
            <a:r>
              <a:rPr lang="pt-BR" sz="2400" b="1" dirty="0">
                <a:solidFill>
                  <a:srgbClr val="FF0000"/>
                </a:solidFill>
              </a:rPr>
              <a:t>Pastas do Site</a:t>
            </a:r>
            <a:r>
              <a:rPr lang="pt-BR" sz="2400" dirty="0"/>
              <a:t>: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pt-BR" sz="2400" b="1" dirty="0" err="1"/>
              <a:t>assets</a:t>
            </a:r>
            <a:endParaRPr lang="pt-BR" sz="2400" b="1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img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css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js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mov</a:t>
            </a:r>
            <a:endParaRPr lang="pt-BR" sz="2400" dirty="0"/>
          </a:p>
          <a:p>
            <a:pPr marL="457200" lvl="7" indent="-457200" algn="just">
              <a:buFont typeface="+mj-lt"/>
              <a:buAutoNum type="arabicPeriod" startAt="2"/>
            </a:pPr>
            <a:r>
              <a:rPr lang="pt-BR" sz="2400" b="1" dirty="0"/>
              <a:t>site</a:t>
            </a:r>
          </a:p>
          <a:p>
            <a:pPr algn="just"/>
            <a:r>
              <a:rPr lang="pt-BR" sz="2400" dirty="0"/>
              <a:t>3.	index.html (</a:t>
            </a:r>
            <a:r>
              <a:rPr lang="pt-BR" sz="2400" b="1" dirty="0">
                <a:solidFill>
                  <a:srgbClr val="FF0000"/>
                </a:solidFill>
              </a:rPr>
              <a:t>arquivo </a:t>
            </a:r>
            <a:r>
              <a:rPr lang="pt-BR" sz="2400" b="1" dirty="0" err="1">
                <a:solidFill>
                  <a:srgbClr val="FF0000"/>
                </a:solidFill>
              </a:rPr>
              <a:t>html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				</a:t>
            </a:r>
          </a:p>
          <a:p>
            <a:pPr algn="just"/>
            <a:r>
              <a:rPr lang="pt-BR" sz="2400" dirty="0"/>
              <a:t>					=&gt; </a:t>
            </a:r>
            <a:r>
              <a:rPr lang="pt-BR" sz="2400" b="1" dirty="0" err="1"/>
              <a:t>Tags</a:t>
            </a:r>
            <a:r>
              <a:rPr lang="pt-BR" sz="2400" b="1" dirty="0"/>
              <a:t>: </a:t>
            </a:r>
            <a:r>
              <a:rPr lang="pt-BR" sz="2400" b="1" dirty="0" err="1">
                <a:solidFill>
                  <a:srgbClr val="FF0000"/>
                </a:solidFill>
              </a:rPr>
              <a:t>Bootstrap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217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dirty="0"/>
              <a:t>	</a:t>
            </a:r>
            <a:r>
              <a:rPr lang="pt-BR" sz="2800" dirty="0">
                <a:hlinkClick r:id="rId2"/>
              </a:rPr>
              <a:t>https://www.w3schools.com/html/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Treinamento Bradesco</a:t>
            </a:r>
          </a:p>
          <a:p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https://www.ev.org.br/cursos/html-e-css-na-pratica</a:t>
            </a:r>
            <a:r>
              <a:rPr lang="pt-BR" sz="2800" dirty="0"/>
              <a:t>	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r>
              <a:rPr lang="pt-BR" sz="3200" dirty="0"/>
              <a:t>	 	</a:t>
            </a:r>
            <a:r>
              <a:rPr lang="pt-BR" sz="3200" dirty="0">
                <a:hlinkClick r:id="rId2"/>
              </a:rPr>
              <a:t>https://www.cursoemvideo.com/curso/html5/</a:t>
            </a:r>
            <a:r>
              <a:rPr lang="pt-BR" sz="3200" dirty="0"/>
              <a:t>  </a:t>
            </a:r>
          </a:p>
          <a:p>
            <a:r>
              <a:rPr lang="pt-BR" sz="3200" dirty="0"/>
              <a:t> 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Criar site (</a:t>
            </a:r>
            <a:r>
              <a:rPr lang="pt-BR" sz="2000" b="1" dirty="0">
                <a:solidFill>
                  <a:srgbClr val="FF0000"/>
                </a:solidFill>
              </a:rPr>
              <a:t>conjunto de páginas web</a:t>
            </a:r>
            <a:r>
              <a:rPr lang="pt-BR" sz="2000" dirty="0"/>
              <a:t>) - </a:t>
            </a:r>
            <a:r>
              <a:rPr lang="pt-BR" sz="2000" b="1" dirty="0"/>
              <a:t>Layout do site</a:t>
            </a:r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 Publicar o site.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400</Words>
  <Application>Microsoft Office PowerPoint</Application>
  <PresentationFormat>Apresentação na tela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Internet - HTML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190</cp:revision>
  <dcterms:modified xsi:type="dcterms:W3CDTF">2023-10-31T12:52:53Z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