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56" r:id="rId5"/>
    <p:sldId id="1448944859" r:id="rId6"/>
    <p:sldId id="1448944863" r:id="rId7"/>
    <p:sldId id="1448944864" r:id="rId8"/>
    <p:sldId id="1448944853" r:id="rId9"/>
    <p:sldId id="1448944850" r:id="rId10"/>
    <p:sldId id="1448944858" r:id="rId11"/>
    <p:sldId id="1448944856" r:id="rId12"/>
    <p:sldId id="1448944862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britocardoso.netlify.app/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.org.br/cursos/html-e-css-na-pratica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rsoemvideo.com/curso/html5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1" y="2559082"/>
            <a:ext cx="8181799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Encontro 03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Internet HTML – Parte 2</a:t>
            </a:r>
          </a:p>
        </p:txBody>
      </p:sp>
    </p:spTree>
    <p:extLst>
      <p:ext uri="{BB962C8B-B14F-4D97-AF65-F5344CB8AC3E}">
        <p14:creationId xmlns:p14="http://schemas.microsoft.com/office/powerpoint/2010/main" val="30340041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Internet - HTML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745097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400" b="1" dirty="0"/>
              <a:t>IDE</a:t>
            </a:r>
            <a:r>
              <a:rPr lang="pt-BR" sz="2400" dirty="0"/>
              <a:t>: </a:t>
            </a:r>
            <a:r>
              <a:rPr lang="pt-BR" sz="2400" b="1" dirty="0" err="1">
                <a:solidFill>
                  <a:srgbClr val="FF0000"/>
                </a:solidFill>
              </a:rPr>
              <a:t>VSCode</a:t>
            </a:r>
            <a:endParaRPr lang="pt-BR" sz="2400" b="1" dirty="0">
              <a:solidFill>
                <a:srgbClr val="FF0000"/>
              </a:solidFill>
            </a:endParaRPr>
          </a:p>
          <a:p>
            <a:pPr algn="just"/>
            <a:r>
              <a:rPr lang="pt-BR" sz="2400" b="1" dirty="0"/>
              <a:t>Estudo: </a:t>
            </a:r>
            <a:r>
              <a:rPr lang="pt-BR" sz="2400" dirty="0">
                <a:hlinkClick r:id="rId2"/>
              </a:rPr>
              <a:t>https://www.w3schools.com/html/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</a:t>
            </a:r>
            <a:r>
              <a:rPr lang="pt-BR" sz="2400" dirty="0">
                <a:hlinkClick r:id="rId3"/>
              </a:rPr>
              <a:t>https://juliabritocardoso.netlify.app/</a:t>
            </a:r>
            <a:r>
              <a:rPr lang="pt-BR" sz="2400" dirty="0"/>
              <a:t> (</a:t>
            </a:r>
            <a:r>
              <a:rPr lang="pt-BR" sz="2400" b="1" dirty="0"/>
              <a:t>exemplo</a:t>
            </a:r>
            <a:r>
              <a:rPr lang="pt-BR" sz="2400" dirty="0"/>
              <a:t>)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=&gt; </a:t>
            </a:r>
            <a:r>
              <a:rPr lang="pt-BR" sz="2400" b="1" dirty="0" err="1"/>
              <a:t>Tags</a:t>
            </a:r>
            <a:r>
              <a:rPr lang="pt-BR" sz="2400" dirty="0"/>
              <a:t> e </a:t>
            </a:r>
            <a:r>
              <a:rPr lang="pt-BR" sz="2400" b="1" dirty="0">
                <a:solidFill>
                  <a:srgbClr val="FF0000"/>
                </a:solidFill>
              </a:rPr>
              <a:t>Atributos</a:t>
            </a:r>
          </a:p>
          <a:p>
            <a:pPr algn="just"/>
            <a:r>
              <a:rPr lang="pt-BR" sz="2400" dirty="0"/>
              <a:t>	h1; p; </a:t>
            </a:r>
            <a:r>
              <a:rPr lang="pt-BR" sz="2400" dirty="0" err="1"/>
              <a:t>tr</a:t>
            </a:r>
            <a:r>
              <a:rPr lang="pt-BR" sz="2400" dirty="0"/>
              <a:t>; </a:t>
            </a:r>
            <a:r>
              <a:rPr lang="pt-BR" sz="2400" dirty="0" err="1"/>
              <a:t>br</a:t>
            </a:r>
            <a:r>
              <a:rPr lang="pt-BR" sz="2400" dirty="0"/>
              <a:t>; </a:t>
            </a:r>
            <a:r>
              <a:rPr lang="pt-BR" sz="2400" dirty="0" err="1"/>
              <a:t>ul</a:t>
            </a:r>
            <a:r>
              <a:rPr lang="pt-BR" sz="2400" dirty="0"/>
              <a:t>/li; </a:t>
            </a:r>
            <a:r>
              <a:rPr lang="pt-BR" sz="2400" dirty="0" err="1"/>
              <a:t>ol</a:t>
            </a:r>
            <a:r>
              <a:rPr lang="pt-BR" sz="2400" dirty="0"/>
              <a:t>/li; a/</a:t>
            </a:r>
            <a:r>
              <a:rPr lang="pt-BR" sz="2400" b="1" dirty="0" err="1">
                <a:solidFill>
                  <a:srgbClr val="FF0000"/>
                </a:solidFill>
              </a:rPr>
              <a:t>href</a:t>
            </a:r>
            <a:r>
              <a:rPr lang="pt-BR" sz="2400" b="1" dirty="0">
                <a:solidFill>
                  <a:srgbClr val="FF0000"/>
                </a:solidFill>
              </a:rPr>
              <a:t>/target</a:t>
            </a:r>
            <a:r>
              <a:rPr lang="pt-BR" sz="2400" dirty="0"/>
              <a:t>; </a:t>
            </a:r>
            <a:r>
              <a:rPr lang="pt-BR" sz="2400" dirty="0" err="1"/>
              <a:t>img</a:t>
            </a:r>
            <a:r>
              <a:rPr lang="pt-BR" sz="2400" dirty="0"/>
              <a:t>/</a:t>
            </a:r>
            <a:r>
              <a:rPr lang="pt-BR" sz="2400" b="1" dirty="0" err="1">
                <a:solidFill>
                  <a:srgbClr val="FF0000"/>
                </a:solidFill>
              </a:rPr>
              <a:t>src</a:t>
            </a:r>
            <a:r>
              <a:rPr lang="pt-BR" sz="2400" b="1" dirty="0">
                <a:solidFill>
                  <a:srgbClr val="FF0000"/>
                </a:solidFill>
              </a:rPr>
              <a:t>/</a:t>
            </a:r>
            <a:r>
              <a:rPr lang="pt-BR" sz="2400" b="1" dirty="0" err="1">
                <a:solidFill>
                  <a:srgbClr val="FF0000"/>
                </a:solidFill>
              </a:rPr>
              <a:t>alt</a:t>
            </a:r>
            <a:r>
              <a:rPr lang="pt-BR" sz="2400" dirty="0"/>
              <a:t>; figure/</a:t>
            </a:r>
            <a:r>
              <a:rPr lang="pt-BR" sz="2400" dirty="0" err="1"/>
              <a:t>img</a:t>
            </a:r>
            <a:r>
              <a:rPr lang="pt-BR" sz="2400" dirty="0"/>
              <a:t>/</a:t>
            </a:r>
            <a:r>
              <a:rPr lang="pt-BR" sz="2400" dirty="0" err="1"/>
              <a:t>figcaption</a:t>
            </a:r>
            <a:r>
              <a:rPr lang="pt-BR" sz="2400" dirty="0"/>
              <a:t>; </a:t>
            </a:r>
            <a:r>
              <a:rPr lang="pt-BR" sz="2400" dirty="0" err="1"/>
              <a:t>strong</a:t>
            </a:r>
            <a:r>
              <a:rPr lang="pt-BR" sz="2400" dirty="0"/>
              <a:t>; i; </a:t>
            </a:r>
            <a:r>
              <a:rPr lang="pt-BR" sz="2400" dirty="0" err="1"/>
              <a:t>sup</a:t>
            </a:r>
            <a:r>
              <a:rPr lang="pt-BR" sz="2400" dirty="0"/>
              <a:t>; header; </a:t>
            </a:r>
            <a:r>
              <a:rPr lang="pt-BR" sz="2400" dirty="0" err="1"/>
              <a:t>footer</a:t>
            </a:r>
            <a:r>
              <a:rPr lang="pt-BR" sz="2400" dirty="0"/>
              <a:t>; </a:t>
            </a:r>
            <a:r>
              <a:rPr lang="pt-BR" sz="2400" dirty="0" err="1"/>
              <a:t>section</a:t>
            </a:r>
            <a:r>
              <a:rPr lang="pt-BR" sz="2400" dirty="0"/>
              <a:t>; </a:t>
            </a:r>
            <a:r>
              <a:rPr lang="pt-BR" sz="2400" dirty="0" err="1"/>
              <a:t>aside</a:t>
            </a:r>
            <a:r>
              <a:rPr lang="pt-BR" sz="2400" dirty="0"/>
              <a:t>; </a:t>
            </a:r>
            <a:r>
              <a:rPr lang="pt-BR" sz="2400" dirty="0" err="1"/>
              <a:t>div</a:t>
            </a:r>
            <a:r>
              <a:rPr lang="pt-BR" sz="2400" dirty="0"/>
              <a:t>; </a:t>
            </a:r>
            <a:r>
              <a:rPr lang="pt-BR" sz="2400" dirty="0" err="1"/>
              <a:t>nav</a:t>
            </a:r>
            <a:r>
              <a:rPr lang="pt-BR" sz="2400" dirty="0"/>
              <a:t>; </a:t>
            </a:r>
            <a:r>
              <a:rPr lang="pt-BR" sz="2400" dirty="0" err="1"/>
              <a:t>table</a:t>
            </a:r>
            <a:r>
              <a:rPr lang="pt-BR" sz="2400" dirty="0"/>
              <a:t>; </a:t>
            </a:r>
            <a:r>
              <a:rPr lang="pt-BR" sz="2400" dirty="0" err="1"/>
              <a:t>form</a:t>
            </a:r>
            <a:r>
              <a:rPr lang="pt-BR" sz="2400" dirty="0"/>
              <a:t>/</a:t>
            </a:r>
            <a:r>
              <a:rPr lang="pt-BR" sz="2400" dirty="0">
                <a:solidFill>
                  <a:schemeClr val="tx1"/>
                </a:solidFill>
              </a:rPr>
              <a:t>input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41324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Internet - HTML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745097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800" dirty="0"/>
              <a:t>=&gt; </a:t>
            </a:r>
            <a:r>
              <a:rPr lang="pt-BR" sz="2800" b="1" dirty="0" err="1"/>
              <a:t>Tags</a:t>
            </a:r>
            <a:endParaRPr lang="pt-BR" sz="2800" b="1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      					</a:t>
            </a:r>
            <a:r>
              <a:rPr lang="pt-BR" sz="2800" b="1" dirty="0" err="1">
                <a:solidFill>
                  <a:srgbClr val="FF0000"/>
                </a:solidFill>
              </a:rPr>
              <a:t>Bootstrap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8217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Leitura Específica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b="1" dirty="0"/>
              <a:t>Internet / Páginas Web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b="1" dirty="0">
              <a:solidFill>
                <a:srgbClr val="FF0000"/>
              </a:solidFill>
            </a:endParaRPr>
          </a:p>
          <a:p>
            <a:r>
              <a:rPr lang="pt-BR" sz="2800" dirty="0"/>
              <a:t>	</a:t>
            </a:r>
            <a:r>
              <a:rPr lang="pt-BR" sz="2800" dirty="0">
                <a:hlinkClick r:id="rId2"/>
              </a:rPr>
              <a:t>https://www.w3schools.com/html/</a:t>
            </a: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b="1" dirty="0"/>
              <a:t>Treinamento Bradesco</a:t>
            </a:r>
          </a:p>
          <a:p>
            <a:r>
              <a:rPr lang="pt-BR" sz="2800" dirty="0"/>
              <a:t>	</a:t>
            </a:r>
            <a:r>
              <a:rPr lang="pt-BR" sz="2800" dirty="0">
                <a:hlinkClick r:id="rId3"/>
              </a:rPr>
              <a:t>https://www.ev.org.br/cursos/html-e-css-na-pratica</a:t>
            </a:r>
            <a:r>
              <a:rPr lang="pt-BR" sz="2800" dirty="0"/>
              <a:t>	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1635417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Aprenda+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b="1" dirty="0"/>
              <a:t>Internet / Páginas Web</a:t>
            </a:r>
          </a:p>
          <a:p>
            <a:endParaRPr lang="pt-BR" sz="3200" b="1" dirty="0"/>
          </a:p>
          <a:p>
            <a:r>
              <a:rPr lang="pt-BR" sz="3200" dirty="0"/>
              <a:t>	 	</a:t>
            </a:r>
            <a:r>
              <a:rPr lang="pt-BR" sz="3200" dirty="0">
                <a:hlinkClick r:id="rId2"/>
              </a:rPr>
              <a:t>https://www.cursoemvideo.com/curso/html5/</a:t>
            </a:r>
            <a:r>
              <a:rPr lang="pt-BR" sz="3200" dirty="0"/>
              <a:t>  </a:t>
            </a:r>
          </a:p>
          <a:p>
            <a:r>
              <a:rPr lang="pt-BR" sz="3200" dirty="0"/>
              <a:t> </a:t>
            </a:r>
          </a:p>
          <a:p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2679915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Dinâmica/Atividades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52849"/>
            <a:ext cx="738385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1. Laboratório:</a:t>
            </a:r>
            <a:r>
              <a:rPr lang="pt-BR" sz="2000" dirty="0"/>
              <a:t> (</a:t>
            </a:r>
            <a:r>
              <a:rPr lang="pt-BR" sz="2000" b="1" dirty="0"/>
              <a:t>codepen.io</a:t>
            </a:r>
            <a:r>
              <a:rPr lang="pt-BR" sz="2000" dirty="0"/>
              <a:t>)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	Criar site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2. Extensão: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	 Publicar o site.</a:t>
            </a:r>
          </a:p>
        </p:txBody>
      </p:sp>
    </p:spTree>
    <p:extLst>
      <p:ext uri="{BB962C8B-B14F-4D97-AF65-F5344CB8AC3E}">
        <p14:creationId xmlns:p14="http://schemas.microsoft.com/office/powerpoint/2010/main" val="4688057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Referências Bibliográficas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endParaRPr lang="pt-BR" alt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BRANDINO, </a:t>
            </a:r>
            <a:r>
              <a:rPr lang="pt-BR" alt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Wandreson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Luiz.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básicos de internet. Universidade Federal do Espírito Santo-UFES. Departamento de Informática. Curso de Pós-Graduação em Redes de Computadores, 1997.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678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8057620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  <p:extLst>
      <p:ext uri="{BB962C8B-B14F-4D97-AF65-F5344CB8AC3E}">
        <p14:creationId xmlns:p14="http://schemas.microsoft.com/office/powerpoint/2010/main" val="11006311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252</Words>
  <Application>Microsoft Office PowerPoint</Application>
  <PresentationFormat>Apresentação na tela (16:9)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Big Shoulders Display Black</vt:lpstr>
      <vt:lpstr>Calibri</vt:lpstr>
      <vt:lpstr>Georama</vt:lpstr>
      <vt:lpstr>Times New Roman</vt:lpstr>
      <vt:lpstr>Wingdings</vt:lpstr>
      <vt:lpstr>Office Theme</vt:lpstr>
      <vt:lpstr>Apresentação do PowerPoint</vt:lpstr>
      <vt:lpstr>Apresentação do PowerPoint</vt:lpstr>
      <vt:lpstr>Internet - HTML</vt:lpstr>
      <vt:lpstr>Internet - HTML</vt:lpstr>
      <vt:lpstr>Leitura Específica</vt:lpstr>
      <vt:lpstr>Aprenda+</vt:lpstr>
      <vt:lpstr>Dinâmica/Atividades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175</cp:revision>
  <dcterms:modified xsi:type="dcterms:W3CDTF">2023-10-27T20:37:07Z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