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56" r:id="rId5"/>
    <p:sldId id="1448944859" r:id="rId6"/>
    <p:sldId id="1448944854" r:id="rId7"/>
    <p:sldId id="1448944864" r:id="rId8"/>
    <p:sldId id="1448944863" r:id="rId9"/>
    <p:sldId id="1448944867" r:id="rId10"/>
    <p:sldId id="1448944851" r:id="rId11"/>
    <p:sldId id="1448944865" r:id="rId12"/>
    <p:sldId id="1448944852" r:id="rId13"/>
    <p:sldId id="1448944866" r:id="rId14"/>
    <p:sldId id="1448944853" r:id="rId15"/>
    <p:sldId id="1448944850" r:id="rId16"/>
    <p:sldId id="1448944858" r:id="rId17"/>
    <p:sldId id="1448944856" r:id="rId18"/>
    <p:sldId id="1448944862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icloud.com.br/5406/o-que-e-arquitetura-e-organizacao-de-computadore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devmedia.com.br/html-basico-codigos-html/16596" TargetMode="External"/><Relationship Id="rId4" Type="http://schemas.openxmlformats.org/officeDocument/2006/relationships/hyperlink" Target="https://www.w3schools.com/htm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EjPop-aK_w" TargetMode="External"/><Relationship Id="rId2" Type="http://schemas.openxmlformats.org/officeDocument/2006/relationships/hyperlink" Target="https://youtu.be/5BpgAHBZgec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youtu.be/VEwRsgAG8JE" TargetMode="External"/><Relationship Id="rId4" Type="http://schemas.openxmlformats.org/officeDocument/2006/relationships/hyperlink" Target="https://youtu.be/Z23J9ASGrgc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ilmora.wondershare.com.br/dicas-edicao-audio/como-gravar-e-editar-podcast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qualweb.com.br/https-equalweb-com-br-inclusao-digital-deve-ser-foco-para-2022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RBO9KYuN28" TargetMode="External"/><Relationship Id="rId2" Type="http://schemas.openxmlformats.org/officeDocument/2006/relationships/hyperlink" Target="https://youtu.be/_pdSAN6PO6w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HB4I2CgkcC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B4I2CgkcCo" TargetMode="External"/><Relationship Id="rId2" Type="http://schemas.openxmlformats.org/officeDocument/2006/relationships/hyperlink" Target="https://youtu.be/RRBO9KYuN28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Pensamento Computacional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Imagem 8" descr="Texto branco sobre fundo preto&#10;&#10;Descrição gerada automaticamente com confiança média">
            <a:extLst>
              <a:ext uri="{FF2B5EF4-FFF2-40B4-BE49-F238E27FC236}">
                <a16:creationId xmlns:a16="http://schemas.microsoft.com/office/drawing/2014/main" id="{44F02E65-E2B3-764A-693D-E421EF93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9" y="1158867"/>
            <a:ext cx="7401902" cy="39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513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500" b="1" dirty="0"/>
              <a:t>Arquitetura de Computador – </a:t>
            </a:r>
            <a:r>
              <a:rPr lang="pt-BR" sz="1500" b="1" dirty="0">
                <a:solidFill>
                  <a:srgbClr val="FF0000"/>
                </a:solidFill>
              </a:rPr>
              <a:t>Resenha junto com o aluno</a:t>
            </a:r>
          </a:p>
          <a:p>
            <a:r>
              <a:rPr lang="pt-BR" sz="1500" b="1" dirty="0"/>
              <a:t> 	</a:t>
            </a:r>
            <a:r>
              <a:rPr lang="pt-BR" sz="1500" dirty="0">
                <a:hlinkClick r:id="rId2"/>
              </a:rPr>
              <a:t>https://www.icloud.com.br/5406/o-que-e-arquitetura-e-organizacao-de-computadores</a:t>
            </a:r>
            <a:r>
              <a:rPr lang="pt-BR" sz="1500" dirty="0"/>
              <a:t> </a:t>
            </a:r>
          </a:p>
          <a:p>
            <a:r>
              <a:rPr lang="pt-BR" sz="1500" b="1" dirty="0"/>
              <a:t>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500" b="1" dirty="0"/>
              <a:t>Internet / Páginas Web – </a:t>
            </a:r>
            <a:r>
              <a:rPr lang="pt-BR" sz="1500" b="1" dirty="0">
                <a:solidFill>
                  <a:srgbClr val="FF0000"/>
                </a:solidFill>
              </a:rPr>
              <a:t>trazer um elemento para debate</a:t>
            </a:r>
            <a:endParaRPr lang="pt-BR" sz="1500" dirty="0">
              <a:solidFill>
                <a:srgbClr val="FF0000"/>
              </a:solidFill>
            </a:endParaRPr>
          </a:p>
          <a:p>
            <a:r>
              <a:rPr lang="pt-BR" sz="1500" dirty="0"/>
              <a:t>	</a:t>
            </a:r>
            <a:r>
              <a:rPr lang="pt-BR" sz="1500" dirty="0">
                <a:hlinkClick r:id="rId3"/>
              </a:rPr>
              <a:t>https://www.w3schools.com/</a:t>
            </a:r>
            <a:r>
              <a:rPr lang="pt-BR" sz="1500" dirty="0"/>
              <a:t> </a:t>
            </a:r>
          </a:p>
          <a:p>
            <a:r>
              <a:rPr lang="pt-BR" sz="1500" dirty="0"/>
              <a:t>	</a:t>
            </a:r>
            <a:r>
              <a:rPr lang="pt-BR" sz="1500" dirty="0">
                <a:hlinkClick r:id="rId4"/>
              </a:rPr>
              <a:t>https://www.w3schools.com/html/</a:t>
            </a:r>
            <a:r>
              <a:rPr lang="pt-BR" sz="1500" dirty="0"/>
              <a:t> </a:t>
            </a:r>
          </a:p>
          <a:p>
            <a:r>
              <a:rPr lang="pt-BR" sz="1500" dirty="0"/>
              <a:t>	</a:t>
            </a:r>
            <a:r>
              <a:rPr lang="pt-BR" sz="1500" dirty="0">
                <a:hlinkClick r:id="rId5"/>
              </a:rPr>
              <a:t>https://www.devmedia.com.br/html-basico-codigos-html/16596</a:t>
            </a:r>
            <a:r>
              <a:rPr lang="pt-BR" sz="1500" dirty="0"/>
              <a:t> </a:t>
            </a:r>
          </a:p>
          <a:p>
            <a:endParaRPr lang="pt-BR" sz="15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500" b="1" dirty="0"/>
              <a:t>Pensamento Computacional - </a:t>
            </a:r>
            <a:r>
              <a:rPr lang="pt-BR" sz="1500" b="1" dirty="0">
                <a:solidFill>
                  <a:srgbClr val="FF0000"/>
                </a:solidFill>
              </a:rPr>
              <a:t>trazer um elemento para debate</a:t>
            </a:r>
          </a:p>
          <a:p>
            <a:r>
              <a:rPr lang="pt-BR" sz="1500" dirty="0"/>
              <a:t>	https://educadordofuturo.com.br/tecnologia-na-educacao/o-que-e-pensamento-computacional/#:~:text=O%20que%20%C3%A9%20pensamento%20computacional%3A%20a%20metodologia%20de%20solu%C3%A7%C3%A3o%20de%20problemas%20complexos&amp;text=O%20pensamento%20computacional%20%C3%A9%20uma,ser%20aplicada%20on%20e%20offline!</a:t>
            </a:r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347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Arquitetura de Computador : </a:t>
            </a:r>
            <a:r>
              <a:rPr lang="pt-BR" sz="2000" dirty="0">
                <a:hlinkClick r:id="rId2"/>
              </a:rPr>
              <a:t>https://youtu.be/5BpgAHBZgec</a:t>
            </a:r>
            <a:r>
              <a:rPr lang="pt-BR" sz="2000" dirty="0"/>
              <a:t> </a:t>
            </a:r>
          </a:p>
          <a:p>
            <a:r>
              <a:rPr lang="pt-BR" sz="2000" dirty="0">
                <a:hlinkClick r:id="rId3"/>
              </a:rPr>
              <a:t>https://youtu.be/HEjPop-aK_w</a:t>
            </a:r>
            <a:r>
              <a:rPr lang="pt-BR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/>
          </a:p>
          <a:p>
            <a:endParaRPr lang="pt-B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Internet / Páginas Web</a:t>
            </a:r>
          </a:p>
          <a:p>
            <a:r>
              <a:rPr lang="pt-BR" sz="2000" b="1" dirty="0"/>
              <a:t>	</a:t>
            </a:r>
            <a:r>
              <a:rPr lang="pt-BR" sz="2000" dirty="0">
                <a:hlinkClick r:id="rId4"/>
              </a:rPr>
              <a:t>https://youtu.be/Z23J9ASGrgc</a:t>
            </a:r>
            <a:r>
              <a:rPr lang="pt-BR" sz="2000" b="1" dirty="0"/>
              <a:t> </a:t>
            </a:r>
          </a:p>
          <a:p>
            <a:r>
              <a:rPr lang="pt-BR" sz="2000" b="1" dirty="0"/>
              <a:t>	</a:t>
            </a:r>
          </a:p>
          <a:p>
            <a:endParaRPr lang="pt-B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Pensamento Computacional</a:t>
            </a:r>
          </a:p>
          <a:p>
            <a:r>
              <a:rPr lang="pt-BR" sz="2000" dirty="0"/>
              <a:t>	</a:t>
            </a:r>
            <a:r>
              <a:rPr lang="pt-BR" sz="2000" dirty="0">
                <a:hlinkClick r:id="rId5"/>
              </a:rPr>
              <a:t>https://youtu.be/VEwRsgAG8JE</a:t>
            </a:r>
            <a:r>
              <a:rPr lang="pt-BR" sz="2000" dirty="0"/>
              <a:t> </a:t>
            </a:r>
          </a:p>
          <a:p>
            <a:r>
              <a:rPr lang="pt-BR" sz="2000" dirty="0"/>
              <a:t>	Vamos em frente </a:t>
            </a:r>
            <a:r>
              <a:rPr lang="pt-BR" sz="2000" dirty="0" err="1"/>
              <a:t>pq</a:t>
            </a:r>
            <a:r>
              <a:rPr lang="pt-BR" sz="2000" dirty="0"/>
              <a:t> tem muita gente na nossa frente ...</a:t>
            </a:r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draw.io</a:t>
            </a:r>
            <a:r>
              <a:rPr lang="pt-BR" sz="2000" dirty="0"/>
              <a:t>)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Desenhar a arquitetura do computador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Podcast (Arquitetura; Internet ou Pensamento Computacional)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000" dirty="0"/>
          </a:p>
          <a:p>
            <a:pPr algn="just" eaLnBrk="0" hangingPunct="0"/>
            <a:r>
              <a:rPr lang="pt-BR" sz="2000" dirty="0">
                <a:hlinkClick r:id="rId2"/>
              </a:rPr>
              <a:t>https://filmora.wondershare.com.br/dicas-edicao-audio/como-gravar-e-editar-podcast.html</a:t>
            </a:r>
            <a:r>
              <a:rPr lang="pt-BR" sz="20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MURDOCCA, Miles J.; HEURING, Vincent P.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 arquitetura de computadores. Elsevier, 2001.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ZANETTI, Humberto; BORGES, Marcos; RICARTE, Ivan.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Pensamento computacional no ensino de programação: Uma revisão sistemática da literatura brasileira. In: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Brazilian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Symposium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(Simpósio Brasileiro de Informática na Educação-SBIE). 2016. p. 21.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Noções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Inclusão Digital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000" dirty="0"/>
              <a:t>Transformação digital, através de: </a:t>
            </a:r>
          </a:p>
          <a:p>
            <a:pPr algn="just"/>
            <a:r>
              <a:rPr lang="pt-BR" sz="2000" dirty="0"/>
              <a:t>	</a:t>
            </a:r>
          </a:p>
          <a:p>
            <a:pPr algn="just"/>
            <a:r>
              <a:rPr lang="pt-BR" sz="2000" dirty="0"/>
              <a:t>		dispositivos =&gt;  </a:t>
            </a:r>
            <a:r>
              <a:rPr lang="pt-BR" sz="2000" b="1" dirty="0">
                <a:solidFill>
                  <a:srgbClr val="FF0000"/>
                </a:solidFill>
              </a:rPr>
              <a:t>internet</a:t>
            </a:r>
            <a:r>
              <a:rPr lang="pt-BR" sz="2000" dirty="0"/>
              <a:t> =&gt;  aplicabilidade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Lei Brasileira de </a:t>
            </a:r>
            <a:r>
              <a:rPr lang="pt-BR" sz="2000" b="1" dirty="0"/>
              <a:t>Inclusão da Pessoa com Deficiência</a:t>
            </a:r>
            <a:r>
              <a:rPr lang="pt-BR" sz="2000" dirty="0"/>
              <a:t> Jan/2016, torna obrigatória a acessibilidade nas empresas no Brasil, seis anos após a criação da lei, ainda vemos o País caminhar a passos curtos rumo à </a:t>
            </a:r>
            <a:r>
              <a:rPr lang="pt-BR" sz="2000" b="1" dirty="0">
                <a:solidFill>
                  <a:srgbClr val="FF0000"/>
                </a:solidFill>
              </a:rPr>
              <a:t>inclusão digital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>
                <a:hlinkClick r:id="rId2"/>
              </a:rPr>
              <a:t>https://equalweb.com.br/https-equalweb-com-br-inclusao-digital-deve-ser-foco-para-2022/</a:t>
            </a:r>
            <a:r>
              <a:rPr lang="pt-BR" sz="2000" dirty="0"/>
              <a:t> 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390099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Inclusão Digital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A770E1F-F0DD-2431-3DE5-69F1DF812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5" y="1192487"/>
            <a:ext cx="6344355" cy="35687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039C996-BCC0-828A-B1D5-E2ACF846E431}"/>
              </a:ext>
            </a:extLst>
          </p:cNvPr>
          <p:cNvSpPr txBox="1"/>
          <p:nvPr/>
        </p:nvSpPr>
        <p:spPr>
          <a:xfrm>
            <a:off x="807155" y="4706133"/>
            <a:ext cx="586930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600" b="1" dirty="0"/>
              <a:t>Fonte</a:t>
            </a:r>
            <a:r>
              <a:rPr lang="pt-BR" sz="1600" dirty="0"/>
              <a:t>: https://shopcidadao.com.br/tag/inclusao-digital/</a:t>
            </a:r>
          </a:p>
        </p:txBody>
      </p:sp>
    </p:spTree>
    <p:extLst>
      <p:ext uri="{BB962C8B-B14F-4D97-AF65-F5344CB8AC3E}">
        <p14:creationId xmlns:p14="http://schemas.microsoft.com/office/powerpoint/2010/main" val="10644465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Arquitetura do Computador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7" y="1236823"/>
            <a:ext cx="7022608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2400" dirty="0"/>
              <a:t>1. Aprendendo a utilizar o computador</a:t>
            </a:r>
          </a:p>
          <a:p>
            <a:pPr algn="just"/>
            <a:r>
              <a:rPr lang="pt-BR" sz="2400" dirty="0">
                <a:hlinkClick r:id="rId2"/>
              </a:rPr>
              <a:t>https://youtu.be/_pdSAN6PO6w</a:t>
            </a:r>
            <a:r>
              <a:rPr lang="pt-BR" sz="2400" dirty="0"/>
              <a:t>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2. Funcionamento do Computador  - </a:t>
            </a:r>
            <a:r>
              <a:rPr lang="pt-BR" sz="2400" b="1" dirty="0">
                <a:solidFill>
                  <a:srgbClr val="FF0000"/>
                </a:solidFill>
              </a:rPr>
              <a:t>Componentes</a:t>
            </a:r>
            <a:endParaRPr lang="pt-BR" sz="2000" b="1" dirty="0">
              <a:solidFill>
                <a:srgbClr val="FF0000"/>
              </a:solidFill>
              <a:hlinkClick r:id="rId3"/>
            </a:endParaRPr>
          </a:p>
          <a:p>
            <a:pPr lvl="1" indent="0" algn="just"/>
            <a:r>
              <a:rPr lang="pt-BR" sz="2400" dirty="0">
                <a:hlinkClick r:id="rId3"/>
              </a:rPr>
              <a:t>https://youtu.be/RRBO9KYuN28</a:t>
            </a:r>
            <a:r>
              <a:rPr lang="pt-BR" sz="2400" dirty="0"/>
              <a:t>  	</a:t>
            </a:r>
          </a:p>
          <a:p>
            <a:pPr lvl="1" algn="just"/>
            <a:endParaRPr lang="pt-BR" dirty="0">
              <a:hlinkClick r:id="rId4"/>
            </a:endParaRPr>
          </a:p>
          <a:p>
            <a:pPr lvl="1" indent="0" algn="just"/>
            <a:r>
              <a:rPr lang="pt-BR" sz="2400" dirty="0"/>
              <a:t>3. Componentes do Computador </a:t>
            </a:r>
            <a:r>
              <a:rPr lang="pt-BR" sz="2400"/>
              <a:t>- Parte 2</a:t>
            </a:r>
            <a:endParaRPr lang="pt-BR" sz="2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 indent="0" algn="just"/>
            <a:r>
              <a:rPr lang="pt-BR" sz="2400" dirty="0">
                <a:hlinkClick r:id="rId4"/>
              </a:rPr>
              <a:t>https://youtu.be/HB4I2CgkcCo</a:t>
            </a:r>
            <a:r>
              <a:rPr lang="pt-B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Arquitetura do Computador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7" y="1236823"/>
            <a:ext cx="7022608" cy="3847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lvl="1" algn="just"/>
            <a:r>
              <a:rPr lang="pt-BR" dirty="0">
                <a:hlinkClick r:id="rId2"/>
              </a:rPr>
              <a:t>https://youtu.be/RRBO9KYuN28</a:t>
            </a:r>
            <a:r>
              <a:rPr lang="pt-BR" dirty="0"/>
              <a:t>	</a:t>
            </a:r>
            <a:r>
              <a:rPr lang="pt-BR" dirty="0">
                <a:hlinkClick r:id="rId3"/>
              </a:rPr>
              <a:t>https://youtu.be/HB4I2CgkcCo</a:t>
            </a:r>
            <a:r>
              <a:rPr lang="pt-BR" dirty="0"/>
              <a:t>  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009A212-ACBC-E461-41C3-5A6530D7C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4" y="1236823"/>
            <a:ext cx="6402780" cy="34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133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180380"/>
            <a:ext cx="702260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FF0000"/>
                </a:solidFill>
              </a:rPr>
              <a:t>www</a:t>
            </a:r>
            <a:r>
              <a:rPr lang="pt-BR" sz="2400" b="1" dirty="0">
                <a:solidFill>
                  <a:srgbClr val="FF0000"/>
                </a:solidFill>
              </a:rPr>
              <a:t>; protocolos; serviços; HTML/CSS/JS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D15CDE3-905A-6FAC-87AC-F612378D2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85" y="1678513"/>
            <a:ext cx="5455816" cy="34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288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F386D1-1159-9BA3-9881-B16AC9D9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6" y="1112646"/>
            <a:ext cx="7330849" cy="39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831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Pensamento Computacional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02958"/>
            <a:ext cx="7022608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b="1" dirty="0"/>
              <a:t>Ações</a:t>
            </a:r>
            <a:r>
              <a:rPr lang="pt-BR" sz="2000" dirty="0"/>
              <a:t> – parte programada no computador, </a:t>
            </a:r>
            <a:r>
              <a:rPr lang="pt-BR" sz="2000" b="1" dirty="0">
                <a:solidFill>
                  <a:srgbClr val="FF0000"/>
                </a:solidFill>
              </a:rPr>
              <a:t>software</a:t>
            </a:r>
            <a:r>
              <a:rPr lang="pt-BR" sz="2000" dirty="0"/>
              <a:t>.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97AF36-0F39-F202-B9E5-C7C3828D4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40" y="1648179"/>
            <a:ext cx="6108272" cy="343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41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568</Words>
  <Application>Microsoft Office PowerPoint</Application>
  <PresentationFormat>Apresentação na tela (16:9)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Big Shoulders Display Black</vt:lpstr>
      <vt:lpstr>Calibri</vt:lpstr>
      <vt:lpstr>Times New Roman</vt:lpstr>
      <vt:lpstr>Wingdings</vt:lpstr>
      <vt:lpstr>Office Theme</vt:lpstr>
      <vt:lpstr>Apresentação do PowerPoint</vt:lpstr>
      <vt:lpstr>Apresentação do PowerPoint</vt:lpstr>
      <vt:lpstr>Inclusão Digital</vt:lpstr>
      <vt:lpstr>Inclusão Digital</vt:lpstr>
      <vt:lpstr>Arquitetura do Computador</vt:lpstr>
      <vt:lpstr>Arquitetura do Computador</vt:lpstr>
      <vt:lpstr>Internet</vt:lpstr>
      <vt:lpstr>Internet</vt:lpstr>
      <vt:lpstr>Pensamento Computacional</vt:lpstr>
      <vt:lpstr>Pensamento Computacional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 DA SILVA FILHO</cp:lastModifiedBy>
  <cp:revision>169</cp:revision>
  <dcterms:modified xsi:type="dcterms:W3CDTF">2024-04-18T21:19:04Z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