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sldIdLst>
    <p:sldId id="256" r:id="rId5"/>
    <p:sldId id="1448944859" r:id="rId6"/>
    <p:sldId id="1448944863" r:id="rId7"/>
    <p:sldId id="1448944865" r:id="rId8"/>
    <p:sldId id="1448944864" r:id="rId9"/>
    <p:sldId id="1448944853" r:id="rId10"/>
    <p:sldId id="1448944850" r:id="rId11"/>
    <p:sldId id="1448944858" r:id="rId12"/>
    <p:sldId id="1448944856" r:id="rId13"/>
    <p:sldId id="1448944862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ndid-tulumba-3b31b0.netlify.app/" TargetMode="External"/><Relationship Id="rId2" Type="http://schemas.openxmlformats.org/officeDocument/2006/relationships/hyperlink" Target="https://juliabritocardoso.netlify.app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sgenerator.com/" TargetMode="External"/><Relationship Id="rId2" Type="http://schemas.openxmlformats.org/officeDocument/2006/relationships/hyperlink" Target="https://br.freepik.com/fotos/cdn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3schools.com/htm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.org.br/cursos/html-e-css-na-pratica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ursoemvideo.com/curso/html5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1" y="2559082"/>
            <a:ext cx="8181799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8057620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  <p:extLst>
      <p:ext uri="{BB962C8B-B14F-4D97-AF65-F5344CB8AC3E}">
        <p14:creationId xmlns:p14="http://schemas.microsoft.com/office/powerpoint/2010/main" val="11006311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5819664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Encontro 03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Internet HTML – Parte 2</a:t>
            </a:r>
          </a:p>
        </p:txBody>
      </p:sp>
    </p:spTree>
    <p:extLst>
      <p:ext uri="{BB962C8B-B14F-4D97-AF65-F5344CB8AC3E}">
        <p14:creationId xmlns:p14="http://schemas.microsoft.com/office/powerpoint/2010/main" val="30340041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Internet - HTML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745097" cy="3785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400" b="1" dirty="0"/>
              <a:t>Página Web (</a:t>
            </a:r>
            <a:r>
              <a:rPr lang="pt-BR" sz="2400" b="1" dirty="0">
                <a:solidFill>
                  <a:srgbClr val="FF0000"/>
                </a:solidFill>
              </a:rPr>
              <a:t>Estrutura</a:t>
            </a:r>
            <a:r>
              <a:rPr lang="pt-BR" sz="2400" b="1" dirty="0"/>
              <a:t>)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1. </a:t>
            </a:r>
            <a:r>
              <a:rPr lang="pt-BR" sz="2400" b="1" dirty="0"/>
              <a:t>HTML</a:t>
            </a:r>
            <a:r>
              <a:rPr lang="pt-BR" sz="2400" dirty="0"/>
              <a:t> – Informação (</a:t>
            </a:r>
            <a:r>
              <a:rPr lang="pt-BR" sz="2400" b="1" dirty="0">
                <a:solidFill>
                  <a:srgbClr val="FF0000"/>
                </a:solidFill>
              </a:rPr>
              <a:t>Conteúdo</a:t>
            </a:r>
            <a:r>
              <a:rPr lang="pt-BR" sz="2400" dirty="0"/>
              <a:t>)</a:t>
            </a:r>
          </a:p>
          <a:p>
            <a:pPr algn="just"/>
            <a:r>
              <a:rPr lang="pt-BR" sz="2400" dirty="0"/>
              <a:t>	2. </a:t>
            </a:r>
            <a:r>
              <a:rPr lang="pt-BR" sz="2400" b="1" dirty="0"/>
              <a:t>CSS</a:t>
            </a:r>
            <a:r>
              <a:rPr lang="pt-BR" sz="2400" dirty="0"/>
              <a:t> – Estilização (</a:t>
            </a:r>
            <a:r>
              <a:rPr lang="pt-BR" sz="2400" b="1" dirty="0">
                <a:solidFill>
                  <a:srgbClr val="FF0000"/>
                </a:solidFill>
              </a:rPr>
              <a:t>Visual/Apresentação</a:t>
            </a:r>
            <a:r>
              <a:rPr lang="pt-BR" sz="2400" dirty="0"/>
              <a:t>)</a:t>
            </a:r>
          </a:p>
          <a:p>
            <a:pPr algn="just"/>
            <a:r>
              <a:rPr lang="pt-BR" sz="2400" dirty="0"/>
              <a:t>	3. </a:t>
            </a:r>
            <a:r>
              <a:rPr lang="pt-BR" sz="2400" b="1" dirty="0"/>
              <a:t>JS</a:t>
            </a:r>
            <a:r>
              <a:rPr lang="pt-BR" sz="2400" dirty="0"/>
              <a:t> – Validação (</a:t>
            </a:r>
            <a:r>
              <a:rPr lang="pt-BR" sz="2400" b="1" dirty="0">
                <a:solidFill>
                  <a:srgbClr val="FF0000"/>
                </a:solidFill>
              </a:rPr>
              <a:t>Comportamento</a:t>
            </a:r>
            <a:r>
              <a:rPr lang="pt-BR" sz="2400" dirty="0"/>
              <a:t>)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-- </a:t>
            </a:r>
            <a:r>
              <a:rPr lang="pt-BR" sz="2400" b="1" dirty="0"/>
              <a:t>Páginas Web </a:t>
            </a:r>
            <a:r>
              <a:rPr lang="pt-BR" sz="2400" dirty="0"/>
              <a:t>(</a:t>
            </a:r>
            <a:r>
              <a:rPr lang="pt-BR" sz="2400" b="1" dirty="0">
                <a:solidFill>
                  <a:srgbClr val="FF0000"/>
                </a:solidFill>
              </a:rPr>
              <a:t>Exemplos</a:t>
            </a:r>
            <a:r>
              <a:rPr lang="pt-BR" sz="2400" dirty="0"/>
              <a:t>)</a:t>
            </a:r>
          </a:p>
          <a:p>
            <a:pPr algn="just"/>
            <a:r>
              <a:rPr lang="pt-BR" sz="2400" dirty="0"/>
              <a:t>	</a:t>
            </a:r>
            <a:r>
              <a:rPr lang="pt-BR" sz="2400" dirty="0">
                <a:hlinkClick r:id="rId2"/>
              </a:rPr>
              <a:t>https://juliabritocardoso.netlify.app/</a:t>
            </a:r>
            <a:r>
              <a:rPr lang="pt-BR" sz="2400" dirty="0"/>
              <a:t> (</a:t>
            </a:r>
            <a:r>
              <a:rPr lang="pt-BR" sz="2400" b="1" dirty="0"/>
              <a:t>Ex1.: </a:t>
            </a:r>
            <a:r>
              <a:rPr lang="pt-BR" sz="2400" b="1" dirty="0" err="1"/>
              <a:t>Juju</a:t>
            </a:r>
            <a:r>
              <a:rPr lang="pt-BR" sz="2400" dirty="0"/>
              <a:t>)</a:t>
            </a:r>
          </a:p>
          <a:p>
            <a:pPr algn="just"/>
            <a:r>
              <a:rPr lang="pt-BR" sz="2400" dirty="0"/>
              <a:t>	</a:t>
            </a:r>
            <a:r>
              <a:rPr lang="pt-BR" sz="2400" dirty="0">
                <a:hlinkClick r:id="rId3"/>
              </a:rPr>
              <a:t>https://candid-tulumba-3b31b0.netlify.app</a:t>
            </a:r>
            <a:r>
              <a:rPr lang="pt-BR" sz="2400" dirty="0">
                <a:hlinkClick r:id="rId3"/>
              </a:rPr>
              <a:t>/</a:t>
            </a:r>
            <a:r>
              <a:rPr lang="pt-BR" sz="2400" dirty="0"/>
              <a:t> (</a:t>
            </a:r>
            <a:r>
              <a:rPr lang="pt-BR" sz="2400" b="1" dirty="0"/>
              <a:t>Ex2.: Leo</a:t>
            </a:r>
            <a:r>
              <a:rPr lang="pt-BR" sz="2400" dirty="0"/>
              <a:t>)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141324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Internet - HTML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745097" cy="38164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200" b="1" dirty="0"/>
              <a:t>IDE</a:t>
            </a:r>
            <a:r>
              <a:rPr lang="pt-BR" sz="2200" dirty="0"/>
              <a:t>: </a:t>
            </a:r>
            <a:r>
              <a:rPr lang="pt-BR" sz="2200" b="1" dirty="0" err="1">
                <a:solidFill>
                  <a:srgbClr val="FF0000"/>
                </a:solidFill>
              </a:rPr>
              <a:t>VSCode</a:t>
            </a:r>
            <a:endParaRPr lang="pt-BR" sz="2200" b="1" dirty="0">
              <a:solidFill>
                <a:srgbClr val="FF0000"/>
              </a:solidFill>
            </a:endParaRPr>
          </a:p>
          <a:p>
            <a:pPr algn="just"/>
            <a:r>
              <a:rPr lang="pt-BR" sz="2200" dirty="0"/>
              <a:t>=&gt; </a:t>
            </a:r>
            <a:r>
              <a:rPr lang="pt-BR" sz="2200" b="1" dirty="0" err="1"/>
              <a:t>Tags</a:t>
            </a:r>
            <a:r>
              <a:rPr lang="pt-BR" sz="2200" dirty="0"/>
              <a:t> e </a:t>
            </a:r>
            <a:r>
              <a:rPr lang="pt-BR" sz="2200" b="1" dirty="0">
                <a:solidFill>
                  <a:srgbClr val="FF0000"/>
                </a:solidFill>
              </a:rPr>
              <a:t>Atributos</a:t>
            </a:r>
          </a:p>
          <a:p>
            <a:pPr algn="just"/>
            <a:r>
              <a:rPr lang="pt-BR" sz="2200" dirty="0"/>
              <a:t>	1. h1-h6; p; </a:t>
            </a:r>
            <a:r>
              <a:rPr lang="pt-BR" sz="2200" dirty="0" err="1"/>
              <a:t>strong</a:t>
            </a:r>
            <a:r>
              <a:rPr lang="pt-BR" sz="2200" dirty="0"/>
              <a:t>; i; </a:t>
            </a:r>
            <a:r>
              <a:rPr lang="pt-BR" sz="2200" dirty="0" err="1"/>
              <a:t>sup</a:t>
            </a:r>
            <a:r>
              <a:rPr lang="pt-BR" sz="2200" dirty="0"/>
              <a:t>; </a:t>
            </a:r>
            <a:r>
              <a:rPr lang="pt-BR" sz="2200" dirty="0" err="1"/>
              <a:t>tr</a:t>
            </a:r>
            <a:r>
              <a:rPr lang="pt-BR" sz="2200" dirty="0"/>
              <a:t>; </a:t>
            </a:r>
            <a:r>
              <a:rPr lang="pt-BR" sz="2200" dirty="0" err="1"/>
              <a:t>br</a:t>
            </a:r>
            <a:r>
              <a:rPr lang="pt-BR" sz="2200" dirty="0"/>
              <a:t>; </a:t>
            </a:r>
            <a:r>
              <a:rPr lang="pt-BR" sz="2200" dirty="0" err="1"/>
              <a:t>ul</a:t>
            </a:r>
            <a:r>
              <a:rPr lang="pt-BR" sz="2200" dirty="0"/>
              <a:t>/li; </a:t>
            </a:r>
            <a:r>
              <a:rPr lang="pt-BR" sz="2200" dirty="0" err="1"/>
              <a:t>ol</a:t>
            </a:r>
            <a:r>
              <a:rPr lang="pt-BR" sz="2200" dirty="0"/>
              <a:t>/li; </a:t>
            </a:r>
          </a:p>
          <a:p>
            <a:pPr algn="just"/>
            <a:r>
              <a:rPr lang="pt-BR" sz="2200" dirty="0"/>
              <a:t>	2. a/</a:t>
            </a:r>
            <a:r>
              <a:rPr lang="pt-BR" sz="2200" b="1" dirty="0" err="1">
                <a:solidFill>
                  <a:srgbClr val="FF0000"/>
                </a:solidFill>
              </a:rPr>
              <a:t>href</a:t>
            </a:r>
            <a:r>
              <a:rPr lang="pt-BR" sz="2200" b="1" dirty="0">
                <a:solidFill>
                  <a:srgbClr val="FF0000"/>
                </a:solidFill>
              </a:rPr>
              <a:t>/target</a:t>
            </a:r>
            <a:r>
              <a:rPr lang="pt-BR" sz="2200" dirty="0"/>
              <a:t>; </a:t>
            </a:r>
            <a:r>
              <a:rPr lang="pt-BR" sz="2200" dirty="0" err="1"/>
              <a:t>img</a:t>
            </a:r>
            <a:r>
              <a:rPr lang="pt-BR" sz="2200" dirty="0"/>
              <a:t>/</a:t>
            </a:r>
            <a:r>
              <a:rPr lang="pt-BR" sz="2200" b="1" dirty="0" err="1">
                <a:solidFill>
                  <a:srgbClr val="FF0000"/>
                </a:solidFill>
              </a:rPr>
              <a:t>src</a:t>
            </a:r>
            <a:r>
              <a:rPr lang="pt-BR" sz="2200" b="1" dirty="0">
                <a:solidFill>
                  <a:srgbClr val="FF0000"/>
                </a:solidFill>
              </a:rPr>
              <a:t>/</a:t>
            </a:r>
            <a:r>
              <a:rPr lang="pt-BR" sz="2200" b="1" dirty="0" err="1">
                <a:solidFill>
                  <a:srgbClr val="FF0000"/>
                </a:solidFill>
              </a:rPr>
              <a:t>alt</a:t>
            </a:r>
            <a:r>
              <a:rPr lang="pt-BR" sz="2200" dirty="0"/>
              <a:t>; </a:t>
            </a:r>
          </a:p>
          <a:p>
            <a:pPr algn="just"/>
            <a:r>
              <a:rPr lang="pt-BR" sz="2200" dirty="0"/>
              <a:t>	3. figure/</a:t>
            </a:r>
            <a:r>
              <a:rPr lang="pt-BR" sz="2200" dirty="0" err="1"/>
              <a:t>img</a:t>
            </a:r>
            <a:r>
              <a:rPr lang="pt-BR" sz="2200" dirty="0"/>
              <a:t>/</a:t>
            </a:r>
            <a:r>
              <a:rPr lang="pt-BR" sz="2200" dirty="0" err="1"/>
              <a:t>figcaption</a:t>
            </a:r>
            <a:r>
              <a:rPr lang="pt-BR" sz="2200" dirty="0"/>
              <a:t>; (</a:t>
            </a:r>
            <a:r>
              <a:rPr lang="pt-BR" sz="2200" dirty="0">
                <a:hlinkClick r:id="rId2"/>
              </a:rPr>
              <a:t>https://br.freepik.com/fotos/</a:t>
            </a:r>
            <a:r>
              <a:rPr lang="pt-BR" sz="2200" dirty="0" err="1">
                <a:hlinkClick r:id="rId2"/>
              </a:rPr>
              <a:t>cdn</a:t>
            </a:r>
            <a:r>
              <a:rPr lang="pt-BR" sz="2200" dirty="0"/>
              <a:t>)</a:t>
            </a:r>
          </a:p>
          <a:p>
            <a:pPr algn="just"/>
            <a:r>
              <a:rPr lang="pt-BR" sz="2200" dirty="0"/>
              <a:t>	4. header; </a:t>
            </a:r>
            <a:r>
              <a:rPr lang="pt-BR" sz="2200" dirty="0" err="1"/>
              <a:t>footer</a:t>
            </a:r>
            <a:r>
              <a:rPr lang="pt-BR" sz="2200" dirty="0"/>
              <a:t>; </a:t>
            </a:r>
            <a:r>
              <a:rPr lang="pt-BR" sz="2200" dirty="0" err="1"/>
              <a:t>section</a:t>
            </a:r>
            <a:r>
              <a:rPr lang="pt-BR" sz="2200" dirty="0"/>
              <a:t>; </a:t>
            </a:r>
            <a:r>
              <a:rPr lang="pt-BR" sz="2200" dirty="0" err="1"/>
              <a:t>aside</a:t>
            </a:r>
            <a:r>
              <a:rPr lang="pt-BR" sz="2200" dirty="0"/>
              <a:t>; </a:t>
            </a:r>
            <a:r>
              <a:rPr lang="pt-BR" sz="2200" dirty="0" err="1"/>
              <a:t>div</a:t>
            </a:r>
            <a:r>
              <a:rPr lang="pt-BR" sz="2200" dirty="0"/>
              <a:t>; </a:t>
            </a:r>
          </a:p>
          <a:p>
            <a:pPr algn="just"/>
            <a:r>
              <a:rPr lang="pt-BR" sz="2200" dirty="0"/>
              <a:t>	5. </a:t>
            </a:r>
            <a:r>
              <a:rPr lang="pt-BR" sz="2200" dirty="0" err="1"/>
              <a:t>nav</a:t>
            </a:r>
            <a:r>
              <a:rPr lang="pt-BR" sz="2200" dirty="0"/>
              <a:t>;</a:t>
            </a:r>
          </a:p>
          <a:p>
            <a:pPr algn="just"/>
            <a:r>
              <a:rPr lang="pt-BR" sz="2200" dirty="0"/>
              <a:t>	6. </a:t>
            </a:r>
            <a:r>
              <a:rPr lang="pt-BR" sz="2200" dirty="0" err="1"/>
              <a:t>table</a:t>
            </a:r>
            <a:r>
              <a:rPr lang="pt-BR" sz="2200" dirty="0"/>
              <a:t> (</a:t>
            </a:r>
            <a:r>
              <a:rPr lang="pt-BR" sz="2200" dirty="0">
                <a:hlinkClick r:id="rId3"/>
              </a:rPr>
              <a:t>https://www.tablesgenerator.com/</a:t>
            </a:r>
            <a:r>
              <a:rPr lang="pt-BR" sz="2200" dirty="0"/>
              <a:t>); </a:t>
            </a:r>
          </a:p>
          <a:p>
            <a:pPr algn="just"/>
            <a:r>
              <a:rPr lang="pt-BR" sz="2200" dirty="0"/>
              <a:t>	7. </a:t>
            </a:r>
            <a:r>
              <a:rPr lang="pt-BR" sz="2200" dirty="0" err="1"/>
              <a:t>form</a:t>
            </a:r>
            <a:r>
              <a:rPr lang="pt-BR" sz="2200" dirty="0"/>
              <a:t>/</a:t>
            </a:r>
            <a:r>
              <a:rPr lang="pt-BR" sz="2200" dirty="0">
                <a:solidFill>
                  <a:schemeClr val="tx1"/>
                </a:solidFill>
              </a:rPr>
              <a:t>input.</a:t>
            </a:r>
          </a:p>
          <a:p>
            <a:pPr algn="just"/>
            <a:endParaRPr lang="pt-BR" sz="2200" dirty="0">
              <a:solidFill>
                <a:schemeClr val="tx1"/>
              </a:solidFill>
            </a:endParaRPr>
          </a:p>
          <a:p>
            <a:pPr algn="just"/>
            <a:r>
              <a:rPr lang="pt-BR" sz="2200" b="1" dirty="0"/>
              <a:t>	Estudo: </a:t>
            </a:r>
            <a:r>
              <a:rPr lang="pt-BR" sz="2200" dirty="0">
                <a:hlinkClick r:id="rId4"/>
              </a:rPr>
              <a:t>https://www.w3schools.com/html/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5140628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Internet - HTML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745097" cy="3785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400" dirty="0"/>
              <a:t>Exemplo de Organização de </a:t>
            </a:r>
            <a:r>
              <a:rPr lang="pt-BR" sz="2400" b="1" dirty="0">
                <a:solidFill>
                  <a:srgbClr val="FF0000"/>
                </a:solidFill>
              </a:rPr>
              <a:t>Pastas do Site</a:t>
            </a:r>
            <a:r>
              <a:rPr lang="pt-BR" sz="2400" dirty="0"/>
              <a:t>:</a:t>
            </a:r>
          </a:p>
          <a:p>
            <a:pPr marL="457200" lvl="1" indent="-457200" algn="just">
              <a:buFont typeface="+mj-lt"/>
              <a:buAutoNum type="arabicPeriod"/>
            </a:pPr>
            <a:r>
              <a:rPr lang="pt-BR" sz="2400" b="1" dirty="0" err="1"/>
              <a:t>assets</a:t>
            </a:r>
            <a:endParaRPr lang="pt-BR" sz="2400" b="1" dirty="0"/>
          </a:p>
          <a:p>
            <a:pPr marL="908050" lvl="7" indent="-457200" algn="just">
              <a:buFont typeface="+mj-lt"/>
              <a:buAutoNum type="alphaLcPeriod"/>
            </a:pPr>
            <a:r>
              <a:rPr lang="pt-BR" sz="2400" dirty="0" err="1"/>
              <a:t>img</a:t>
            </a:r>
            <a:endParaRPr lang="pt-BR" sz="2400" dirty="0"/>
          </a:p>
          <a:p>
            <a:pPr marL="908050" lvl="7" indent="-457200" algn="just">
              <a:buFont typeface="+mj-lt"/>
              <a:buAutoNum type="alphaLcPeriod"/>
            </a:pPr>
            <a:r>
              <a:rPr lang="pt-BR" sz="2400" dirty="0" err="1"/>
              <a:t>css</a:t>
            </a:r>
            <a:endParaRPr lang="pt-BR" sz="2400" dirty="0"/>
          </a:p>
          <a:p>
            <a:pPr marL="908050" lvl="7" indent="-457200" algn="just">
              <a:buFont typeface="+mj-lt"/>
              <a:buAutoNum type="alphaLcPeriod"/>
            </a:pPr>
            <a:r>
              <a:rPr lang="pt-BR" sz="2400" dirty="0" err="1"/>
              <a:t>js</a:t>
            </a:r>
            <a:endParaRPr lang="pt-BR" sz="2400" dirty="0"/>
          </a:p>
          <a:p>
            <a:pPr marL="908050" lvl="7" indent="-457200" algn="just">
              <a:buFont typeface="+mj-lt"/>
              <a:buAutoNum type="alphaLcPeriod"/>
            </a:pPr>
            <a:r>
              <a:rPr lang="pt-BR" sz="2400" dirty="0" err="1"/>
              <a:t>mov</a:t>
            </a:r>
            <a:endParaRPr lang="pt-BR" sz="2400" dirty="0"/>
          </a:p>
          <a:p>
            <a:pPr marL="457200" lvl="7" indent="-457200" algn="just">
              <a:buFont typeface="+mj-lt"/>
              <a:buAutoNum type="arabicPeriod" startAt="2"/>
            </a:pPr>
            <a:r>
              <a:rPr lang="pt-BR" sz="2400" b="1" dirty="0"/>
              <a:t>site</a:t>
            </a:r>
          </a:p>
          <a:p>
            <a:pPr algn="just"/>
            <a:r>
              <a:rPr lang="pt-BR" sz="2400" dirty="0"/>
              <a:t>3.	index.html (</a:t>
            </a:r>
            <a:r>
              <a:rPr lang="pt-BR" sz="2400" b="1" dirty="0">
                <a:solidFill>
                  <a:srgbClr val="FF0000"/>
                </a:solidFill>
              </a:rPr>
              <a:t>arquivo </a:t>
            </a:r>
            <a:r>
              <a:rPr lang="pt-BR" sz="2400" b="1" dirty="0" err="1">
                <a:solidFill>
                  <a:srgbClr val="FF0000"/>
                </a:solidFill>
              </a:rPr>
              <a:t>html</a:t>
            </a:r>
            <a:r>
              <a:rPr lang="pt-BR" sz="2400" dirty="0"/>
              <a:t>)</a:t>
            </a:r>
          </a:p>
          <a:p>
            <a:pPr algn="just"/>
            <a:r>
              <a:rPr lang="pt-BR" sz="2400" dirty="0"/>
              <a:t>					</a:t>
            </a:r>
          </a:p>
          <a:p>
            <a:pPr algn="just"/>
            <a:r>
              <a:rPr lang="pt-BR" sz="2400" dirty="0"/>
              <a:t>					=&gt; </a:t>
            </a:r>
            <a:r>
              <a:rPr lang="pt-BR" sz="2400" b="1" dirty="0" err="1"/>
              <a:t>Tags</a:t>
            </a:r>
            <a:r>
              <a:rPr lang="pt-BR" sz="2400" b="1" dirty="0"/>
              <a:t>: </a:t>
            </a:r>
            <a:r>
              <a:rPr lang="pt-BR" sz="2400" b="1" dirty="0" err="1">
                <a:solidFill>
                  <a:srgbClr val="FF0000"/>
                </a:solidFill>
              </a:rPr>
              <a:t>Bootstrap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8217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Leitura Específica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b="1" dirty="0"/>
              <a:t>Internet / Páginas Web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b="1" dirty="0">
              <a:solidFill>
                <a:srgbClr val="FF0000"/>
              </a:solidFill>
            </a:endParaRPr>
          </a:p>
          <a:p>
            <a:r>
              <a:rPr lang="pt-BR" sz="2800" dirty="0"/>
              <a:t>	</a:t>
            </a:r>
            <a:r>
              <a:rPr lang="pt-BR" sz="2800" dirty="0">
                <a:hlinkClick r:id="rId2"/>
              </a:rPr>
              <a:t>https://www.w3schools.com/html/</a:t>
            </a:r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b="1" dirty="0"/>
              <a:t>Treinamento Bradesco</a:t>
            </a:r>
          </a:p>
          <a:p>
            <a:r>
              <a:rPr lang="pt-BR" sz="2800" dirty="0"/>
              <a:t>	</a:t>
            </a:r>
            <a:r>
              <a:rPr lang="pt-BR" sz="2800" dirty="0">
                <a:hlinkClick r:id="rId3"/>
              </a:rPr>
              <a:t>https://www.ev.org.br/cursos/html-e-css-na-pratica</a:t>
            </a:r>
            <a:r>
              <a:rPr lang="pt-BR" sz="2800" dirty="0"/>
              <a:t>	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1635417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Aprenda+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383853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b="1" dirty="0"/>
              <a:t>Internet / Páginas Web</a:t>
            </a:r>
          </a:p>
          <a:p>
            <a:endParaRPr lang="pt-BR" sz="3200" b="1" dirty="0"/>
          </a:p>
          <a:p>
            <a:r>
              <a:rPr lang="pt-BR" sz="3200" dirty="0"/>
              <a:t>	 	</a:t>
            </a:r>
            <a:r>
              <a:rPr lang="pt-BR" sz="3200" dirty="0">
                <a:hlinkClick r:id="rId2"/>
              </a:rPr>
              <a:t>https://www.cursoemvideo.com/curso/html5/</a:t>
            </a:r>
            <a:r>
              <a:rPr lang="pt-BR" sz="3200" dirty="0"/>
              <a:t>  </a:t>
            </a:r>
          </a:p>
          <a:p>
            <a:r>
              <a:rPr lang="pt-BR" sz="3200" dirty="0"/>
              <a:t> </a:t>
            </a:r>
          </a:p>
          <a:p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26799151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Dinâmica/Atividades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52849"/>
            <a:ext cx="7383853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r>
              <a:rPr lang="pt-BR" sz="2000" b="1" dirty="0">
                <a:solidFill>
                  <a:srgbClr val="FF0000"/>
                </a:solidFill>
              </a:rPr>
              <a:t>1. Laboratório:</a:t>
            </a:r>
            <a:r>
              <a:rPr lang="pt-BR" sz="2000" dirty="0"/>
              <a:t> (</a:t>
            </a:r>
            <a:r>
              <a:rPr lang="pt-BR" sz="2000" b="1" dirty="0"/>
              <a:t>codepen.io</a:t>
            </a:r>
            <a:r>
              <a:rPr lang="pt-BR" sz="2000" dirty="0"/>
              <a:t>)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dirty="0"/>
              <a:t>	Criar site (</a:t>
            </a:r>
            <a:r>
              <a:rPr lang="pt-BR" sz="2000" b="1" dirty="0">
                <a:solidFill>
                  <a:srgbClr val="FF0000"/>
                </a:solidFill>
              </a:rPr>
              <a:t>conjunto de páginas web</a:t>
            </a:r>
            <a:r>
              <a:rPr lang="pt-BR" sz="2000" dirty="0"/>
              <a:t>) - </a:t>
            </a:r>
            <a:r>
              <a:rPr lang="pt-BR" sz="2000" b="1" dirty="0"/>
              <a:t>Layout do site</a:t>
            </a:r>
            <a:endParaRPr lang="pt-BR" sz="2000" dirty="0"/>
          </a:p>
          <a:p>
            <a:pPr algn="just" eaLnBrk="0" hangingPunct="0"/>
            <a:endParaRPr lang="pt-BR" sz="2000" dirty="0"/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b="1" dirty="0">
                <a:solidFill>
                  <a:srgbClr val="FF0000"/>
                </a:solidFill>
              </a:rPr>
              <a:t>2. Extensão: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dirty="0"/>
              <a:t>	 Publicar o site.</a:t>
            </a:r>
          </a:p>
        </p:txBody>
      </p:sp>
    </p:spTree>
    <p:extLst>
      <p:ext uri="{BB962C8B-B14F-4D97-AF65-F5344CB8AC3E}">
        <p14:creationId xmlns:p14="http://schemas.microsoft.com/office/powerpoint/2010/main" val="46880573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Referências Bibliográficas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64138"/>
            <a:ext cx="7383853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0" hangingPunct="0"/>
            <a:endParaRPr lang="pt-BR" alt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BRANDINO, </a:t>
            </a:r>
            <a:r>
              <a:rPr lang="pt-BR" alt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Wandreson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Luiz. 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básicos de internet. Universidade Federal do Espírito Santo-UFES. Departamento de Informática. Curso de Pós-Graduação em Redes de Computadores, 1997.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678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393</Words>
  <Application>Microsoft Office PowerPoint</Application>
  <PresentationFormat>Apresentação na tela (16:9)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Big Shoulders Display Black</vt:lpstr>
      <vt:lpstr>Calibri</vt:lpstr>
      <vt:lpstr>Georama</vt:lpstr>
      <vt:lpstr>Times New Roman</vt:lpstr>
      <vt:lpstr>Wingdings</vt:lpstr>
      <vt:lpstr>Office Theme</vt:lpstr>
      <vt:lpstr>Apresentação do PowerPoint</vt:lpstr>
      <vt:lpstr>Apresentação do PowerPoint</vt:lpstr>
      <vt:lpstr>Internet - HTML</vt:lpstr>
      <vt:lpstr>Internet - HTML</vt:lpstr>
      <vt:lpstr>Internet - HTML</vt:lpstr>
      <vt:lpstr>Leitura Específica</vt:lpstr>
      <vt:lpstr>Aprenda+</vt:lpstr>
      <vt:lpstr>Dinâmica/Atividades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</cp:lastModifiedBy>
  <cp:revision>185</cp:revision>
  <dcterms:modified xsi:type="dcterms:W3CDTF">2023-10-28T02:25:17Z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