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1448944842" r:id="rId6"/>
    <p:sldId id="1448944847" r:id="rId7"/>
    <p:sldId id="1448944854" r:id="rId8"/>
    <p:sldId id="1448944851" r:id="rId9"/>
    <p:sldId id="1448944852" r:id="rId10"/>
    <p:sldId id="1448944849" r:id="rId11"/>
    <p:sldId id="1448944848" r:id="rId12"/>
    <p:sldId id="1448944853" r:id="rId13"/>
    <p:sldId id="1448944850" r:id="rId14"/>
    <p:sldId id="1448944855" r:id="rId15"/>
    <p:sldId id="1448944857" r:id="rId16"/>
    <p:sldId id="1448944858" r:id="rId17"/>
    <p:sldId id="1448944856" r:id="rId18"/>
    <p:sldId id="25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HW1Hsqlp6A" TargetMode="External"/><Relationship Id="rId2" Type="http://schemas.openxmlformats.org/officeDocument/2006/relationships/hyperlink" Target="https://youtu.be/tRcr4vtV-4o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ourofcode.com/br" TargetMode="External"/><Relationship Id="rId4" Type="http://schemas.openxmlformats.org/officeDocument/2006/relationships/hyperlink" Target="https://youtu.be/E7TFbPRyi-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scientific-contributions/Heleno-Cardoso-da-Silva-Filho-2140492494" TargetMode="External"/><Relationship Id="rId2" Type="http://schemas.openxmlformats.org/officeDocument/2006/relationships/hyperlink" Target="https://www.linkedin.com/in/heleno-cardoso-1569aa167/?originalSubdomain=b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scatextual.cnpq.br/buscatextual/busca.do;jsessionid=4B5406E58B2CEF34A50B17DDDFF597B8.buscatextual_0" TargetMode="External"/><Relationship Id="rId4" Type="http://schemas.openxmlformats.org/officeDocument/2006/relationships/hyperlink" Target="https://www.escavador.com/sobre/11277832/heleno-cardoso-da-silva-filh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82833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NID – Núcleo de Inclusão Digital em Parceria Lacre com Amor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7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Professor: </a:t>
            </a:r>
            <a:r>
              <a:rPr lang="pt-BR" sz="3200" b="1" dirty="0" err="1">
                <a:solidFill>
                  <a:schemeClr val="bg1"/>
                </a:solidFill>
              </a:rPr>
              <a:t>MSc</a:t>
            </a:r>
            <a:r>
              <a:rPr lang="pt-BR" sz="3200" b="1" dirty="0">
                <a:solidFill>
                  <a:schemeClr val="bg1"/>
                </a:solidFill>
              </a:rPr>
              <a:t> Heleno Cardoso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Professor: </a:t>
            </a:r>
            <a:r>
              <a:rPr lang="pt-BR" sz="3200" b="1" dirty="0" err="1">
                <a:solidFill>
                  <a:schemeClr val="bg1"/>
                </a:solidFill>
              </a:rPr>
              <a:t>Dr</a:t>
            </a:r>
            <a:r>
              <a:rPr lang="pt-BR" sz="3200" b="1" dirty="0">
                <a:solidFill>
                  <a:schemeClr val="bg1"/>
                </a:solidFill>
              </a:rPr>
              <a:t> Roney </a:t>
            </a:r>
            <a:r>
              <a:rPr lang="pt-BR" sz="3200" b="1" dirty="0" err="1">
                <a:solidFill>
                  <a:schemeClr val="bg1"/>
                </a:solidFill>
              </a:rPr>
              <a:t>Malaguthe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Avaliação Processual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05 Encontros (</a:t>
            </a:r>
            <a:r>
              <a:rPr lang="pt-BR" sz="2000" b="1" dirty="0">
                <a:solidFill>
                  <a:srgbClr val="FF0000"/>
                </a:solidFill>
              </a:rPr>
              <a:t>para cada encontro</a:t>
            </a:r>
            <a:r>
              <a:rPr lang="pt-BR" sz="2000" b="1" dirty="0"/>
              <a:t>)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pt-BR" sz="2000" dirty="0"/>
              <a:t>01 ponto da Aula + 01 ponto da atividade processual Extra Classe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Certificado</a:t>
            </a:r>
            <a:r>
              <a:rPr lang="pt-BR" sz="2000" dirty="0"/>
              <a:t>: </a:t>
            </a:r>
            <a:r>
              <a:rPr lang="pt-BR" sz="2000" b="1" dirty="0">
                <a:solidFill>
                  <a:srgbClr val="FF0000"/>
                </a:solidFill>
              </a:rPr>
              <a:t>emitidos pelo NID:</a:t>
            </a:r>
            <a:r>
              <a:rPr lang="pt-BR" sz="2000" dirty="0"/>
              <a:t> Instituição x Entidade x Aluno</a:t>
            </a:r>
            <a:endParaRPr lang="pt-BR" sz="2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r>
              <a:rPr lang="pt-BR" sz="2000" b="1" dirty="0"/>
              <a:t>	Nota: </a:t>
            </a:r>
            <a:r>
              <a:rPr lang="pt-BR" sz="2000" b="1" dirty="0">
                <a:solidFill>
                  <a:srgbClr val="FF0000"/>
                </a:solidFill>
              </a:rPr>
              <a:t>Conceitos</a:t>
            </a:r>
            <a:endParaRPr lang="pt-BR" sz="2000" dirty="0"/>
          </a:p>
          <a:p>
            <a:endParaRPr lang="pt-BR" sz="2000" dirty="0"/>
          </a:p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pt-BR" sz="2000" dirty="0"/>
              <a:t>Média &gt;= 6 (</a:t>
            </a:r>
            <a:r>
              <a:rPr lang="pt-BR" sz="2000" b="1" dirty="0">
                <a:solidFill>
                  <a:srgbClr val="FF0000"/>
                </a:solidFill>
              </a:rPr>
              <a:t>certificado com louvor</a:t>
            </a:r>
            <a:r>
              <a:rPr lang="pt-BR" sz="2000" dirty="0"/>
              <a:t>)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pt-BR" sz="2000" dirty="0"/>
              <a:t>Média &lt; 6 (</a:t>
            </a:r>
            <a:r>
              <a:rPr lang="pt-BR" sz="2000" b="1" dirty="0"/>
              <a:t>certificado de participação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48069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Formações - Profissionalização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/ Cloud Computer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Cibersegurança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Stack, Full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AA8C20-42C4-8E1B-9FC6-13DA59BB9929}"/>
              </a:ext>
            </a:extLst>
          </p:cNvPr>
          <p:cNvSpPr txBox="1"/>
          <p:nvPr/>
        </p:nvSpPr>
        <p:spPr>
          <a:xfrm>
            <a:off x="3688032" y="1183469"/>
            <a:ext cx="3590479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Metaverso</a:t>
            </a:r>
          </a:p>
          <a:p>
            <a:pPr algn="just" eaLnBrk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Governança</a:t>
            </a:r>
          </a:p>
          <a:p>
            <a:pPr algn="just" eaLnBrk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Gráfica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Designer,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522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Importância em Programar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2"/>
              </a:rPr>
              <a:t>https://youtu.be/tRcr4vtV-4o</a:t>
            </a:r>
            <a:r>
              <a:rPr lang="pt-BR" sz="2400" dirty="0"/>
              <a:t>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3"/>
              </a:rPr>
              <a:t>https://youtu.be/mHW1Hsqlp6A</a:t>
            </a:r>
            <a:r>
              <a:rPr lang="pt-BR" sz="2400" dirty="0"/>
              <a:t>  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4"/>
              </a:rPr>
              <a:t>https://youtu.be/E7TFbPRyi-c</a:t>
            </a:r>
            <a:r>
              <a:rPr lang="pt-BR" sz="2400" dirty="0"/>
              <a:t> 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5"/>
              </a:rPr>
              <a:t>https://hourofcode.com/br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99936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Perguntas?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r>
              <a:rPr lang="pt-BR" sz="2400" dirty="0"/>
              <a:t>							</a:t>
            </a:r>
          </a:p>
          <a:p>
            <a:pPr algn="just" eaLnBrk="0" hangingPunct="0"/>
            <a:r>
              <a:rPr lang="pt-BR" sz="2400" dirty="0"/>
              <a:t>							???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PRATES, Raquel Oliveira; BARBOSA, Simone Diniz Junqueira. Introdução à teoria e prática da interação humano computador fundamentada na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semiótica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Atualizações em informática, p. 263-326, 2007.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PIMENTEL, Edson P. et al.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 contínua da aprendizagem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das competências e habilidades em programação de computadores. In: Anais do Workshop de Informática na Escola. 2003. p. 533-544.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PRESSMAN, Roger S.; MAXIM, Bruce R.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software-9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McGraw Hill Brasil, 2021.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Inclusão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74177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Apresentação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Missão NID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Oficinas Propostas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Habilidades e Competências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Calendário/Conteúdo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Aprendizagem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Metodologias Ativas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Avaliação Processual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Formações - Profissionalização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Importância em Programar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</a:t>
            </a: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Apresentação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Linkedin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2"/>
              </a:rPr>
              <a:t>https://www.linkedin.com/in/heleno-cardoso-1569aa167/?originalSubdomain=br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Researchgate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3"/>
              </a:rPr>
              <a:t>https://www.researchgate.net/scientific-contributions/Heleno-Cardoso-da-Silva-Filho-2140492494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Escavador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4"/>
              </a:rPr>
              <a:t>https://www.escavador.com/sobre/11277832/heleno-cardoso-da-silva-filho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Lattes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5"/>
              </a:rPr>
              <a:t>https://buscatextual.cnpq.br/buscatextual/busca.do;jsessionid=4B5406E58B2CEF34A50B17DDDFF597B8.buscatextual_0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Missão do 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b="1" dirty="0"/>
              <a:t>missão do NID </a:t>
            </a:r>
            <a:r>
              <a:rPr lang="pt-BR" sz="2400" dirty="0"/>
              <a:t>é levar </a:t>
            </a:r>
            <a:r>
              <a:rPr lang="pt-BR" sz="2400" b="1" dirty="0">
                <a:solidFill>
                  <a:srgbClr val="FF0000"/>
                </a:solidFill>
              </a:rPr>
              <a:t>inclusão digital </a:t>
            </a:r>
            <a:r>
              <a:rPr lang="pt-BR" sz="2400" dirty="0"/>
              <a:t>para todas as comunidades da cidade.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NID consiste em treinar, qualificar e capacitar as comunidades por meio de </a:t>
            </a:r>
            <a:r>
              <a:rPr lang="pt-BR" sz="2400" b="1" dirty="0">
                <a:solidFill>
                  <a:srgbClr val="FF0000"/>
                </a:solidFill>
              </a:rPr>
              <a:t>treinamentos e capacitação</a:t>
            </a:r>
            <a:r>
              <a:rPr lang="pt-BR" sz="2400" dirty="0"/>
              <a:t>, contribuindo com uma </a:t>
            </a:r>
            <a:r>
              <a:rPr lang="pt-BR" sz="2400" b="1" dirty="0">
                <a:solidFill>
                  <a:srgbClr val="FF0000"/>
                </a:solidFill>
              </a:rPr>
              <a:t>formação</a:t>
            </a:r>
            <a:r>
              <a:rPr lang="pt-BR" sz="2400" dirty="0"/>
              <a:t> sólida e no desenvolvimento do exercício de </a:t>
            </a:r>
            <a:r>
              <a:rPr lang="pt-BR" sz="2400" b="1" dirty="0">
                <a:solidFill>
                  <a:srgbClr val="FF0000"/>
                </a:solidFill>
              </a:rPr>
              <a:t>cidadania</a:t>
            </a:r>
            <a:r>
              <a:rPr lang="pt-BR" sz="2400" dirty="0"/>
              <a:t> em consonância com os anseios do </a:t>
            </a:r>
            <a:r>
              <a:rPr lang="pt-BR" sz="2400" b="1" dirty="0">
                <a:solidFill>
                  <a:srgbClr val="FF0000"/>
                </a:solidFill>
              </a:rPr>
              <a:t>mercado de trabalho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Oficinas Propostas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Fundamentação</a:t>
            </a:r>
            <a:r>
              <a:rPr lang="pt-BR" sz="2800" dirty="0"/>
              <a:t>: Tópicos em Informática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Auxiliar Administrativo</a:t>
            </a:r>
            <a:r>
              <a:rPr lang="pt-BR" sz="2800" dirty="0"/>
              <a:t>: Office Word e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Pensamento Computacional</a:t>
            </a:r>
            <a:r>
              <a:rPr lang="pt-BR" sz="2800" dirty="0"/>
              <a:t>: Programação Python</a:t>
            </a:r>
          </a:p>
        </p:txBody>
      </p:sp>
    </p:spTree>
    <p:extLst>
      <p:ext uri="{BB962C8B-B14F-4D97-AF65-F5344CB8AC3E}">
        <p14:creationId xmlns:p14="http://schemas.microsoft.com/office/powerpoint/2010/main" val="440528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Habilidades/Competências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­Aplicar as melhores práticas na área de atuação.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Interagir em equipes multidisciplinares.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Ter empatia.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Ter liderança.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Gerenciar projetos.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Gestão de Conflitos.</a:t>
            </a:r>
          </a:p>
        </p:txBody>
      </p:sp>
    </p:spTree>
    <p:extLst>
      <p:ext uri="{BB962C8B-B14F-4D97-AF65-F5344CB8AC3E}">
        <p14:creationId xmlns:p14="http://schemas.microsoft.com/office/powerpoint/2010/main" val="22995418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Calendário/Conteúdo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/>
              <a:t>Período: </a:t>
            </a:r>
            <a:r>
              <a:rPr lang="pt-BR" dirty="0"/>
              <a:t>07/10/2023 à 11/11/2023</a:t>
            </a:r>
          </a:p>
          <a:p>
            <a:r>
              <a:rPr lang="pt-BR" b="1" dirty="0"/>
              <a:t>Local</a:t>
            </a:r>
            <a:r>
              <a:rPr lang="pt-BR" dirty="0"/>
              <a:t>: (</a:t>
            </a:r>
            <a:r>
              <a:rPr lang="pt-BR" dirty="0" err="1"/>
              <a:t>Lab</a:t>
            </a:r>
            <a:r>
              <a:rPr lang="pt-BR" dirty="0"/>
              <a:t> subsolo -2) </a:t>
            </a:r>
            <a:r>
              <a:rPr lang="pt-BR" dirty="0" err="1"/>
              <a:t>Yduqs</a:t>
            </a:r>
            <a:r>
              <a:rPr lang="pt-BR" dirty="0"/>
              <a:t> </a:t>
            </a:r>
            <a:r>
              <a:rPr lang="pt-BR" dirty="0" err="1"/>
              <a:t>Wyden</a:t>
            </a:r>
            <a:r>
              <a:rPr lang="pt-BR" dirty="0"/>
              <a:t> NID</a:t>
            </a:r>
          </a:p>
          <a:p>
            <a:r>
              <a:rPr lang="pt-BR" b="1" dirty="0"/>
              <a:t>Horário</a:t>
            </a:r>
            <a:r>
              <a:rPr lang="pt-BR" dirty="0"/>
              <a:t>: 10:15h às 11:45h (</a:t>
            </a:r>
            <a:r>
              <a:rPr lang="pt-BR" b="1" dirty="0"/>
              <a:t>05 encontros – Tópicos em Informática</a:t>
            </a:r>
            <a:r>
              <a:rPr lang="pt-BR" dirty="0"/>
              <a:t>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07/10 – Noções de Informática: </a:t>
            </a:r>
            <a:r>
              <a:rPr lang="pt-BR" b="1" dirty="0">
                <a:solidFill>
                  <a:srgbClr val="FF0000"/>
                </a:solidFill>
              </a:rPr>
              <a:t>Arquitetura de Computador</a:t>
            </a:r>
            <a:r>
              <a:rPr lang="pt-BR" dirty="0"/>
              <a:t> (</a:t>
            </a:r>
            <a:r>
              <a:rPr lang="pt-BR" b="1" dirty="0"/>
              <a:t>Atividade Podcast</a:t>
            </a:r>
            <a:r>
              <a:rPr lang="pt-BR" dirty="0"/>
              <a:t> – 3min a 5min)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21/10 – Internet HTML – Parte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28/10 – Internet HTML – Parte 2 (</a:t>
            </a:r>
            <a:r>
              <a:rPr lang="pt-BR" b="1" dirty="0"/>
              <a:t>Atividade Página Web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04/11 – Pensamento Computacional – Parte 1 (</a:t>
            </a:r>
            <a:r>
              <a:rPr lang="pt-BR" b="1" dirty="0"/>
              <a:t>Atividade MM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11/11 – Pensamento Computacional – Parte 2 (</a:t>
            </a:r>
            <a:r>
              <a:rPr lang="pt-BR" b="1" dirty="0" err="1"/>
              <a:t>Ativid</a:t>
            </a:r>
            <a:r>
              <a:rPr lang="pt-BR" b="1" dirty="0"/>
              <a:t>. Quiz</a:t>
            </a:r>
            <a:r>
              <a:rPr lang="pt-BR" dirty="0"/>
              <a:t> – 3 </a:t>
            </a:r>
            <a:r>
              <a:rPr lang="pt-BR" dirty="0" err="1"/>
              <a:t>perg</a:t>
            </a:r>
            <a:r>
              <a:rPr lang="pt-BR" dirty="0"/>
              <a:t>/</a:t>
            </a:r>
            <a:r>
              <a:rPr lang="pt-BR" dirty="0" err="1"/>
              <a:t>resp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18/11 </a:t>
            </a:r>
            <a:r>
              <a:rPr lang="pt-BR"/>
              <a:t>- </a:t>
            </a:r>
            <a:r>
              <a:rPr lang="pt-BR" b="1"/>
              <a:t>Seminário</a:t>
            </a:r>
            <a:r>
              <a:rPr lang="pt-BR" b="1" dirty="0"/>
              <a:t>:</a:t>
            </a:r>
            <a:r>
              <a:rPr lang="pt-BR" dirty="0"/>
              <a:t> Palestra –&gt; mínimo 5min a 10min máximo</a:t>
            </a:r>
          </a:p>
        </p:txBody>
      </p:sp>
    </p:spTree>
    <p:extLst>
      <p:ext uri="{BB962C8B-B14F-4D97-AF65-F5344CB8AC3E}">
        <p14:creationId xmlns:p14="http://schemas.microsoft.com/office/powerpoint/2010/main" val="3557826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Aprendizagens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5F788-4C32-6DC3-8AC8-E02CECEB2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43" t="46087" r="8857" b="13405"/>
          <a:stretch/>
        </p:blipFill>
        <p:spPr>
          <a:xfrm>
            <a:off x="699913" y="1144006"/>
            <a:ext cx="6920089" cy="39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80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Metodologias Ativas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Aprendizagem Baseada em Projetos – </a:t>
            </a:r>
            <a:r>
              <a:rPr lang="pt-BR" b="1" dirty="0"/>
              <a:t>PBL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Sala de Aula Invertida (</a:t>
            </a:r>
            <a:r>
              <a:rPr lang="pt-BR" b="1" dirty="0" err="1"/>
              <a:t>Flipped</a:t>
            </a:r>
            <a:r>
              <a:rPr lang="pt-BR" b="1" dirty="0"/>
              <a:t> Learning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/>
              <a:t>Blended</a:t>
            </a:r>
            <a:r>
              <a:rPr lang="pt-BR" dirty="0"/>
              <a:t> Learning – Ensino Híbrido (</a:t>
            </a:r>
            <a:r>
              <a:rPr lang="pt-BR" b="1" dirty="0"/>
              <a:t>Presencial + EAD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Aprendizagem Baseada em Problemas – </a:t>
            </a:r>
            <a:r>
              <a:rPr lang="pt-BR" b="1" dirty="0"/>
              <a:t>ABP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Aulas Práticas por Meio de Aplicativos – </a:t>
            </a:r>
            <a:r>
              <a:rPr lang="pt-BR" b="1" dirty="0"/>
              <a:t>Laboratórios Virtuais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Estudo Orientado Utilizando Ferramentas Digitais - </a:t>
            </a:r>
            <a:r>
              <a:rPr lang="pt-BR" b="1" dirty="0"/>
              <a:t>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Gamificação - </a:t>
            </a:r>
            <a:r>
              <a:rPr lang="pt-BR" b="1" dirty="0"/>
              <a:t>Jogos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622</Words>
  <Application>Microsoft Office PowerPoint</Application>
  <PresentationFormat>Apresentação na tela (16:9)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Big Shoulders Display Black</vt:lpstr>
      <vt:lpstr>Bookman Old Style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Apresentação</vt:lpstr>
      <vt:lpstr>Missão do NID</vt:lpstr>
      <vt:lpstr>Oficinas Propostas</vt:lpstr>
      <vt:lpstr>Habilidades/Competências</vt:lpstr>
      <vt:lpstr>Calendário/Conteúdo</vt:lpstr>
      <vt:lpstr>Aprendizagens</vt:lpstr>
      <vt:lpstr>Metodologias Ativas</vt:lpstr>
      <vt:lpstr>Avaliação Processual</vt:lpstr>
      <vt:lpstr>Formações - Profissionalização</vt:lpstr>
      <vt:lpstr>Importância em Programar</vt:lpstr>
      <vt:lpstr>Perguntas?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145</cp:revision>
  <dcterms:modified xsi:type="dcterms:W3CDTF">2023-10-09T15:40:59Z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