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0"/>
  </p:notesMasterIdLst>
  <p:sldIdLst>
    <p:sldId id="256" r:id="rId5"/>
    <p:sldId id="1448944842" r:id="rId6"/>
    <p:sldId id="1448944847" r:id="rId7"/>
    <p:sldId id="1448944854" r:id="rId8"/>
    <p:sldId id="1448944851" r:id="rId9"/>
    <p:sldId id="1448944852" r:id="rId10"/>
    <p:sldId id="1448944849" r:id="rId11"/>
    <p:sldId id="1448944848" r:id="rId12"/>
    <p:sldId id="1448944853" r:id="rId13"/>
    <p:sldId id="1448944850" r:id="rId14"/>
    <p:sldId id="1448944855" r:id="rId15"/>
    <p:sldId id="1448944857" r:id="rId16"/>
    <p:sldId id="1448944858" r:id="rId17"/>
    <p:sldId id="1448944856" r:id="rId18"/>
    <p:sldId id="259" r:id="rId1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HW1Hsqlp6A" TargetMode="External"/><Relationship Id="rId2" Type="http://schemas.openxmlformats.org/officeDocument/2006/relationships/hyperlink" Target="https://youtu.be/tRcr4vtV-4o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hourofcode.com/br" TargetMode="External"/><Relationship Id="rId4" Type="http://schemas.openxmlformats.org/officeDocument/2006/relationships/hyperlink" Target="https://youtu.be/E7TFbPRyi-c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scientific-contributions/Heleno-Cardoso-da-Silva-Filho-2140492494" TargetMode="External"/><Relationship Id="rId2" Type="http://schemas.openxmlformats.org/officeDocument/2006/relationships/hyperlink" Target="https://www.linkedin.com/in/heleno-cardoso-1569aa167/?originalSubdomain=br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buscatextual.cnpq.br/buscatextual/busca.do;jsessionid=4B5406E58B2CEF34A50B17DDDFF597B8.buscatextual_0" TargetMode="External"/><Relationship Id="rId4" Type="http://schemas.openxmlformats.org/officeDocument/2006/relationships/hyperlink" Target="https://www.escavador.com/sobre/11277832/heleno-cardoso-da-silva-filh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2" y="2559082"/>
            <a:ext cx="8283399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625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NID – Núcleo de Inclusão Digital em Parceria Lacre com Amor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775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Professor: </a:t>
            </a:r>
            <a:r>
              <a:rPr lang="pt-BR" sz="3200" b="1" dirty="0" err="1">
                <a:solidFill>
                  <a:schemeClr val="bg1"/>
                </a:solidFill>
              </a:rPr>
              <a:t>MSc</a:t>
            </a:r>
            <a:r>
              <a:rPr lang="pt-BR" sz="3200" b="1" dirty="0">
                <a:solidFill>
                  <a:schemeClr val="bg1"/>
                </a:solidFill>
              </a:rPr>
              <a:t> Heleno Cardoso</a:t>
            </a:r>
          </a:p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Professor: </a:t>
            </a:r>
            <a:r>
              <a:rPr lang="pt-BR" sz="3200" b="1" dirty="0" err="1">
                <a:solidFill>
                  <a:schemeClr val="bg1"/>
                </a:solidFill>
              </a:rPr>
              <a:t>Dr</a:t>
            </a:r>
            <a:r>
              <a:rPr lang="pt-BR" sz="3200" b="1" dirty="0">
                <a:solidFill>
                  <a:schemeClr val="bg1"/>
                </a:solidFill>
              </a:rPr>
              <a:t> Roney </a:t>
            </a:r>
            <a:r>
              <a:rPr lang="pt-BR" sz="3200" b="1" dirty="0" err="1">
                <a:solidFill>
                  <a:schemeClr val="bg1"/>
                </a:solidFill>
              </a:rPr>
              <a:t>Malaguthe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Avaliação Processual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383853" cy="31700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b="1" dirty="0"/>
              <a:t>05 Encontros (</a:t>
            </a:r>
            <a:r>
              <a:rPr lang="pt-BR" sz="2000" b="1" dirty="0">
                <a:solidFill>
                  <a:srgbClr val="FF0000"/>
                </a:solidFill>
              </a:rPr>
              <a:t>para cada encontro</a:t>
            </a:r>
            <a:r>
              <a:rPr lang="pt-BR" sz="2000" b="1" dirty="0"/>
              <a:t>)</a:t>
            </a:r>
          </a:p>
          <a:p>
            <a:pPr marL="285750" lvl="4" indent="-285750">
              <a:buFont typeface="Wingdings" panose="05000000000000000000" pitchFamily="2" charset="2"/>
              <a:buChar char="§"/>
            </a:pPr>
            <a:r>
              <a:rPr lang="pt-BR" sz="2000" dirty="0"/>
              <a:t>01 ponto da Aula + 01 ponto da atividade processual Extra Classe</a:t>
            </a:r>
          </a:p>
          <a:p>
            <a:endParaRPr lang="pt-BR" sz="2000" dirty="0"/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b="1" dirty="0"/>
              <a:t>Certificado</a:t>
            </a:r>
            <a:r>
              <a:rPr lang="pt-BR" sz="2000" dirty="0"/>
              <a:t>: </a:t>
            </a:r>
            <a:r>
              <a:rPr lang="pt-BR" sz="2000" b="1" dirty="0">
                <a:solidFill>
                  <a:srgbClr val="FF0000"/>
                </a:solidFill>
              </a:rPr>
              <a:t>emitidos pelo NID:</a:t>
            </a:r>
            <a:r>
              <a:rPr lang="pt-BR" sz="2000" dirty="0"/>
              <a:t> Instituição x Entidade x Aluno</a:t>
            </a:r>
            <a:endParaRPr lang="pt-BR" sz="20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/>
          </a:p>
          <a:p>
            <a:r>
              <a:rPr lang="pt-BR" sz="2000" b="1" dirty="0"/>
              <a:t>	Nota: </a:t>
            </a:r>
            <a:r>
              <a:rPr lang="pt-BR" sz="2000" b="1" dirty="0">
                <a:solidFill>
                  <a:srgbClr val="FF0000"/>
                </a:solidFill>
              </a:rPr>
              <a:t>Conceitos</a:t>
            </a:r>
            <a:endParaRPr lang="pt-BR" sz="2000" dirty="0"/>
          </a:p>
          <a:p>
            <a:endParaRPr lang="pt-BR" sz="2000" dirty="0"/>
          </a:p>
          <a:p>
            <a:pPr marL="285750" lvl="6" indent="-285750">
              <a:buFont typeface="Wingdings" panose="05000000000000000000" pitchFamily="2" charset="2"/>
              <a:buChar char="§"/>
            </a:pPr>
            <a:r>
              <a:rPr lang="pt-BR" sz="2000" dirty="0"/>
              <a:t>Média &gt;= 6 (</a:t>
            </a:r>
            <a:r>
              <a:rPr lang="pt-BR" sz="2000" b="1" dirty="0">
                <a:solidFill>
                  <a:srgbClr val="FF0000"/>
                </a:solidFill>
              </a:rPr>
              <a:t>certificado com louvor</a:t>
            </a:r>
            <a:r>
              <a:rPr lang="pt-BR" sz="2000" dirty="0"/>
              <a:t>)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pt-BR" sz="2000" dirty="0"/>
              <a:t>Média &lt; 6 (</a:t>
            </a:r>
            <a:r>
              <a:rPr lang="pt-BR" sz="2000" b="1" dirty="0"/>
              <a:t>certificado de participação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79915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48069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Formações - Profissionalização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64138"/>
            <a:ext cx="7383853" cy="347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/ Cloud Computer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Suporte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Cibersegurança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Stack, Full </a:t>
            </a:r>
            <a:r>
              <a:rPr lang="pt-BR" alt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alt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lang="pt-BR" alt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FAA8C20-42C4-8E1B-9FC6-13DA59BB9929}"/>
              </a:ext>
            </a:extLst>
          </p:cNvPr>
          <p:cNvSpPr txBox="1"/>
          <p:nvPr/>
        </p:nvSpPr>
        <p:spPr>
          <a:xfrm>
            <a:off x="3688032" y="1183469"/>
            <a:ext cx="3590479" cy="31700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Cognitiva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Metaverso</a:t>
            </a:r>
          </a:p>
          <a:p>
            <a:pPr algn="just" eaLnBrk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Governança</a:t>
            </a:r>
          </a:p>
          <a:p>
            <a:pPr algn="just" eaLnBrk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Gráfica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Designer, </a:t>
            </a:r>
            <a:r>
              <a:rPr lang="pt-BR" alt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5223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Importância em Programar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52849"/>
            <a:ext cx="7383853" cy="3785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r>
              <a:rPr lang="pt-BR" sz="2400" dirty="0">
                <a:hlinkClick r:id="rId2"/>
              </a:rPr>
              <a:t>https://youtu.be/tRcr4vtV-4o</a:t>
            </a:r>
            <a:r>
              <a:rPr lang="pt-BR" sz="2400" dirty="0"/>
              <a:t> </a:t>
            </a:r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endParaRPr lang="pt-BR" sz="2400" dirty="0"/>
          </a:p>
          <a:p>
            <a:pPr algn="just" eaLnBrk="0" hangingPunct="0"/>
            <a:endParaRPr lang="pt-BR" sz="2400" dirty="0"/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r>
              <a:rPr lang="pt-BR" sz="2400" dirty="0">
                <a:hlinkClick r:id="rId3"/>
              </a:rPr>
              <a:t>https://youtu.be/mHW1Hsqlp6A</a:t>
            </a:r>
            <a:r>
              <a:rPr lang="pt-BR" sz="2400" dirty="0"/>
              <a:t>   </a:t>
            </a:r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endParaRPr lang="pt-BR" sz="2400" dirty="0"/>
          </a:p>
          <a:p>
            <a:pPr algn="just" eaLnBrk="0" hangingPunct="0"/>
            <a:endParaRPr lang="pt-BR" sz="2400" dirty="0"/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r>
              <a:rPr lang="pt-BR" sz="2400" dirty="0">
                <a:hlinkClick r:id="rId4"/>
              </a:rPr>
              <a:t>https://youtu.be/E7TFbPRyi-c</a:t>
            </a:r>
            <a:r>
              <a:rPr lang="pt-BR" sz="2400" dirty="0"/>
              <a:t>  </a:t>
            </a:r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endParaRPr lang="pt-BR" sz="2400" dirty="0"/>
          </a:p>
          <a:p>
            <a:pPr algn="just" eaLnBrk="0" hangingPunct="0"/>
            <a:endParaRPr lang="pt-BR" sz="2400" dirty="0"/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r>
              <a:rPr lang="pt-BR" sz="2400" dirty="0">
                <a:hlinkClick r:id="rId5"/>
              </a:rPr>
              <a:t>https://hourofcode.com/br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599936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Perguntas?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52849"/>
            <a:ext cx="7383853" cy="2677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endParaRPr lang="pt-BR" sz="2400" dirty="0"/>
          </a:p>
          <a:p>
            <a:pPr algn="just" eaLnBrk="0" hangingPunct="0"/>
            <a:r>
              <a:rPr lang="pt-BR" sz="2400" dirty="0"/>
              <a:t>							</a:t>
            </a:r>
          </a:p>
          <a:p>
            <a:pPr algn="just" eaLnBrk="0" hangingPunct="0"/>
            <a:r>
              <a:rPr lang="pt-BR" sz="2400" dirty="0"/>
              <a:t>							???</a:t>
            </a:r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688057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Referências Bibliográficas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64138"/>
            <a:ext cx="7383853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PRATES, Raquel Oliveira; BARBOSA, Simone Diniz Junqueira. Introdução à teoria e prática da interação humano computador fundamentada na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engenharia semiótica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Atualizações em informática, p. 263-326, 2007.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PIMENTEL, Edson P. et al.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Avaliação contínua da aprendizagem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das competências e habilidades em programação de computadores. In: Anais do Workshop de Informática na Escola. 2003. p. 533-544.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PRESSMAN, Roger S.; MAXIM, Bruce R.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Engenharia de software-9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McGraw Hill Brasil, 2021.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6786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7C63-F2EC-3C46-F573-CE240809155A}"/>
              </a:ext>
            </a:extLst>
          </p:cNvPr>
          <p:cNvSpPr txBox="1">
            <a:spLocks/>
          </p:cNvSpPr>
          <p:nvPr/>
        </p:nvSpPr>
        <p:spPr>
          <a:xfrm>
            <a:off x="722900" y="4029915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Obrigado!!!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0DCBB5F1-1BA0-4EF0-8CDD-85ACE3E2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86" y="66748"/>
            <a:ext cx="561685" cy="56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6DEC8EFF-F062-4886-BF7B-9D355954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87" y="59153"/>
            <a:ext cx="561684" cy="56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CE899B-90E9-4B56-BBFE-5406760AA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64" t="43957" r="33812" b="1"/>
          <a:stretch/>
        </p:blipFill>
        <p:spPr>
          <a:xfrm>
            <a:off x="7447962" y="1495940"/>
            <a:ext cx="849810" cy="452797"/>
          </a:xfrm>
          <a:prstGeom prst="rect">
            <a:avLst/>
          </a:prstGeom>
        </p:spPr>
      </p:pic>
      <p:pic>
        <p:nvPicPr>
          <p:cNvPr id="12" name="Gráfico 11" descr="Pódio estrutura de tópicos">
            <a:extLst>
              <a:ext uri="{FF2B5EF4-FFF2-40B4-BE49-F238E27FC236}">
                <a16:creationId xmlns:a16="http://schemas.microsoft.com/office/drawing/2014/main" id="{AA22EE61-D162-4749-B007-EFE949E00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7195" y="628432"/>
            <a:ext cx="699300" cy="699300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5905B5EA-6B88-4832-A971-1787EC3B3F0B}"/>
              </a:ext>
            </a:extLst>
          </p:cNvPr>
          <p:cNvSpPr txBox="1"/>
          <p:nvPr/>
        </p:nvSpPr>
        <p:spPr>
          <a:xfrm>
            <a:off x="7206423" y="1189232"/>
            <a:ext cx="1360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hangingPunct="1">
              <a:defRPr/>
            </a:pPr>
            <a:r>
              <a:rPr lang="pt-BR" sz="1200" kern="12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Inclusão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5E8087FC-230A-4E94-87FD-DF8DAF2A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45" y="0"/>
            <a:ext cx="4171908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685754" eaLnBrk="1" hangingPunct="1">
              <a:defRPr/>
            </a:pPr>
            <a:r>
              <a:rPr lang="pt-BR" sz="1200" b="1" dirty="0">
                <a:solidFill>
                  <a:srgbClr val="663300"/>
                </a:solidFill>
                <a:latin typeface="Bookman Old Style" panose="02050604050505020204" pitchFamily="18" charset="0"/>
                <a:cs typeface="+mn-cs"/>
                <a:sym typeface="Gill Sans" charset="0"/>
              </a:rPr>
              <a:t>AGENDA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625603-C5B5-48EF-AE95-C4843C0F2FFF}"/>
              </a:ext>
            </a:extLst>
          </p:cNvPr>
          <p:cNvSpPr/>
          <p:nvPr/>
        </p:nvSpPr>
        <p:spPr>
          <a:xfrm>
            <a:off x="94520" y="277000"/>
            <a:ext cx="7111904" cy="2944396"/>
          </a:xfrm>
          <a:prstGeom prst="rect">
            <a:avLst/>
          </a:prstGeom>
          <a:grp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pt-BR" sz="1350" kern="12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46E0924-19D5-48A3-A437-7E97CC5DAE83}"/>
              </a:ext>
            </a:extLst>
          </p:cNvPr>
          <p:cNvSpPr/>
          <p:nvPr/>
        </p:nvSpPr>
        <p:spPr>
          <a:xfrm>
            <a:off x="94519" y="400769"/>
            <a:ext cx="6412604" cy="2741776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Apresentação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Missão NID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Oficinas Propostas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Habilidades e Competências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Calendário/Conteúdo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Aprendizagem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Metodologias Ativas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Avaliação Processual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Formações - Profissionalização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Importância em Programar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Perguntas</a:t>
            </a:r>
            <a:endParaRPr lang="pt-BR" sz="9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</p:txBody>
      </p:sp>
      <p:pic>
        <p:nvPicPr>
          <p:cNvPr id="22" name="Imagem 21" descr="Uma imagem contendo estrada, edifício, ao ar livre, rua&#10;&#10;Descrição gerada automaticamente">
            <a:extLst>
              <a:ext uri="{FF2B5EF4-FFF2-40B4-BE49-F238E27FC236}">
                <a16:creationId xmlns:a16="http://schemas.microsoft.com/office/drawing/2014/main" id="{F95CDA4E-FFC4-4AA7-B46E-B48E532402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66" y="3464625"/>
            <a:ext cx="1614800" cy="1357210"/>
          </a:xfrm>
          <a:prstGeom prst="rect">
            <a:avLst/>
          </a:prstGeom>
        </p:spPr>
      </p:pic>
      <p:pic>
        <p:nvPicPr>
          <p:cNvPr id="23" name="Imagem 22" descr="Ponte por cima de entrada de estabelecimento&#10;&#10;Descrição gerada automaticamente com confiança média">
            <a:extLst>
              <a:ext uri="{FF2B5EF4-FFF2-40B4-BE49-F238E27FC236}">
                <a16:creationId xmlns:a16="http://schemas.microsoft.com/office/drawing/2014/main" id="{F0A82F93-B3B0-4B50-BB15-0F50D1CF3A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64625"/>
            <a:ext cx="1529517" cy="1278105"/>
          </a:xfrm>
          <a:prstGeom prst="rect">
            <a:avLst/>
          </a:prstGeom>
        </p:spPr>
      </p:pic>
      <p:pic>
        <p:nvPicPr>
          <p:cNvPr id="24" name="Imagem 23" descr="Loja com portas de vidro&#10;&#10;Descrição gerada automaticamente">
            <a:extLst>
              <a:ext uri="{FF2B5EF4-FFF2-40B4-BE49-F238E27FC236}">
                <a16:creationId xmlns:a16="http://schemas.microsoft.com/office/drawing/2014/main" id="{F441C86D-2E35-4447-B899-4FB2D2D25D1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02" y="3464625"/>
            <a:ext cx="1658964" cy="1398151"/>
          </a:xfrm>
          <a:prstGeom prst="rect">
            <a:avLst/>
          </a:prstGeom>
        </p:spPr>
      </p:pic>
      <p:pic>
        <p:nvPicPr>
          <p:cNvPr id="25" name="Imagem 15" descr="Texto, Logotipo&#10;&#10;Descrição gerada automaticamente">
            <a:extLst>
              <a:ext uri="{FF2B5EF4-FFF2-40B4-BE49-F238E27FC236}">
                <a16:creationId xmlns:a16="http://schemas.microsoft.com/office/drawing/2014/main" id="{270D1796-7301-4B25-83DD-5407881663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3453" y="3423684"/>
            <a:ext cx="1529517" cy="139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401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Apresentação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3416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 err="1"/>
              <a:t>Linkedin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>
                <a:hlinkClick r:id="rId2"/>
              </a:rPr>
              <a:t>https://www.linkedin.com/in/heleno-cardoso-1569aa167/?originalSubdomain=br</a:t>
            </a:r>
            <a:r>
              <a:rPr lang="pt-B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 err="1"/>
              <a:t>Researchgate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>
                <a:hlinkClick r:id="rId3"/>
              </a:rPr>
              <a:t>https://www.researchgate.net/scientific-contributions/Heleno-Cardoso-da-Silva-Filho-2140492494</a:t>
            </a:r>
            <a:r>
              <a:rPr lang="pt-B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/>
              <a:t>Escavador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>
                <a:hlinkClick r:id="rId4"/>
              </a:rPr>
              <a:t>https://www.escavador.com/sobre/11277832/heleno-cardoso-da-silva-filho</a:t>
            </a:r>
            <a:r>
              <a:rPr lang="pt-B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/>
              <a:t>Lattes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>
                <a:hlinkClick r:id="rId5"/>
              </a:rPr>
              <a:t>https://buscatextual.cnpq.br/buscatextual/busca.do;jsessionid=4B5406E58B2CEF34A50B17DDDFF597B8.buscatextual_0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44227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Missão do NID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3416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400" dirty="0"/>
              <a:t>A </a:t>
            </a:r>
            <a:r>
              <a:rPr lang="pt-BR" sz="2400" b="1" dirty="0"/>
              <a:t>missão do NID </a:t>
            </a:r>
            <a:r>
              <a:rPr lang="pt-BR" sz="2400" dirty="0"/>
              <a:t>é levar </a:t>
            </a:r>
            <a:r>
              <a:rPr lang="pt-BR" sz="2400" b="1" dirty="0">
                <a:solidFill>
                  <a:srgbClr val="FF0000"/>
                </a:solidFill>
              </a:rPr>
              <a:t>inclusão digital </a:t>
            </a:r>
            <a:r>
              <a:rPr lang="pt-BR" sz="2400" dirty="0"/>
              <a:t>para todas as comunidades da cidade.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O NID consiste em treinar, qualificar e capacitar as comunidades por meio de </a:t>
            </a:r>
            <a:r>
              <a:rPr lang="pt-BR" sz="2400" b="1" dirty="0">
                <a:solidFill>
                  <a:srgbClr val="FF0000"/>
                </a:solidFill>
              </a:rPr>
              <a:t>treinamentos e capacitação</a:t>
            </a:r>
            <a:r>
              <a:rPr lang="pt-BR" sz="2400" dirty="0"/>
              <a:t>, contribuindo com uma </a:t>
            </a:r>
            <a:r>
              <a:rPr lang="pt-BR" sz="2400" b="1" dirty="0">
                <a:solidFill>
                  <a:srgbClr val="FF0000"/>
                </a:solidFill>
              </a:rPr>
              <a:t>formação</a:t>
            </a:r>
            <a:r>
              <a:rPr lang="pt-BR" sz="2400" dirty="0"/>
              <a:t> sólida e no desenvolvimento do exercício de </a:t>
            </a:r>
            <a:r>
              <a:rPr lang="pt-BR" sz="2400" b="1" dirty="0">
                <a:solidFill>
                  <a:srgbClr val="FF0000"/>
                </a:solidFill>
              </a:rPr>
              <a:t>cidadania</a:t>
            </a:r>
            <a:r>
              <a:rPr lang="pt-BR" sz="2400" dirty="0"/>
              <a:t> em consonância com os anseios do </a:t>
            </a:r>
            <a:r>
              <a:rPr lang="pt-BR" sz="2400" b="1" dirty="0">
                <a:solidFill>
                  <a:srgbClr val="FF0000"/>
                </a:solidFill>
              </a:rPr>
              <a:t>mercado de trabalho</a:t>
            </a:r>
            <a:r>
              <a:rPr lang="pt-BR" sz="2400" dirty="0"/>
              <a:t>.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390099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Oficinas Propostas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b="1" dirty="0"/>
              <a:t>Fundamentação</a:t>
            </a:r>
            <a:r>
              <a:rPr lang="pt-BR" sz="2800" dirty="0"/>
              <a:t>: Tópicos em Informática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b="1" dirty="0"/>
              <a:t>Auxiliar Administrativo</a:t>
            </a:r>
            <a:r>
              <a:rPr lang="pt-BR" sz="2800" dirty="0"/>
              <a:t>: Office Word e Excel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b="1" dirty="0"/>
              <a:t>Pensamento Computacional</a:t>
            </a:r>
            <a:r>
              <a:rPr lang="pt-BR" sz="2800" dirty="0"/>
              <a:t>: Programação Python</a:t>
            </a:r>
          </a:p>
        </p:txBody>
      </p:sp>
    </p:spTree>
    <p:extLst>
      <p:ext uri="{BB962C8B-B14F-4D97-AF65-F5344CB8AC3E}">
        <p14:creationId xmlns:p14="http://schemas.microsoft.com/office/powerpoint/2010/main" val="4405288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Habilidades/Competências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347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­Aplicar as melhores práticas na área de atuação.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Interagir em equipes multidisciplinares.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Ter empatia.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Ter liderança.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Gerenciar projetos.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Gestão de Conflitos.</a:t>
            </a:r>
          </a:p>
        </p:txBody>
      </p:sp>
    </p:spTree>
    <p:extLst>
      <p:ext uri="{BB962C8B-B14F-4D97-AF65-F5344CB8AC3E}">
        <p14:creationId xmlns:p14="http://schemas.microsoft.com/office/powerpoint/2010/main" val="229954181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Calendário/Conteúdo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383853" cy="313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b="1" dirty="0"/>
              <a:t>Período: </a:t>
            </a:r>
            <a:r>
              <a:rPr lang="pt-BR" dirty="0"/>
              <a:t>07/10/2023 </a:t>
            </a:r>
            <a:r>
              <a:rPr lang="pt-BR"/>
              <a:t>à 18/11/2023</a:t>
            </a:r>
            <a:endParaRPr lang="pt-BR" dirty="0"/>
          </a:p>
          <a:p>
            <a:r>
              <a:rPr lang="pt-BR" b="1" dirty="0"/>
              <a:t>Local</a:t>
            </a:r>
            <a:r>
              <a:rPr lang="pt-BR" dirty="0"/>
              <a:t>: (</a:t>
            </a:r>
            <a:r>
              <a:rPr lang="pt-BR" dirty="0" err="1"/>
              <a:t>Lab</a:t>
            </a:r>
            <a:r>
              <a:rPr lang="pt-BR" dirty="0"/>
              <a:t> subsolo -2) </a:t>
            </a:r>
            <a:r>
              <a:rPr lang="pt-BR" dirty="0" err="1"/>
              <a:t>Yduqs</a:t>
            </a:r>
            <a:r>
              <a:rPr lang="pt-BR" dirty="0"/>
              <a:t> </a:t>
            </a:r>
            <a:r>
              <a:rPr lang="pt-BR" dirty="0" err="1"/>
              <a:t>Wyden</a:t>
            </a:r>
            <a:r>
              <a:rPr lang="pt-BR" dirty="0"/>
              <a:t> NID</a:t>
            </a:r>
          </a:p>
          <a:p>
            <a:r>
              <a:rPr lang="pt-BR" b="1" dirty="0"/>
              <a:t>Horário</a:t>
            </a:r>
            <a:r>
              <a:rPr lang="pt-BR" dirty="0"/>
              <a:t>: 10:15h às 11:45h (</a:t>
            </a:r>
            <a:r>
              <a:rPr lang="pt-BR" b="1" dirty="0"/>
              <a:t>05 encontros – Tópicos em Informática</a:t>
            </a:r>
            <a:r>
              <a:rPr lang="pt-BR" dirty="0"/>
              <a:t>)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07/10 – Noções de Informática: </a:t>
            </a:r>
            <a:r>
              <a:rPr lang="pt-BR" b="1" dirty="0">
                <a:solidFill>
                  <a:srgbClr val="FF0000"/>
                </a:solidFill>
              </a:rPr>
              <a:t>Arquitetura de Computador</a:t>
            </a:r>
            <a:r>
              <a:rPr lang="pt-BR" dirty="0"/>
              <a:t> (</a:t>
            </a:r>
            <a:r>
              <a:rPr lang="pt-BR" b="1" dirty="0"/>
              <a:t>Atividade Podcast</a:t>
            </a:r>
            <a:r>
              <a:rPr lang="pt-BR" dirty="0"/>
              <a:t> – 3min a 5min)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21/10 – Internet HTML – Parte 1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28/10 – Internet HTML – Parte 2 (</a:t>
            </a:r>
            <a:r>
              <a:rPr lang="pt-BR" b="1" dirty="0"/>
              <a:t>Atividade Página Web</a:t>
            </a:r>
            <a:r>
              <a:rPr lang="pt-B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04/11 – Pensamento Computacional – Parte 1 (</a:t>
            </a:r>
            <a:r>
              <a:rPr lang="pt-BR" b="1" dirty="0"/>
              <a:t>Atividade MM</a:t>
            </a:r>
            <a:r>
              <a:rPr lang="pt-B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11/11 – Pensamento Computacional – Parte 2 (</a:t>
            </a:r>
            <a:r>
              <a:rPr lang="pt-BR" b="1" dirty="0" err="1"/>
              <a:t>Ativid</a:t>
            </a:r>
            <a:r>
              <a:rPr lang="pt-BR" b="1" dirty="0"/>
              <a:t>. Quiz</a:t>
            </a:r>
            <a:r>
              <a:rPr lang="pt-BR" dirty="0"/>
              <a:t> – 3 </a:t>
            </a:r>
            <a:r>
              <a:rPr lang="pt-BR" dirty="0" err="1"/>
              <a:t>perg</a:t>
            </a:r>
            <a:r>
              <a:rPr lang="pt-BR" dirty="0"/>
              <a:t>/</a:t>
            </a:r>
            <a:r>
              <a:rPr lang="pt-BR" dirty="0" err="1"/>
              <a:t>resp</a:t>
            </a:r>
            <a:r>
              <a:rPr lang="pt-B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18/11 - </a:t>
            </a:r>
            <a:r>
              <a:rPr lang="pt-BR" b="1" dirty="0"/>
              <a:t>Seminário:</a:t>
            </a:r>
            <a:r>
              <a:rPr lang="pt-BR" dirty="0"/>
              <a:t> Palestra –&gt; mínimo 5min a 10min máximo</a:t>
            </a:r>
          </a:p>
        </p:txBody>
      </p:sp>
    </p:spTree>
    <p:extLst>
      <p:ext uri="{BB962C8B-B14F-4D97-AF65-F5344CB8AC3E}">
        <p14:creationId xmlns:p14="http://schemas.microsoft.com/office/powerpoint/2010/main" val="35578268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Aprendizagens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C35F788-4C32-6DC3-8AC8-E02CECEB28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43" t="46087" r="8857" b="13405"/>
          <a:stretch/>
        </p:blipFill>
        <p:spPr>
          <a:xfrm>
            <a:off x="699913" y="1144006"/>
            <a:ext cx="6920089" cy="395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880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Metodologias Ativas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3693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Aprendizagem Baseada em Projetos – </a:t>
            </a:r>
            <a:r>
              <a:rPr lang="pt-BR" b="1" dirty="0"/>
              <a:t>PBL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Sala de Aula Invertida (</a:t>
            </a:r>
            <a:r>
              <a:rPr lang="pt-BR" b="1" dirty="0" err="1"/>
              <a:t>Flipped</a:t>
            </a:r>
            <a:r>
              <a:rPr lang="pt-BR" b="1" dirty="0"/>
              <a:t> Learning</a:t>
            </a:r>
            <a:r>
              <a:rPr lang="pt-B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err="1"/>
              <a:t>Blended</a:t>
            </a:r>
            <a:r>
              <a:rPr lang="pt-BR" dirty="0"/>
              <a:t> Learning – Ensino Híbrido (</a:t>
            </a:r>
            <a:r>
              <a:rPr lang="pt-BR" b="1" dirty="0"/>
              <a:t>Presencial + EAD</a:t>
            </a:r>
            <a:r>
              <a:rPr lang="pt-B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Aprendizagem Baseada em Problemas – </a:t>
            </a:r>
            <a:r>
              <a:rPr lang="pt-BR" b="1" dirty="0"/>
              <a:t>ABP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Aulas Práticas por Meio de Aplicativos – </a:t>
            </a:r>
            <a:r>
              <a:rPr lang="pt-BR" b="1" dirty="0"/>
              <a:t>Laboratórios Virtuais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Estudo Orientado Utilizando Ferramentas Digitais - </a:t>
            </a:r>
            <a:r>
              <a:rPr lang="pt-BR" b="1" dirty="0"/>
              <a:t>TICs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Gamificação - </a:t>
            </a:r>
            <a:r>
              <a:rPr lang="pt-BR" b="1" dirty="0"/>
              <a:t>Jogos</a:t>
            </a:r>
          </a:p>
        </p:txBody>
      </p:sp>
    </p:spTree>
    <p:extLst>
      <p:ext uri="{BB962C8B-B14F-4D97-AF65-F5344CB8AC3E}">
        <p14:creationId xmlns:p14="http://schemas.microsoft.com/office/powerpoint/2010/main" val="216354178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622</Words>
  <Application>Microsoft Office PowerPoint</Application>
  <PresentationFormat>Apresentação na tela (16:9)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Big Shoulders Display Black</vt:lpstr>
      <vt:lpstr>Bookman Old Style</vt:lpstr>
      <vt:lpstr>Calibri</vt:lpstr>
      <vt:lpstr>Georama</vt:lpstr>
      <vt:lpstr>Times New Roman</vt:lpstr>
      <vt:lpstr>Wingdings</vt:lpstr>
      <vt:lpstr>Office Theme</vt:lpstr>
      <vt:lpstr>Apresentação do PowerPoint</vt:lpstr>
      <vt:lpstr>Apresentação do PowerPoint</vt:lpstr>
      <vt:lpstr>Apresentação</vt:lpstr>
      <vt:lpstr>Missão do NID</vt:lpstr>
      <vt:lpstr>Oficinas Propostas</vt:lpstr>
      <vt:lpstr>Habilidades/Competências</vt:lpstr>
      <vt:lpstr>Calendário/Conteúdo</vt:lpstr>
      <vt:lpstr>Aprendizagens</vt:lpstr>
      <vt:lpstr>Metodologias Ativas</vt:lpstr>
      <vt:lpstr>Avaliação Processual</vt:lpstr>
      <vt:lpstr>Formações - Profissionalização</vt:lpstr>
      <vt:lpstr>Importância em Programar</vt:lpstr>
      <vt:lpstr>Perguntas?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146</cp:revision>
  <dcterms:modified xsi:type="dcterms:W3CDTF">2023-10-10T19:41:23Z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