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146849310" r:id="rId2"/>
  </p:sldIdLst>
  <p:sldSz cx="12192000" cy="6858000"/>
  <p:notesSz cx="9929813" cy="6797675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9A"/>
    <a:srgbClr val="D2E4F0"/>
    <a:srgbClr val="6A99C7"/>
    <a:srgbClr val="375FDB"/>
    <a:srgbClr val="4F86BC"/>
    <a:srgbClr val="EDF6FD"/>
    <a:srgbClr val="BAD0E8"/>
    <a:srgbClr val="9FBEDB"/>
    <a:srgbClr val="84ACD0"/>
    <a:srgbClr val="367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820A91-A594-4E29-8ECD-0EC664D45A6E}" styleName="表样式 1 14">
    <a:wholeTbl>
      <a:tcTxStyle>
        <a:fontRef idx="none">
          <a:srgbClr val="000000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rgbClr val="346EAD"/>
              </a:solidFill>
            </a:ln>
          </a:top>
          <a:bottom>
            <a:ln w="9525" cmpd="sng">
              <a:solidFill>
                <a:srgbClr val="346EAD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346EAD">
              <a:lumMod val="10000"/>
              <a:lumOff val="90000"/>
            </a:srgbClr>
          </a:solidFill>
        </a:fill>
      </a:tcStyle>
    </a:band2H>
    <a:band1V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rgbClr val="346EAD"/>
              </a:solidFill>
            </a:ln>
          </a:top>
          <a:bottom>
            <a:ln w="9525" cmpd="sng">
              <a:solidFill>
                <a:srgbClr val="346EAD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346EAD">
              <a:lumMod val="10000"/>
              <a:lumOff val="90000"/>
            </a:srgbClr>
          </a:solidFill>
        </a:fill>
      </a:tcStyle>
    </a:band1V>
    <a:lastCol>
      <a:tcTxStyle b="on">
        <a:fontRef idx="none">
          <a:srgbClr val="08090C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rgbClr val="346EAD"/>
              </a:solidFill>
            </a:ln>
          </a:top>
          <a:bottom>
            <a:ln w="9525" cmpd="sng">
              <a:solidFill>
                <a:srgbClr val="346EAD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346EAD">
              <a:lumMod val="20000"/>
              <a:lumOff val="80000"/>
            </a:srgb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rgbClr val="346EAD"/>
              </a:solidFill>
            </a:ln>
          </a:top>
          <a:bottom>
            <a:ln w="9525" cmpd="sng">
              <a:solidFill>
                <a:srgbClr val="346EAD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346EAD">
              <a:lumMod val="20000"/>
              <a:lumOff val="80000"/>
            </a:srgbClr>
          </a:solidFill>
        </a:fill>
      </a:tcStyle>
    </a:firstCol>
    <a:lastRow>
      <a:tcTxStyle b="on">
        <a:fontRef idx="none">
          <a:srgbClr val="FFFFFF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rgbClr val="346EAD"/>
              </a:solidFill>
            </a:ln>
          </a:top>
          <a:bottom>
            <a:ln w="9525" cmpd="sng">
              <a:solidFill>
                <a:srgbClr val="346EAD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346EAD"/>
          </a:solidFill>
        </a:fill>
      </a:tcStyle>
    </a:lastRow>
    <a:firstRow>
      <a:tcTxStyle b="on">
        <a:fontRef idx="none">
          <a:srgbClr val="FFFFFF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346EAD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4" autoAdjust="0"/>
    <p:restoredTop sz="90302" autoAdjust="0"/>
  </p:normalViewPr>
  <p:slideViewPr>
    <p:cSldViewPr snapToGrid="0" showGuides="1">
      <p:cViewPr>
        <p:scale>
          <a:sx n="90" d="100"/>
          <a:sy n="90" d="100"/>
        </p:scale>
        <p:origin x="648" y="592"/>
      </p:cViewPr>
      <p:guideLst>
        <p:guide orient="horz" pos="219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781" cy="339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00"/>
            </a:lvl1pPr>
          </a:lstStyle>
          <a:p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416" y="0"/>
            <a:ext cx="4302781" cy="339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00"/>
            </a:lvl1pPr>
          </a:lstStyle>
          <a:p>
            <a:fld id="{5E82CC8C-3DEA-4360-9C0A-645C1E714506}" type="datetimeFigureOut">
              <a:rPr lang="zh-CN" altLang="en-US" smtClean="0">
                <a:ea typeface="黑体" panose="02010609060101010101" pitchFamily="49" charset="-122"/>
              </a:rPr>
              <a:t>2025/9/26</a:t>
            </a:fld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818"/>
            <a:ext cx="4302781" cy="339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00"/>
            </a:lvl1pPr>
          </a:lstStyle>
          <a:p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416" y="6456818"/>
            <a:ext cx="4302781" cy="339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CBA72907-C2C9-48C8-9BF8-FFA02361706B}" type="slidenum">
              <a:rPr lang="zh-CN" altLang="en-US" smtClean="0">
                <a:ea typeface="黑体" panose="02010609060101010101" pitchFamily="49" charset="-122"/>
              </a:rPr>
              <a:t>‹#›</a:t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781" cy="341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416" y="0"/>
            <a:ext cx="4302781" cy="341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fld id="{1342D5D5-AE00-4E0C-B9F4-4674567F208E}" type="datetimeFigureOut">
              <a:rPr lang="zh-CN" altLang="en-US" smtClean="0"/>
              <a:t>2025/9/26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924" y="849872"/>
            <a:ext cx="4077649" cy="229422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950" y="3271486"/>
            <a:ext cx="7943596" cy="26766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819"/>
            <a:ext cx="4302781" cy="3410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416" y="6456819"/>
            <a:ext cx="4302781" cy="3410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fld id="{A880267C-9B34-4EB6-8147-72CDB5DD00B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A087C-75BC-C6AE-593D-2B75D01D1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D0BD8E5-FF4E-D5C5-78F7-9F34145CC7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8287" cy="2295525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4DDA8CD-983F-947E-1848-8EB7A0740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首先研究：指令拆解自主约束规划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针对复杂用户指令约束具象化，探索基于预训练大语言模型的复杂指令拆解，设计基于物体属性认知的空间布局自主规划方法。针对复杂用户指令，采用预训练大语言模型精细理解用户意图，将指令拆解为背景内容概括描述和各个前景物体属性描述；针对组合物体生成的可控性不足，设计基于物体属性和已有空间构图的序列化空间规划，从而实现细粒度自主规划生成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ABB36B-758C-7CFD-EA85-8FBC8332DF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0267C-9B34-4EB6-8147-72CDB5DD00B9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24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2BE1-5DC4-424F-A2D6-FD4F362E34B8}" type="datetime1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65B3-813B-40DD-883B-8347D9990CC6}" type="datetime1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0CBB-D644-4A33-96F2-76ED71506B0F}" type="datetime1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E738-F65C-44CE-9E57-B8BFD63E1E75}" type="datetime1">
              <a:rPr lang="zh-CN" altLang="en-US" smtClean="0"/>
              <a:t>2025/9/26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4E69-CF2E-4BBD-BFD6-40704D1A2A8C}" type="datetime1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A6B4-1D50-4FF4-B2D6-10E519F5D209}" type="datetime1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C822-BB90-48FB-86AA-8B3B633849C7}" type="datetime1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83E1-D47C-4FAD-BE68-C56C2485977F}" type="datetime1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DA8A-816C-407F-91A3-7F40E37F2A62}" type="datetime1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B50CBB-D644-4A33-96F2-76ED71506B0F}" type="datetime1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1609-03A0-4E22-949F-2B46B2E28067}" type="datetime1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ea typeface="黑体" panose="02010609060101010101" pitchFamily="49" charset="-122"/>
              </a:defRPr>
            </a:lvl1pPr>
          </a:lstStyle>
          <a:p>
            <a:fld id="{90B50CBB-D644-4A33-96F2-76ED71506B0F}" type="datetime1">
              <a:rPr lang="zh-CN" altLang="en-US" smtClean="0"/>
              <a:t>2025/9/26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3175" y="6459855"/>
            <a:ext cx="585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DA9AD-8300-94F4-28F9-D2B47256D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2B8EFB-DCCC-369C-2170-70519091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6AD1C1BD-1770-F7AC-BE1B-5C40FE5C89A8}"/>
              </a:ext>
            </a:extLst>
          </p:cNvPr>
          <p:cNvSpPr txBox="1"/>
          <p:nvPr/>
        </p:nvSpPr>
        <p:spPr>
          <a:xfrm>
            <a:off x="624204" y="490003"/>
            <a:ext cx="11948795" cy="564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CN" sz="3600" dirty="0">
                <a:latin typeface="黑体" panose="02010609060101010101" pitchFamily="49" charset="-122"/>
                <a:ea typeface="黑体" panose="02010609060101010101" pitchFamily="49" charset="-122"/>
              </a:rPr>
              <a:t>研究内容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进展：基于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GUI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智能体的半在线强化学习</a:t>
            </a:r>
            <a:endParaRPr kumimoji="1" lang="zh-CN" altLang="en-US" sz="3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箭头: 五边形 18">
            <a:extLst>
              <a:ext uri="{FF2B5EF4-FFF2-40B4-BE49-F238E27FC236}">
                <a16:creationId xmlns:a16="http://schemas.microsoft.com/office/drawing/2014/main" id="{B730B2D2-78DE-4FBF-7742-3EC7894F1C4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575945"/>
            <a:ext cx="624205" cy="415290"/>
          </a:xfrm>
          <a:prstGeom prst="homePlate">
            <a:avLst>
              <a:gd name="adj" fmla="val 41857"/>
            </a:avLst>
          </a:prstGeom>
          <a:solidFill>
            <a:srgbClr val="375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350" kern="0">
              <a:latin typeface="Times" charset="0"/>
              <a:ea typeface="黑体" panose="02010609060101010101" pitchFamily="49" charset="-122"/>
              <a:sym typeface="+mn-ea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314D2C7-FDBD-67AC-B4D0-C72DF02199AF}"/>
              </a:ext>
            </a:extLst>
          </p:cNvPr>
          <p:cNvCxnSpPr/>
          <p:nvPr/>
        </p:nvCxnSpPr>
        <p:spPr>
          <a:xfrm>
            <a:off x="730732" y="1138179"/>
            <a:ext cx="10940318" cy="0"/>
          </a:xfrm>
          <a:prstGeom prst="line">
            <a:avLst/>
          </a:prstGeom>
          <a:ln w="38100">
            <a:solidFill>
              <a:srgbClr val="375F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63">
            <a:extLst>
              <a:ext uri="{FF2B5EF4-FFF2-40B4-BE49-F238E27FC236}">
                <a16:creationId xmlns:a16="http://schemas.microsoft.com/office/drawing/2014/main" id="{56760F06-DCE3-B9F5-BEFB-152ACD050C4E}"/>
              </a:ext>
            </a:extLst>
          </p:cNvPr>
          <p:cNvSpPr/>
          <p:nvPr/>
        </p:nvSpPr>
        <p:spPr>
          <a:xfrm>
            <a:off x="8151708" y="3160281"/>
            <a:ext cx="3527632" cy="3111135"/>
          </a:xfrm>
          <a:prstGeom prst="roundRect">
            <a:avLst>
              <a:gd name="adj" fmla="val 3110"/>
            </a:avLst>
          </a:prstGeom>
          <a:solidFill>
            <a:schemeClr val="bg1"/>
          </a:solidFill>
          <a:ln>
            <a:solidFill>
              <a:srgbClr val="BA796D">
                <a:alpha val="20000"/>
              </a:srgbClr>
            </a:solidFill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圆角矩形 62">
            <a:extLst>
              <a:ext uri="{FF2B5EF4-FFF2-40B4-BE49-F238E27FC236}">
                <a16:creationId xmlns:a16="http://schemas.microsoft.com/office/drawing/2014/main" id="{82E111A0-FAEC-F6F2-5FCE-329B6656F9BD}"/>
              </a:ext>
            </a:extLst>
          </p:cNvPr>
          <p:cNvSpPr/>
          <p:nvPr/>
        </p:nvSpPr>
        <p:spPr>
          <a:xfrm>
            <a:off x="4291521" y="3165121"/>
            <a:ext cx="3527632" cy="3111135"/>
          </a:xfrm>
          <a:prstGeom prst="roundRect">
            <a:avLst>
              <a:gd name="adj" fmla="val 3110"/>
            </a:avLst>
          </a:prstGeom>
          <a:solidFill>
            <a:schemeClr val="bg1"/>
          </a:solidFill>
          <a:ln>
            <a:solidFill>
              <a:srgbClr val="BA796D">
                <a:alpha val="20000"/>
              </a:srgbClr>
            </a:solidFill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Generated Frame</a:t>
            </a:r>
            <a:endParaRPr lang="zh-CN" altLang="en-US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圆角矩形 61">
            <a:extLst>
              <a:ext uri="{FF2B5EF4-FFF2-40B4-BE49-F238E27FC236}">
                <a16:creationId xmlns:a16="http://schemas.microsoft.com/office/drawing/2014/main" id="{B82ECCEC-96E2-39CE-A751-84DA6B2C4D2E}"/>
              </a:ext>
            </a:extLst>
          </p:cNvPr>
          <p:cNvSpPr/>
          <p:nvPr/>
        </p:nvSpPr>
        <p:spPr>
          <a:xfrm>
            <a:off x="357879" y="3160281"/>
            <a:ext cx="3527632" cy="3111135"/>
          </a:xfrm>
          <a:prstGeom prst="roundRect">
            <a:avLst>
              <a:gd name="adj" fmla="val 3110"/>
            </a:avLst>
          </a:prstGeom>
          <a:solidFill>
            <a:schemeClr val="bg1"/>
          </a:solidFill>
          <a:ln>
            <a:solidFill>
              <a:srgbClr val="BA796D">
                <a:alpha val="20000"/>
              </a:srgbClr>
            </a:solidFill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圆角矩形 111">
            <a:extLst>
              <a:ext uri="{FF2B5EF4-FFF2-40B4-BE49-F238E27FC236}">
                <a16:creationId xmlns:a16="http://schemas.microsoft.com/office/drawing/2014/main" id="{B1908825-91CB-62A0-CD09-EE5E55FB5702}"/>
              </a:ext>
            </a:extLst>
          </p:cNvPr>
          <p:cNvSpPr/>
          <p:nvPr/>
        </p:nvSpPr>
        <p:spPr>
          <a:xfrm>
            <a:off x="1088200" y="2959416"/>
            <a:ext cx="2080523" cy="469338"/>
          </a:xfrm>
          <a:prstGeom prst="roundRect">
            <a:avLst/>
          </a:prstGeom>
          <a:solidFill>
            <a:srgbClr val="0070C0"/>
          </a:solidFill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半在线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rollout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111">
            <a:extLst>
              <a:ext uri="{FF2B5EF4-FFF2-40B4-BE49-F238E27FC236}">
                <a16:creationId xmlns:a16="http://schemas.microsoft.com/office/drawing/2014/main" id="{7CD1DB44-E25B-E533-1EB1-889C33916098}"/>
              </a:ext>
            </a:extLst>
          </p:cNvPr>
          <p:cNvSpPr/>
          <p:nvPr/>
        </p:nvSpPr>
        <p:spPr>
          <a:xfrm>
            <a:off x="4971961" y="2959416"/>
            <a:ext cx="2080523" cy="469338"/>
          </a:xfrm>
          <a:prstGeom prst="roundRect">
            <a:avLst/>
          </a:prstGeom>
          <a:solidFill>
            <a:srgbClr val="0070C0"/>
          </a:solidFill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半在线优化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圆角矩形 111">
            <a:extLst>
              <a:ext uri="{FF2B5EF4-FFF2-40B4-BE49-F238E27FC236}">
                <a16:creationId xmlns:a16="http://schemas.microsoft.com/office/drawing/2014/main" id="{AF119D16-00A0-5A80-9BE2-327C5AB559B8}"/>
              </a:ext>
            </a:extLst>
          </p:cNvPr>
          <p:cNvSpPr/>
          <p:nvPr/>
        </p:nvSpPr>
        <p:spPr>
          <a:xfrm>
            <a:off x="8855722" y="2959416"/>
            <a:ext cx="2080523" cy="469338"/>
          </a:xfrm>
          <a:prstGeom prst="roundRect">
            <a:avLst/>
          </a:prstGeom>
          <a:solidFill>
            <a:srgbClr val="0070C0"/>
          </a:solidFill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实验结果</a:t>
            </a:r>
          </a:p>
        </p:txBody>
      </p:sp>
      <p:sp>
        <p:nvSpPr>
          <p:cNvPr id="9" name="下箭头 51">
            <a:extLst>
              <a:ext uri="{FF2B5EF4-FFF2-40B4-BE49-F238E27FC236}">
                <a16:creationId xmlns:a16="http://schemas.microsoft.com/office/drawing/2014/main" id="{CAC7101D-FB79-08BC-662B-E7C20CE5CC31}"/>
              </a:ext>
            </a:extLst>
          </p:cNvPr>
          <p:cNvSpPr/>
          <p:nvPr/>
        </p:nvSpPr>
        <p:spPr>
          <a:xfrm rot="16200000">
            <a:off x="3904816" y="4553164"/>
            <a:ext cx="367400" cy="325370"/>
          </a:xfrm>
          <a:prstGeom prst="downArrow">
            <a:avLst>
              <a:gd name="adj1" fmla="val 43846"/>
              <a:gd name="adj2" fmla="val 50000"/>
            </a:avLst>
          </a:prstGeom>
          <a:solidFill>
            <a:schemeClr val="accent1">
              <a:lumMod val="75000"/>
              <a:alpha val="3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53">
            <a:extLst>
              <a:ext uri="{FF2B5EF4-FFF2-40B4-BE49-F238E27FC236}">
                <a16:creationId xmlns:a16="http://schemas.microsoft.com/office/drawing/2014/main" id="{10DBEF60-1CD6-9721-CF65-743E33B37C40}"/>
              </a:ext>
            </a:extLst>
          </p:cNvPr>
          <p:cNvSpPr/>
          <p:nvPr/>
        </p:nvSpPr>
        <p:spPr>
          <a:xfrm rot="16200000">
            <a:off x="7767247" y="4553164"/>
            <a:ext cx="367400" cy="325370"/>
          </a:xfrm>
          <a:prstGeom prst="downArrow">
            <a:avLst>
              <a:gd name="adj1" fmla="val 43846"/>
              <a:gd name="adj2" fmla="val 50000"/>
            </a:avLst>
          </a:prstGeom>
          <a:solidFill>
            <a:schemeClr val="accent1">
              <a:lumMod val="75000"/>
              <a:alpha val="3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60">
            <a:extLst>
              <a:ext uri="{FF2B5EF4-FFF2-40B4-BE49-F238E27FC236}">
                <a16:creationId xmlns:a16="http://schemas.microsoft.com/office/drawing/2014/main" id="{2862186A-687D-2561-9BD5-8C71F926095D}"/>
              </a:ext>
            </a:extLst>
          </p:cNvPr>
          <p:cNvSpPr txBox="1"/>
          <p:nvPr/>
        </p:nvSpPr>
        <p:spPr>
          <a:xfrm>
            <a:off x="4213467" y="3534416"/>
            <a:ext cx="461665" cy="11338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技术路线</a:t>
            </a:r>
          </a:p>
        </p:txBody>
      </p:sp>
      <p:sp>
        <p:nvSpPr>
          <p:cNvPr id="12" name="object 36">
            <a:extLst>
              <a:ext uri="{FF2B5EF4-FFF2-40B4-BE49-F238E27FC236}">
                <a16:creationId xmlns:a16="http://schemas.microsoft.com/office/drawing/2014/main" id="{AA6266AB-FF4C-974A-016F-17718F433768}"/>
              </a:ext>
            </a:extLst>
          </p:cNvPr>
          <p:cNvSpPr/>
          <p:nvPr/>
        </p:nvSpPr>
        <p:spPr>
          <a:xfrm>
            <a:off x="574036" y="1667632"/>
            <a:ext cx="10980000" cy="73536"/>
          </a:xfrm>
          <a:custGeom>
            <a:avLst/>
            <a:gdLst/>
            <a:ahLst/>
            <a:cxnLst/>
            <a:rect l="l" t="t" r="r" b="b"/>
            <a:pathLst>
              <a:path w="6163309">
                <a:moveTo>
                  <a:pt x="0" y="0"/>
                </a:moveTo>
                <a:lnTo>
                  <a:pt x="6162967" y="0"/>
                </a:lnTo>
              </a:path>
            </a:pathLst>
          </a:custGeom>
          <a:ln w="12700">
            <a:solidFill>
              <a:srgbClr val="004096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同侧圆角矩形 2">
            <a:extLst>
              <a:ext uri="{FF2B5EF4-FFF2-40B4-BE49-F238E27FC236}">
                <a16:creationId xmlns:a16="http://schemas.microsoft.com/office/drawing/2014/main" id="{11E3D0C7-4EBE-5C8B-8704-78E7376F2036}"/>
              </a:ext>
            </a:extLst>
          </p:cNvPr>
          <p:cNvSpPr/>
          <p:nvPr/>
        </p:nvSpPr>
        <p:spPr>
          <a:xfrm>
            <a:off x="391475" y="1251274"/>
            <a:ext cx="1279971" cy="43171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研究问题</a:t>
            </a: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B1F0DBDF-DE0E-F805-802E-00D26B45C858}"/>
              </a:ext>
            </a:extLst>
          </p:cNvPr>
          <p:cNvSpPr txBox="1"/>
          <p:nvPr/>
        </p:nvSpPr>
        <p:spPr>
          <a:xfrm>
            <a:off x="1849658" y="1234276"/>
            <a:ext cx="9620529" cy="406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ts val="2660"/>
              </a:lnSpc>
              <a:spcAft>
                <a:spcPts val="0"/>
              </a:spcAft>
              <a:buSzPct val="100000"/>
              <a:defRPr/>
            </a:pPr>
            <a:r>
              <a:rPr lang="zh-CN" altLang="en-US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通过在离线轨迹上模拟在线的强化学习，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稳定高效</a:t>
            </a:r>
            <a:r>
              <a:rPr lang="zh-CN" altLang="en-US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地训练</a:t>
            </a:r>
            <a:r>
              <a:rPr lang="en-US" altLang="zh-CN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GUI</a:t>
            </a:r>
            <a:r>
              <a:rPr lang="zh-CN" altLang="en-US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Agent</a:t>
            </a:r>
            <a:r>
              <a:rPr lang="zh-CN" altLang="en-US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多轮执行能力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57">
            <a:extLst>
              <a:ext uri="{FF2B5EF4-FFF2-40B4-BE49-F238E27FC236}">
                <a16:creationId xmlns:a16="http://schemas.microsoft.com/office/drawing/2014/main" id="{264CA614-AD2C-AE8E-532A-4F169E876DEB}"/>
              </a:ext>
            </a:extLst>
          </p:cNvPr>
          <p:cNvSpPr/>
          <p:nvPr/>
        </p:nvSpPr>
        <p:spPr>
          <a:xfrm>
            <a:off x="390095" y="1802392"/>
            <a:ext cx="2870169" cy="999412"/>
          </a:xfrm>
          <a:prstGeom prst="roundRect">
            <a:avLst>
              <a:gd name="adj" fmla="val 1048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ea typeface="思源黑体 CN Normal" panose="020B0400000000000000" pitchFamily="34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18" name="圆角矩形 58">
            <a:extLst>
              <a:ext uri="{FF2B5EF4-FFF2-40B4-BE49-F238E27FC236}">
                <a16:creationId xmlns:a16="http://schemas.microsoft.com/office/drawing/2014/main" id="{D05E767C-E850-D830-5017-DB2D5A7AEE58}"/>
              </a:ext>
            </a:extLst>
          </p:cNvPr>
          <p:cNvSpPr/>
          <p:nvPr/>
        </p:nvSpPr>
        <p:spPr>
          <a:xfrm>
            <a:off x="821564" y="1912565"/>
            <a:ext cx="10809957" cy="917380"/>
          </a:xfrm>
          <a:prstGeom prst="roundRect">
            <a:avLst>
              <a:gd name="adj" fmla="val 11188"/>
            </a:avLst>
          </a:prstGeom>
          <a:solidFill>
            <a:schemeClr val="bg1"/>
          </a:solidFill>
          <a:ln>
            <a:solidFill>
              <a:srgbClr val="BA796D">
                <a:alpha val="20000"/>
              </a:srgbClr>
            </a:solidFill>
          </a:ln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20">
            <a:extLst>
              <a:ext uri="{FF2B5EF4-FFF2-40B4-BE49-F238E27FC236}">
                <a16:creationId xmlns:a16="http://schemas.microsoft.com/office/drawing/2014/main" id="{0A87D196-5F61-7ECE-9F90-B33CC3B909FC}"/>
              </a:ext>
            </a:extLst>
          </p:cNvPr>
          <p:cNvSpPr txBox="1"/>
          <p:nvPr/>
        </p:nvSpPr>
        <p:spPr>
          <a:xfrm>
            <a:off x="359899" y="1735416"/>
            <a:ext cx="461665" cy="11338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解决方案</a:t>
            </a:r>
          </a:p>
        </p:txBody>
      </p:sp>
      <p:sp>
        <p:nvSpPr>
          <p:cNvPr id="20" name="文本框 21">
            <a:extLst>
              <a:ext uri="{FF2B5EF4-FFF2-40B4-BE49-F238E27FC236}">
                <a16:creationId xmlns:a16="http://schemas.microsoft.com/office/drawing/2014/main" id="{0643F16B-2CA6-EF25-BD25-83AA24581F34}"/>
              </a:ext>
            </a:extLst>
          </p:cNvPr>
          <p:cNvSpPr txBox="1"/>
          <p:nvPr/>
        </p:nvSpPr>
        <p:spPr>
          <a:xfrm>
            <a:off x="1031460" y="1951416"/>
            <a:ext cx="10647879" cy="78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lvl="0" indent="-216000" eaLnBrk="0" hangingPunct="0">
              <a:lnSpc>
                <a:spcPct val="150000"/>
              </a:lnSpc>
              <a:buClr>
                <a:srgbClr val="333399"/>
              </a:buClr>
              <a:buBlip>
                <a:blip r:embed="rId4"/>
              </a:buBlip>
              <a:defRPr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半在线</a:t>
            </a:r>
            <a:r>
              <a:rPr lang="en-US" altLang="zh-CN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rollout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：利用</a:t>
            </a:r>
            <a:r>
              <a:rPr lang="zh-CN" altLang="en-US" sz="16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补丁模块，模型沿着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高质量专家轨迹</a:t>
            </a:r>
            <a:r>
              <a:rPr lang="zh-CN" altLang="en-US" sz="16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自然地生成多轮</a:t>
            </a:r>
            <a:r>
              <a:rPr lang="en-US" altLang="zh-CN" sz="16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rollout</a:t>
            </a:r>
            <a:r>
              <a:rPr lang="zh-CN" altLang="en-US" sz="16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16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" lvl="0" indent="-216000" eaLnBrk="0" hangingPunct="0">
              <a:lnSpc>
                <a:spcPct val="150000"/>
              </a:lnSpc>
              <a:buClr>
                <a:srgbClr val="333399"/>
              </a:buClr>
              <a:buBlip>
                <a:blip r:embed="rId4"/>
              </a:buBlip>
              <a:defRPr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半在线优化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：引入未来奖励，基于步骤级别和轨迹级别优势优化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的长程规划和思考能力</a:t>
            </a:r>
            <a:endParaRPr lang="en-US" altLang="zh-CN" sz="16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bject 36">
            <a:extLst>
              <a:ext uri="{FF2B5EF4-FFF2-40B4-BE49-F238E27FC236}">
                <a16:creationId xmlns:a16="http://schemas.microsoft.com/office/drawing/2014/main" id="{046DB902-33CB-A918-353E-62052572A2BA}"/>
              </a:ext>
            </a:extLst>
          </p:cNvPr>
          <p:cNvSpPr/>
          <p:nvPr/>
        </p:nvSpPr>
        <p:spPr>
          <a:xfrm>
            <a:off x="540440" y="6810582"/>
            <a:ext cx="10980000" cy="73536"/>
          </a:xfrm>
          <a:custGeom>
            <a:avLst/>
            <a:gdLst/>
            <a:ahLst/>
            <a:cxnLst/>
            <a:rect l="l" t="t" r="r" b="b"/>
            <a:pathLst>
              <a:path w="6163309">
                <a:moveTo>
                  <a:pt x="0" y="0"/>
                </a:moveTo>
                <a:lnTo>
                  <a:pt x="6162967" y="0"/>
                </a:lnTo>
              </a:path>
            </a:pathLst>
          </a:custGeom>
          <a:ln w="12700">
            <a:solidFill>
              <a:srgbClr val="004096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同侧圆角矩形 2">
            <a:extLst>
              <a:ext uri="{FF2B5EF4-FFF2-40B4-BE49-F238E27FC236}">
                <a16:creationId xmlns:a16="http://schemas.microsoft.com/office/drawing/2014/main" id="{743577C9-BD08-4311-955C-0A3335148F05}"/>
              </a:ext>
            </a:extLst>
          </p:cNvPr>
          <p:cNvSpPr/>
          <p:nvPr/>
        </p:nvSpPr>
        <p:spPr>
          <a:xfrm>
            <a:off x="357879" y="6394224"/>
            <a:ext cx="1279971" cy="43171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研究成效</a:t>
            </a: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996ACD7F-7DF8-40EF-F721-0C9E1E8C77E4}"/>
              </a:ext>
            </a:extLst>
          </p:cNvPr>
          <p:cNvSpPr txBox="1"/>
          <p:nvPr/>
        </p:nvSpPr>
        <p:spPr>
          <a:xfrm>
            <a:off x="4723954" y="4623741"/>
            <a:ext cx="27698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buClr>
                <a:srgbClr val="333399"/>
              </a:buClr>
              <a:defRPr/>
            </a:pPr>
            <a:r>
              <a:rPr lang="zh-CN" altLang="en-US" sz="1200" spc="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计算引入未来信号的的步骤级别奖励</a:t>
            </a:r>
            <a:endParaRPr lang="en-US" altLang="zh-CN" sz="1200" spc="5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E4F1E409-1E58-5372-706E-8ED5C72C7B3C}"/>
              </a:ext>
            </a:extLst>
          </p:cNvPr>
          <p:cNvSpPr txBox="1"/>
          <p:nvPr/>
        </p:nvSpPr>
        <p:spPr>
          <a:xfrm>
            <a:off x="8151708" y="5934721"/>
            <a:ext cx="3527632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hangingPunct="0">
              <a:lnSpc>
                <a:spcPct val="150000"/>
              </a:lnSpc>
              <a:buClr>
                <a:srgbClr val="333399"/>
              </a:buClr>
              <a:defRPr/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多轮评测，单轮评测，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SOP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的有效性评估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D5815A5D-576D-5B73-67A0-259687EA51C2}"/>
              </a:ext>
            </a:extLst>
          </p:cNvPr>
          <p:cNvSpPr txBox="1"/>
          <p:nvPr/>
        </p:nvSpPr>
        <p:spPr>
          <a:xfrm>
            <a:off x="337150" y="5402186"/>
            <a:ext cx="35205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buClr>
                <a:srgbClr val="333399"/>
              </a:buClr>
              <a:defRPr/>
            </a:pPr>
            <a:r>
              <a:rPr lang="zh-CN" altLang="en-US" sz="1200" b="1" spc="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补丁模块</a:t>
            </a:r>
            <a:r>
              <a:rPr lang="zh-CN" altLang="en-US" sz="1200" spc="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：提出三种补丁策略，自适应地恢复模型错误步骤的动作和思考，从而模仿专家轨迹</a:t>
            </a:r>
            <a:endParaRPr lang="en-US" altLang="zh-CN" sz="1200" spc="5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4">
            <a:extLst>
              <a:ext uri="{FF2B5EF4-FFF2-40B4-BE49-F238E27FC236}">
                <a16:creationId xmlns:a16="http://schemas.microsoft.com/office/drawing/2014/main" id="{927BCC75-6AC1-318E-F3CC-A87C57DF597A}"/>
              </a:ext>
            </a:extLst>
          </p:cNvPr>
          <p:cNvSpPr txBox="1"/>
          <p:nvPr/>
        </p:nvSpPr>
        <p:spPr>
          <a:xfrm>
            <a:off x="1637850" y="6393384"/>
            <a:ext cx="10543938" cy="406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ts val="2660"/>
              </a:lnSpc>
              <a:spcAft>
                <a:spcPts val="0"/>
              </a:spcAft>
              <a:buSzPct val="100000"/>
              <a:defRPr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利用高效的数据和训练资源大幅  提升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GUI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Agent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的动态评测表现， </a:t>
            </a:r>
            <a:r>
              <a:rPr lang="zh-CN" altLang="en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已投稿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ICLR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2026</a:t>
            </a:r>
            <a:endParaRPr lang="zh-CN" altLang="en-US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31" name="直线连接符 400">
            <a:extLst>
              <a:ext uri="{FF2B5EF4-FFF2-40B4-BE49-F238E27FC236}">
                <a16:creationId xmlns:a16="http://schemas.microsoft.com/office/drawing/2014/main" id="{DFB83232-5D6B-B6A2-6B89-D10E60BF84DE}"/>
              </a:ext>
            </a:extLst>
          </p:cNvPr>
          <p:cNvCxnSpPr>
            <a:cxnSpLocks/>
          </p:cNvCxnSpPr>
          <p:nvPr/>
        </p:nvCxnSpPr>
        <p:spPr>
          <a:xfrm>
            <a:off x="357879" y="4558867"/>
            <a:ext cx="352632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81974152-AF56-20D3-29A6-3860BBC9E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24" y="4600176"/>
            <a:ext cx="3423609" cy="741782"/>
          </a:xfrm>
          <a:prstGeom prst="rect">
            <a:avLst/>
          </a:prstGeom>
        </p:spPr>
      </p:pic>
      <p:sp>
        <p:nvSpPr>
          <p:cNvPr id="54" name="TextBox 12">
            <a:extLst>
              <a:ext uri="{FF2B5EF4-FFF2-40B4-BE49-F238E27FC236}">
                <a16:creationId xmlns:a16="http://schemas.microsoft.com/office/drawing/2014/main" id="{A45B9F80-64A0-D8F0-5ABB-E8B465D7C76E}"/>
              </a:ext>
            </a:extLst>
          </p:cNvPr>
          <p:cNvSpPr txBox="1"/>
          <p:nvPr/>
        </p:nvSpPr>
        <p:spPr>
          <a:xfrm>
            <a:off x="439166" y="4231504"/>
            <a:ext cx="33785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hangingPunct="0">
              <a:buClr>
                <a:srgbClr val="333399"/>
              </a:buClr>
              <a:defRPr/>
            </a:pPr>
            <a:r>
              <a:rPr lang="zh-CN" altLang="en-US" sz="1200" spc="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利用补丁模块在离线轨迹模拟多轮</a:t>
            </a:r>
            <a:r>
              <a:rPr lang="en-US" altLang="zh-CN" sz="1200" spc="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rollout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918FF831-D4DD-0B2E-F859-9786B0D3E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135" y="4867567"/>
            <a:ext cx="3443051" cy="320284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2F016983-3C7C-6840-0123-4183AF29D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6084" y="5447386"/>
            <a:ext cx="2010901" cy="255229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0A83D699-D338-3282-22BD-3819CB2C48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1708" y="3509204"/>
            <a:ext cx="1718802" cy="1037815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FF4BE05F-C8FD-C724-C79C-79061E01CE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46381" y="3487612"/>
            <a:ext cx="1685140" cy="1078395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4277D124-65EF-E8A2-CF7C-0F3163D83E5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52940"/>
          <a:stretch>
            <a:fillRect/>
          </a:stretch>
        </p:blipFill>
        <p:spPr>
          <a:xfrm>
            <a:off x="8164076" y="5138240"/>
            <a:ext cx="1694066" cy="69206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5C6FB320-46ED-9C0C-0A7D-DB7C3DB8D4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6443" y="4727134"/>
            <a:ext cx="3388134" cy="342094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0FF9B8B6-EC41-1520-5816-ECDB7D6989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15524" y="5140101"/>
            <a:ext cx="1694067" cy="775945"/>
          </a:xfrm>
          <a:prstGeom prst="rect">
            <a:avLst/>
          </a:prstGeom>
        </p:spPr>
      </p:pic>
      <p:sp>
        <p:nvSpPr>
          <p:cNvPr id="62" name="TextBox 12">
            <a:extLst>
              <a:ext uri="{FF2B5EF4-FFF2-40B4-BE49-F238E27FC236}">
                <a16:creationId xmlns:a16="http://schemas.microsoft.com/office/drawing/2014/main" id="{9839895F-C6F8-BB76-6404-120345EBFBC7}"/>
              </a:ext>
            </a:extLst>
          </p:cNvPr>
          <p:cNvSpPr txBox="1"/>
          <p:nvPr/>
        </p:nvSpPr>
        <p:spPr>
          <a:xfrm>
            <a:off x="4354842" y="5165394"/>
            <a:ext cx="3349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buClr>
                <a:srgbClr val="333399"/>
              </a:buClr>
              <a:defRPr/>
            </a:pPr>
            <a:r>
              <a:rPr lang="zh-CN" altLang="en-US" sz="1200" spc="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加权步骤级别和轨迹级别的</a:t>
            </a:r>
            <a:r>
              <a:rPr lang="en-US" altLang="zh-CN" sz="1200" spc="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token-level</a:t>
            </a:r>
            <a:r>
              <a:rPr lang="zh-CN" altLang="en-US" sz="1200" spc="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sz="1200" spc="5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06A4DD9C-4956-879B-7BF3-D8607AE492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33811" y="6014172"/>
            <a:ext cx="3443051" cy="247775"/>
          </a:xfrm>
          <a:prstGeom prst="rect">
            <a:avLst/>
          </a:prstGeom>
        </p:spPr>
      </p:pic>
      <p:sp>
        <p:nvSpPr>
          <p:cNvPr id="64" name="TextBox 12">
            <a:extLst>
              <a:ext uri="{FF2B5EF4-FFF2-40B4-BE49-F238E27FC236}">
                <a16:creationId xmlns:a16="http://schemas.microsoft.com/office/drawing/2014/main" id="{B989E8CA-0C57-27F2-9115-433FEDEA853F}"/>
              </a:ext>
            </a:extLst>
          </p:cNvPr>
          <p:cNvSpPr txBox="1"/>
          <p:nvPr/>
        </p:nvSpPr>
        <p:spPr>
          <a:xfrm>
            <a:off x="5122080" y="5729573"/>
            <a:ext cx="17789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buClr>
                <a:srgbClr val="333399"/>
              </a:buClr>
              <a:defRPr/>
            </a:pPr>
            <a:r>
              <a:rPr lang="zh-CN" altLang="en-US" sz="1200" spc="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200" spc="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DAPO</a:t>
            </a:r>
            <a:r>
              <a:rPr lang="zh-CN" altLang="en-US" sz="1200" spc="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算法优化模型</a:t>
            </a:r>
            <a:endParaRPr lang="en-US" altLang="zh-CN" sz="1200" spc="5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12">
            <a:extLst>
              <a:ext uri="{FF2B5EF4-FFF2-40B4-BE49-F238E27FC236}">
                <a16:creationId xmlns:a16="http://schemas.microsoft.com/office/drawing/2014/main" id="{45030768-913A-DB55-0432-3065EE737764}"/>
              </a:ext>
            </a:extLst>
          </p:cNvPr>
          <p:cNvSpPr txBox="1"/>
          <p:nvPr/>
        </p:nvSpPr>
        <p:spPr>
          <a:xfrm>
            <a:off x="357878" y="5910743"/>
            <a:ext cx="35276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buClr>
                <a:srgbClr val="333399"/>
              </a:buClr>
              <a:defRPr/>
            </a:pPr>
            <a:r>
              <a:rPr lang="zh-CN" altLang="en-US" sz="1200" spc="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提出半在线评测指标</a:t>
            </a:r>
            <a:r>
              <a:rPr lang="en-US" altLang="zh-CN" sz="1200" spc="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SOP</a:t>
            </a:r>
            <a:r>
              <a:rPr lang="zh-CN" altLang="en-US" sz="1200" spc="5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，更好地对齐在线评测</a:t>
            </a:r>
            <a:endParaRPr lang="en-US" altLang="zh-CN" sz="1200" spc="5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01B3E0A2-5EB8-2237-3A01-BF0183BE8D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48364" y="3445410"/>
            <a:ext cx="2960592" cy="112798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59783559-27D2-5F0D-30E9-70648639FD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4753" y="3565065"/>
            <a:ext cx="3205347" cy="5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28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29&quot;:[50000090]}"/>
  <p:tag name="COMMONDATA" val="eyJoZGlkIjoiZjRjMGQwYTk1Y2IxNmQwMDNiMzM3OThjYjc3YjhmNDc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</TotalTime>
  <Words>307</Words>
  <Application>Microsoft Macintosh PowerPoint</Application>
  <PresentationFormat>宽屏</PresentationFormat>
  <Paragraphs>26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黑体</vt:lpstr>
      <vt:lpstr>微软雅黑</vt:lpstr>
      <vt:lpstr>Times</vt:lpstr>
      <vt:lpstr>Arial</vt:lpstr>
      <vt:lpstr>Calibri</vt:lpstr>
      <vt:lpstr>Calibri Light</vt:lpstr>
      <vt:lpstr>Times New Roman</vt:lpstr>
      <vt:lpstr>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wuxf</dc:creator>
  <cp:lastModifiedBy>卢政希</cp:lastModifiedBy>
  <cp:revision>7878</cp:revision>
  <cp:lastPrinted>2024-10-09T12:45:00Z</cp:lastPrinted>
  <dcterms:created xsi:type="dcterms:W3CDTF">2017-04-23T07:52:00Z</dcterms:created>
  <dcterms:modified xsi:type="dcterms:W3CDTF">2025-09-26T16:13:58Z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KSORubyTemplateID">
    <vt:lpwstr>8</vt:lpwstr>
  </property>
  <property fmtid="{D5CDD505-2E9C-101B-9397-08002B2CF9AE}" pid="4" name="ICV">
    <vt:lpwstr>D756012574914B35A669E398239E0A98_13</vt:lpwstr>
  </property>
</Properties>
</file>