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3"/>
    <p:sldId id="304" r:id="rId4"/>
    <p:sldId id="259" r:id="rId5"/>
    <p:sldId id="263" r:id="rId7"/>
    <p:sldId id="331" r:id="rId8"/>
    <p:sldId id="322" r:id="rId9"/>
    <p:sldId id="340" r:id="rId10"/>
    <p:sldId id="341" r:id="rId11"/>
    <p:sldId id="342" r:id="rId12"/>
    <p:sldId id="343" r:id="rId13"/>
    <p:sldId id="344" r:id="rId14"/>
    <p:sldId id="345" r:id="rId15"/>
    <p:sldId id="347" r:id="rId16"/>
    <p:sldId id="25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3FF"/>
    <a:srgbClr val="4A63FF"/>
    <a:srgbClr val="8B9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83" d="100"/>
          <a:sy n="83" d="100"/>
        </p:scale>
        <p:origin x="22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AB0B1-B83B-BD4F-B6C6-AEB96C8484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2BFC4-82D7-6B43-95D0-C751D556CD30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png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" y="2517168"/>
            <a:ext cx="12192000" cy="903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sz="4400" b="0" spc="0" dirty="0" err="1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DeepSeek-R1及相关</a:t>
            </a:r>
            <a:r>
              <a:rPr lang="zh-CN" sz="4400" b="0" spc="0" dirty="0" err="1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研究</a:t>
            </a:r>
            <a:endParaRPr lang="zh-CN" sz="4400" b="0" spc="0" dirty="0" err="1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" y="3544584"/>
            <a:ext cx="12192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主讲人：长琴</a:t>
            </a:r>
            <a:endParaRPr kumimoji="1" lang="zh-CN" altLang="en-US" sz="2400" dirty="0">
              <a:latin typeface="Microsoft YaHei Light" panose="020B0503020204020204" pitchFamily="34" charset="-122"/>
              <a:ea typeface="Microsoft YaHei Light" panose="020B0503020204020204" pitchFamily="34" charset="-122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9226745" y="264590"/>
            <a:ext cx="2599565" cy="338121"/>
            <a:chOff x="2895762" y="53069"/>
            <a:chExt cx="6563861" cy="85375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4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471198"/>
            <a:ext cx="12192000" cy="681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小结：</a:t>
            </a:r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RL</a:t>
            </a:r>
            <a:r>
              <a:rPr lang="zh-CN" alt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算法</a:t>
            </a:r>
            <a:endParaRPr lang="zh-CN" altLang="en-US" sz="32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065" y="2362200"/>
            <a:ext cx="8103235" cy="2133600"/>
          </a:xfrm>
          <a:prstGeom prst="rect">
            <a:avLst/>
          </a:prstGeom>
        </p:spPr>
      </p:pic>
      <p:grpSp>
        <p:nvGrpSpPr>
          <p:cNvPr id="3" name="组合 3"/>
          <p:cNvGrpSpPr/>
          <p:nvPr/>
        </p:nvGrpSpPr>
        <p:grpSpPr>
          <a:xfrm>
            <a:off x="9226745" y="264590"/>
            <a:ext cx="2599565" cy="338121"/>
            <a:chOff x="2895762" y="53069"/>
            <a:chExt cx="6563861" cy="853752"/>
          </a:xfrm>
        </p:grpSpPr>
        <p:pic>
          <p:nvPicPr>
            <p:cNvPr id="5" name="图片 2"/>
            <p:cNvPicPr>
              <a:picLocks noChangeAspect="1"/>
            </p:cNvPicPr>
            <p:nvPr/>
          </p:nvPicPr>
          <p:blipFill>
            <a:blip r:embed="rId2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6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471198"/>
            <a:ext cx="12192000" cy="681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小结：范式</a:t>
            </a:r>
            <a:endParaRPr lang="zh-CN" altLang="en-US" sz="32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715" y="2114550"/>
            <a:ext cx="8115935" cy="2628900"/>
          </a:xfrm>
          <a:prstGeom prst="rect">
            <a:avLst/>
          </a:prstGeom>
        </p:spPr>
      </p:pic>
      <p:grpSp>
        <p:nvGrpSpPr>
          <p:cNvPr id="2" name="组合 3"/>
          <p:cNvGrpSpPr/>
          <p:nvPr/>
        </p:nvGrpSpPr>
        <p:grpSpPr>
          <a:xfrm>
            <a:off x="9226745" y="264590"/>
            <a:ext cx="2599565" cy="338121"/>
            <a:chOff x="2895762" y="53069"/>
            <a:chExt cx="6563861" cy="853752"/>
          </a:xfrm>
        </p:grpSpPr>
        <p:pic>
          <p:nvPicPr>
            <p:cNvPr id="5" name="图片 2"/>
            <p:cNvPicPr>
              <a:picLocks noChangeAspect="1"/>
            </p:cNvPicPr>
            <p:nvPr/>
          </p:nvPicPr>
          <p:blipFill>
            <a:blip r:embed="rId2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6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471198"/>
            <a:ext cx="12192000" cy="681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小结：</a:t>
            </a:r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Common Sense</a:t>
            </a:r>
            <a:endParaRPr lang="en-US" altLang="zh-CN" sz="32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60600" y="2253615"/>
            <a:ext cx="7670800" cy="33229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反思能力来自</a:t>
            </a:r>
            <a:r>
              <a:rPr lang="en-US" altLang="zh-CN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Base</a:t>
            </a:r>
            <a:r>
              <a:rPr lang="zh-CN" altLang="en-US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模型（大模型、推理数据）</a:t>
            </a:r>
            <a:endParaRPr lang="zh-CN" altLang="en-US" sz="2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SFT</a:t>
            </a:r>
            <a:r>
              <a:rPr lang="zh-CN" altLang="en-US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和</a:t>
            </a:r>
            <a:r>
              <a:rPr lang="en-US" altLang="zh-CN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RL</a:t>
            </a:r>
            <a:r>
              <a:rPr lang="zh-CN" altLang="en-US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都能激活反思能力，但精挑细选的样本效果效率好</a:t>
            </a:r>
            <a:endParaRPr lang="zh-CN" altLang="en-US" sz="2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RL</a:t>
            </a:r>
            <a:r>
              <a:rPr lang="zh-CN" altLang="en-US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时可以使用多种算法，可以不需要</a:t>
            </a:r>
            <a:r>
              <a:rPr lang="en-US" altLang="zh-CN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KL</a:t>
            </a:r>
            <a:r>
              <a:rPr lang="zh-CN" altLang="en-US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，可能源于</a:t>
            </a:r>
            <a:r>
              <a:rPr lang="en-US" altLang="zh-CN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Base</a:t>
            </a:r>
            <a:endParaRPr lang="en-US" altLang="zh-CN" sz="2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RL</a:t>
            </a:r>
            <a:r>
              <a:rPr lang="zh-CN" altLang="en-US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对小模型可能更有效，</a:t>
            </a:r>
            <a:r>
              <a:rPr lang="en-US" altLang="zh-CN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SFT</a:t>
            </a:r>
            <a:r>
              <a:rPr lang="zh-CN" altLang="en-US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也可以用少量数据</a:t>
            </a:r>
            <a:endParaRPr lang="zh-CN" altLang="en-US" sz="2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SFT+RL</a:t>
            </a:r>
            <a:r>
              <a:rPr lang="zh-CN" altLang="en-US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可以实现更好的</a:t>
            </a:r>
            <a:r>
              <a:rPr lang="en-US" altLang="zh-CN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LongCOT</a:t>
            </a:r>
            <a:endParaRPr lang="en-US" altLang="zh-CN" sz="2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RL</a:t>
            </a:r>
            <a:r>
              <a:rPr lang="zh-CN" altLang="en-US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已经成为</a:t>
            </a:r>
            <a:r>
              <a:rPr lang="en-US" altLang="zh-CN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LLM</a:t>
            </a:r>
            <a:r>
              <a:rPr lang="zh-CN" altLang="en-US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时代的新范式，配合</a:t>
            </a:r>
            <a:r>
              <a:rPr lang="en-US" altLang="zh-CN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TTS</a:t>
            </a:r>
            <a:r>
              <a:rPr lang="zh-CN" altLang="en-US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SLM</a:t>
            </a:r>
            <a:r>
              <a:rPr lang="zh-CN" altLang="en-US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新的潜力</a:t>
            </a:r>
            <a:endParaRPr lang="zh-CN" altLang="en-US" sz="2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多种算法、多种范式、多个模型融合</a:t>
            </a:r>
            <a:endParaRPr lang="zh-CN" altLang="en-US" sz="2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9226745" y="264590"/>
            <a:ext cx="2599565" cy="338121"/>
            <a:chOff x="2895762" y="53069"/>
            <a:chExt cx="6563861" cy="85375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6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471198"/>
            <a:ext cx="12192000" cy="681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Reference</a:t>
            </a:r>
            <a:endParaRPr lang="en-US" altLang="zh-CN" sz="32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60600" y="1420495"/>
            <a:ext cx="7670800" cy="51695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LIMO: https://arxiv.org/abs/2502.03387</a:t>
            </a:r>
            <a:endParaRPr lang="en-US" sz="1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s1: https://arxiv.org/abs/2501.19393</a:t>
            </a:r>
            <a:endParaRPr lang="en-US" altLang="zh-CN" sz="1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oat-zero: https://oatllm.notion.site/oat-zero</a:t>
            </a:r>
            <a:endParaRPr lang="en-US" altLang="zh-CN" sz="1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LIMR: https://arxiv.org/abs/2502.11886</a:t>
            </a:r>
            <a:endParaRPr lang="en-US" altLang="zh-CN" sz="1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ORZ: https://github.com/Open-Reasoner-Zero/Open-Reasoner-Zero/tree/main</a:t>
            </a:r>
            <a:endParaRPr lang="en-US" altLang="zh-CN" sz="1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Online-DPO-R1: https://efficient-unicorn-451.notion.site/Online-DPO-R1-Unlocking-Effective-Reasoning-Without-the-PPO-Overhead-1908b9a70e7b80c3bc83f4cf04b2f175</a:t>
            </a:r>
            <a:endParaRPr lang="en-US" altLang="zh-CN" sz="1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LIMD: https://arxiv.org/abs/2502.14560</a:t>
            </a:r>
            <a:endParaRPr lang="zh-CN" altLang="en-US" sz="1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DeepScaleR: https://pretty-radio-b75.notion.site/DeepScaleR-Surpassing-O1-Preview-with-a-1-5B-Model-by-Scaling-RL-19681902c1468005bed8ca303013a4e2</a:t>
            </a:r>
            <a:endParaRPr lang="en-US" altLang="zh-CN" sz="1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Self-rewarding correction: http://arxiv.org/abs/2502.19613</a:t>
            </a:r>
            <a:endParaRPr lang="en-US" altLang="zh-CN" sz="1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TTS: https://arxiv.org/abs/2408.03314</a:t>
            </a:r>
            <a:endParaRPr lang="en-US" altLang="zh-CN" sz="1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TTS: http://arxiv.org/abs/2502.06703</a:t>
            </a:r>
            <a:endParaRPr lang="en-US" altLang="zh-CN" sz="1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TTS: o1</a:t>
            </a:r>
            <a:r>
              <a:rPr lang="zh-CN" altLang="en-US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相关资料</a:t>
            </a:r>
            <a:endParaRPr lang="zh-CN" altLang="en-US" sz="1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 rStar-Math: https://arxiv.org/abs/2501.04519</a:t>
            </a:r>
            <a:endParaRPr lang="en-US" altLang="zh-CN" sz="1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Prime: https://arxiv.org/abs/2502.01456</a:t>
            </a:r>
            <a:endParaRPr lang="en-US" altLang="zh-CN" sz="1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LLM</a:t>
            </a:r>
            <a:r>
              <a:rPr lang="zh-CN" altLang="en-US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相关讨论（含范式）：https://yam.gift/2025/02/27/AI/2025-02-27-AI-Discussion/</a:t>
            </a:r>
            <a:endParaRPr lang="zh-CN" altLang="en-US" sz="1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LIMO+s1</a:t>
            </a:r>
            <a:r>
              <a:rPr lang="zh-CN" altLang="en-US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解读：https://yam.gift/2025/02/18/NLP/LLM-Training/2025-02-18-LLM-PostTrain-SFT-Data/</a:t>
            </a:r>
            <a:endParaRPr lang="zh-CN" altLang="en-US" sz="1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LIMR+ORZ</a:t>
            </a:r>
            <a:r>
              <a:rPr lang="zh-CN" altLang="en-US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解读：https://yam.gift/2025/02/27/NLP/LLM-Training/2025-02-27-LLM-PostTrain-PPO-Data/</a:t>
            </a:r>
            <a:endParaRPr lang="zh-CN" altLang="en-US" sz="1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Online-DPO-R1+LIMD</a:t>
            </a:r>
            <a:r>
              <a:rPr lang="zh-CN" altLang="en-US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+mn-ea"/>
              </a:rPr>
              <a:t>解读：https://yam.gift/2025/03/02/NLP/LLM-Training/2025-03-02-LLM-PostTrain-DPO-Data/</a:t>
            </a:r>
            <a:endParaRPr lang="zh-CN" altLang="en-US" sz="1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oat-zero+DeepScaleR</a:t>
            </a:r>
            <a:r>
              <a:rPr lang="zh-CN" altLang="en-US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解读：https://yam.gift/2025/02/17/NLP/LLM-Training/2025-02-17-DeepSeek-R1/</a:t>
            </a:r>
            <a:endParaRPr lang="zh-CN" altLang="en-US" sz="1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 sz="1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RL LLM Related: https://github.com/hscspring/rl-llm-nlp</a:t>
            </a:r>
            <a:endParaRPr lang="en-US" altLang="zh-CN" sz="100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9226745" y="264590"/>
            <a:ext cx="2599565" cy="338121"/>
            <a:chOff x="2895762" y="53069"/>
            <a:chExt cx="6563861" cy="85375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6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" y="1922556"/>
            <a:ext cx="12192000" cy="100501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THANKS</a:t>
            </a:r>
            <a:endParaRPr lang="zh-CN" altLang="en-US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grpSp>
        <p:nvGrpSpPr>
          <p:cNvPr id="6" name="组合 3"/>
          <p:cNvGrpSpPr/>
          <p:nvPr/>
        </p:nvGrpSpPr>
        <p:grpSpPr>
          <a:xfrm>
            <a:off x="9226745" y="264590"/>
            <a:ext cx="2599565" cy="338121"/>
            <a:chOff x="2895762" y="53069"/>
            <a:chExt cx="6563861" cy="853752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8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459768"/>
            <a:ext cx="12192000" cy="681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大纲</a:t>
            </a:r>
            <a:endParaRPr lang="zh-CN" altLang="en-US" sz="32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9226745" y="264590"/>
            <a:ext cx="2599565" cy="338121"/>
            <a:chOff x="2895762" y="53069"/>
            <a:chExt cx="6563861" cy="85375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5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195" y="1440180"/>
            <a:ext cx="7040245" cy="5247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459768"/>
            <a:ext cx="12192000" cy="681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R1-Zero</a:t>
            </a:r>
            <a:r>
              <a:rPr lang="zh-CN" alt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：</a:t>
            </a:r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RL</a:t>
            </a:r>
            <a:r>
              <a:rPr lang="zh-CN" alt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的潜力</a:t>
            </a:r>
            <a:endParaRPr lang="zh-CN" altLang="en-US" sz="32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sp>
        <p:nvSpPr>
          <p:cNvPr id="26627" name="Rectangle 30"/>
          <p:cNvSpPr>
            <a:spLocks noChangeArrowheads="1"/>
          </p:cNvSpPr>
          <p:nvPr/>
        </p:nvSpPr>
        <p:spPr bwMode="auto">
          <a:xfrm>
            <a:off x="0" y="1443038"/>
            <a:ext cx="12168188" cy="881062"/>
          </a:xfrm>
          <a:prstGeom prst="rect">
            <a:avLst/>
          </a:prstGeom>
          <a:solidFill>
            <a:srgbClr val="76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07695" eaLnBrk="1" hangingPunct="1"/>
            <a:endParaRPr lang="en-US" altLang="zh-CN" sz="3100">
              <a:solidFill>
                <a:srgbClr val="FFFFFF"/>
              </a:solidFill>
            </a:endParaRPr>
          </a:p>
        </p:txBody>
      </p:sp>
      <p:sp>
        <p:nvSpPr>
          <p:cNvPr id="26628" name="Rounded Rectangle 34"/>
          <p:cNvSpPr>
            <a:spLocks noChangeArrowheads="1"/>
          </p:cNvSpPr>
          <p:nvPr/>
        </p:nvSpPr>
        <p:spPr bwMode="auto">
          <a:xfrm>
            <a:off x="752475" y="2757488"/>
            <a:ext cx="2365375" cy="3417887"/>
          </a:xfrm>
          <a:prstGeom prst="roundRect">
            <a:avLst>
              <a:gd name="adj" fmla="val 5884"/>
            </a:avLst>
          </a:prstGeom>
          <a:noFill/>
          <a:ln w="1270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607695" eaLnBrk="1" hangingPunct="1"/>
            <a:endParaRPr lang="en-US" altLang="zh-CN" sz="3100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26629" name="Rounded Rectangle 35"/>
          <p:cNvSpPr>
            <a:spLocks noChangeAspect="1" noChangeArrowheads="1"/>
          </p:cNvSpPr>
          <p:nvPr/>
        </p:nvSpPr>
        <p:spPr bwMode="auto">
          <a:xfrm>
            <a:off x="1463675" y="3087688"/>
            <a:ext cx="842963" cy="844550"/>
          </a:xfrm>
          <a:prstGeom prst="roundRect">
            <a:avLst>
              <a:gd name="adj" fmla="val 5884"/>
            </a:avLst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defTabSz="607695" eaLnBrk="1" hangingPunct="1"/>
            <a:endParaRPr lang="en-US" altLang="zh-CN" sz="3100">
              <a:solidFill>
                <a:srgbClr val="FFFFFF"/>
              </a:solidFill>
              <a:latin typeface="Lato Regular"/>
            </a:endParaRPr>
          </a:p>
        </p:txBody>
      </p:sp>
      <p:pic>
        <p:nvPicPr>
          <p:cNvPr id="26630" name="Group 2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038" y="3090863"/>
            <a:ext cx="84137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Group 4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705" y="3087688"/>
            <a:ext cx="841375" cy="84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3" name="Rounded Rectangle 53"/>
          <p:cNvSpPr>
            <a:spLocks noChangeArrowheads="1"/>
          </p:cNvSpPr>
          <p:nvPr/>
        </p:nvSpPr>
        <p:spPr bwMode="auto">
          <a:xfrm>
            <a:off x="3536950" y="2757488"/>
            <a:ext cx="2363788" cy="3417887"/>
          </a:xfrm>
          <a:prstGeom prst="roundRect">
            <a:avLst>
              <a:gd name="adj" fmla="val 5884"/>
            </a:avLst>
          </a:prstGeom>
          <a:noFill/>
          <a:ln w="1270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607695" eaLnBrk="1" hangingPunct="1"/>
            <a:endParaRPr lang="en-US" altLang="zh-CN" sz="3100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26634" name="Rounded Rectangle 54"/>
          <p:cNvSpPr>
            <a:spLocks noChangeArrowheads="1"/>
          </p:cNvSpPr>
          <p:nvPr/>
        </p:nvSpPr>
        <p:spPr bwMode="auto">
          <a:xfrm>
            <a:off x="6275388" y="2757488"/>
            <a:ext cx="2365375" cy="3417887"/>
          </a:xfrm>
          <a:prstGeom prst="roundRect">
            <a:avLst>
              <a:gd name="adj" fmla="val 5884"/>
            </a:avLst>
          </a:prstGeom>
          <a:noFill/>
          <a:ln w="1270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607695" eaLnBrk="1" hangingPunct="1"/>
            <a:endParaRPr lang="en-US" altLang="zh-CN" sz="3100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26635" name="Rounded Rectangle 55"/>
          <p:cNvSpPr>
            <a:spLocks noChangeArrowheads="1"/>
          </p:cNvSpPr>
          <p:nvPr/>
        </p:nvSpPr>
        <p:spPr bwMode="auto">
          <a:xfrm>
            <a:off x="9059863" y="2757488"/>
            <a:ext cx="2365375" cy="3417887"/>
          </a:xfrm>
          <a:prstGeom prst="roundRect">
            <a:avLst>
              <a:gd name="adj" fmla="val 5884"/>
            </a:avLst>
          </a:prstGeom>
          <a:noFill/>
          <a:ln w="1270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defTabSz="607695" eaLnBrk="1" hangingPunct="1"/>
            <a:endParaRPr lang="en-US" altLang="zh-CN" sz="3100">
              <a:solidFill>
                <a:srgbClr val="FFFFFF"/>
              </a:solidFill>
              <a:latin typeface="Lato Regular"/>
            </a:endParaRPr>
          </a:p>
        </p:txBody>
      </p:sp>
      <p:pic>
        <p:nvPicPr>
          <p:cNvPr id="26636" name="Picture 33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624013"/>
            <a:ext cx="487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8" name="Freeform 252"/>
          <p:cNvSpPr>
            <a:spLocks noEditPoints="1"/>
          </p:cNvSpPr>
          <p:nvPr/>
        </p:nvSpPr>
        <p:spPr bwMode="auto">
          <a:xfrm>
            <a:off x="1657350" y="3303588"/>
            <a:ext cx="455613" cy="431800"/>
          </a:xfrm>
          <a:custGeom>
            <a:avLst/>
            <a:gdLst>
              <a:gd name="T0" fmla="*/ 673606413 w 301"/>
              <a:gd name="T1" fmla="*/ 245616931 h 285"/>
              <a:gd name="T2" fmla="*/ 313891625 w 301"/>
              <a:gd name="T3" fmla="*/ 20659736 h 285"/>
              <a:gd name="T4" fmla="*/ 16038789 w 301"/>
              <a:gd name="T5" fmla="*/ 319072928 h 285"/>
              <a:gd name="T6" fmla="*/ 146636244 w 301"/>
              <a:gd name="T7" fmla="*/ 500416808 h 285"/>
              <a:gd name="T8" fmla="*/ 82482603 w 301"/>
              <a:gd name="T9" fmla="*/ 615192278 h 285"/>
              <a:gd name="T10" fmla="*/ 279523873 w 301"/>
              <a:gd name="T11" fmla="*/ 544031638 h 285"/>
              <a:gd name="T12" fmla="*/ 375753577 w 301"/>
              <a:gd name="T13" fmla="*/ 544031638 h 285"/>
              <a:gd name="T14" fmla="*/ 673606413 w 301"/>
              <a:gd name="T15" fmla="*/ 245616931 h 285"/>
              <a:gd name="T16" fmla="*/ 183294169 w 301"/>
              <a:gd name="T17" fmla="*/ 328255875 h 285"/>
              <a:gd name="T18" fmla="*/ 137471006 w 301"/>
              <a:gd name="T19" fmla="*/ 282345687 h 285"/>
              <a:gd name="T20" fmla="*/ 183294169 w 301"/>
              <a:gd name="T21" fmla="*/ 236435499 h 285"/>
              <a:gd name="T22" fmla="*/ 229117333 w 301"/>
              <a:gd name="T23" fmla="*/ 282345687 h 285"/>
              <a:gd name="T24" fmla="*/ 183294169 w 301"/>
              <a:gd name="T25" fmla="*/ 328255875 h 285"/>
              <a:gd name="T26" fmla="*/ 345967688 w 301"/>
              <a:gd name="T27" fmla="*/ 328255875 h 285"/>
              <a:gd name="T28" fmla="*/ 300144524 w 301"/>
              <a:gd name="T29" fmla="*/ 282345687 h 285"/>
              <a:gd name="T30" fmla="*/ 345967688 w 301"/>
              <a:gd name="T31" fmla="*/ 236435499 h 285"/>
              <a:gd name="T32" fmla="*/ 394082540 w 301"/>
              <a:gd name="T33" fmla="*/ 282345687 h 285"/>
              <a:gd name="T34" fmla="*/ 345967688 w 301"/>
              <a:gd name="T35" fmla="*/ 328255875 h 285"/>
              <a:gd name="T36" fmla="*/ 510932895 w 301"/>
              <a:gd name="T37" fmla="*/ 328255875 h 285"/>
              <a:gd name="T38" fmla="*/ 465109731 w 301"/>
              <a:gd name="T39" fmla="*/ 282345687 h 285"/>
              <a:gd name="T40" fmla="*/ 510932895 w 301"/>
              <a:gd name="T41" fmla="*/ 236435499 h 285"/>
              <a:gd name="T42" fmla="*/ 556756059 w 301"/>
              <a:gd name="T43" fmla="*/ 282345687 h 285"/>
              <a:gd name="T44" fmla="*/ 510932895 w 301"/>
              <a:gd name="T45" fmla="*/ 328255875 h 28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01" h="285">
                <a:moveTo>
                  <a:pt x="294" y="107"/>
                </a:moveTo>
                <a:cubicBezTo>
                  <a:pt x="286" y="44"/>
                  <a:pt x="216" y="0"/>
                  <a:pt x="137" y="9"/>
                </a:cubicBezTo>
                <a:cubicBezTo>
                  <a:pt x="58" y="18"/>
                  <a:pt x="0" y="76"/>
                  <a:pt x="7" y="139"/>
                </a:cubicBezTo>
                <a:cubicBezTo>
                  <a:pt x="11" y="172"/>
                  <a:pt x="33" y="200"/>
                  <a:pt x="64" y="218"/>
                </a:cubicBezTo>
                <a:cubicBezTo>
                  <a:pt x="65" y="232"/>
                  <a:pt x="60" y="250"/>
                  <a:pt x="36" y="268"/>
                </a:cubicBezTo>
                <a:cubicBezTo>
                  <a:pt x="26" y="275"/>
                  <a:pt x="76" y="285"/>
                  <a:pt x="122" y="237"/>
                </a:cubicBezTo>
                <a:cubicBezTo>
                  <a:pt x="136" y="238"/>
                  <a:pt x="150" y="239"/>
                  <a:pt x="164" y="237"/>
                </a:cubicBezTo>
                <a:cubicBezTo>
                  <a:pt x="243" y="228"/>
                  <a:pt x="301" y="170"/>
                  <a:pt x="294" y="107"/>
                </a:cubicBezTo>
                <a:close/>
                <a:moveTo>
                  <a:pt x="80" y="143"/>
                </a:moveTo>
                <a:cubicBezTo>
                  <a:pt x="69" y="143"/>
                  <a:pt x="60" y="134"/>
                  <a:pt x="60" y="123"/>
                </a:cubicBezTo>
                <a:cubicBezTo>
                  <a:pt x="60" y="112"/>
                  <a:pt x="69" y="103"/>
                  <a:pt x="80" y="103"/>
                </a:cubicBezTo>
                <a:cubicBezTo>
                  <a:pt x="91" y="103"/>
                  <a:pt x="100" y="112"/>
                  <a:pt x="100" y="123"/>
                </a:cubicBezTo>
                <a:cubicBezTo>
                  <a:pt x="100" y="134"/>
                  <a:pt x="91" y="143"/>
                  <a:pt x="80" y="143"/>
                </a:cubicBezTo>
                <a:close/>
                <a:moveTo>
                  <a:pt x="151" y="143"/>
                </a:moveTo>
                <a:cubicBezTo>
                  <a:pt x="140" y="143"/>
                  <a:pt x="131" y="134"/>
                  <a:pt x="131" y="123"/>
                </a:cubicBezTo>
                <a:cubicBezTo>
                  <a:pt x="131" y="112"/>
                  <a:pt x="140" y="103"/>
                  <a:pt x="151" y="103"/>
                </a:cubicBezTo>
                <a:cubicBezTo>
                  <a:pt x="163" y="103"/>
                  <a:pt x="172" y="112"/>
                  <a:pt x="172" y="123"/>
                </a:cubicBezTo>
                <a:cubicBezTo>
                  <a:pt x="172" y="134"/>
                  <a:pt x="163" y="143"/>
                  <a:pt x="151" y="143"/>
                </a:cubicBezTo>
                <a:close/>
                <a:moveTo>
                  <a:pt x="223" y="143"/>
                </a:moveTo>
                <a:cubicBezTo>
                  <a:pt x="212" y="143"/>
                  <a:pt x="203" y="134"/>
                  <a:pt x="203" y="123"/>
                </a:cubicBezTo>
                <a:cubicBezTo>
                  <a:pt x="203" y="112"/>
                  <a:pt x="212" y="103"/>
                  <a:pt x="223" y="103"/>
                </a:cubicBezTo>
                <a:cubicBezTo>
                  <a:pt x="234" y="103"/>
                  <a:pt x="243" y="112"/>
                  <a:pt x="243" y="123"/>
                </a:cubicBezTo>
                <a:cubicBezTo>
                  <a:pt x="243" y="134"/>
                  <a:pt x="234" y="143"/>
                  <a:pt x="223" y="14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9" name="矩形 19"/>
          <p:cNvSpPr>
            <a:spLocks noChangeArrowheads="1"/>
          </p:cNvSpPr>
          <p:nvPr/>
        </p:nvSpPr>
        <p:spPr bwMode="auto">
          <a:xfrm>
            <a:off x="1714500" y="1654175"/>
            <a:ext cx="707707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Pretrain（DeepSeek-V3-Base）+RL（GRPO）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6640" name="TextBox 13"/>
          <p:cNvSpPr txBox="1">
            <a:spLocks noChangeArrowheads="1"/>
          </p:cNvSpPr>
          <p:nvPr/>
        </p:nvSpPr>
        <p:spPr bwMode="auto">
          <a:xfrm>
            <a:off x="715963" y="4176078"/>
            <a:ext cx="2338387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GRPO</a:t>
            </a:r>
            <a:endParaRPr lang="en-US" altLang="zh-CN" sz="20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6641" name="TextBox 13"/>
          <p:cNvSpPr txBox="1">
            <a:spLocks noChangeArrowheads="1"/>
          </p:cNvSpPr>
          <p:nvPr/>
        </p:nvSpPr>
        <p:spPr bwMode="auto">
          <a:xfrm>
            <a:off x="903605" y="4744720"/>
            <a:ext cx="2214245" cy="8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sz="160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Arial" panose="020B0604020202090204" pitchFamily="34" charset="0"/>
              </a:rPr>
              <a:t>放弃复杂的PPO</a:t>
            </a:r>
            <a:endParaRPr sz="1600">
              <a:solidFill>
                <a:srgbClr val="44546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Arial" panose="020B0604020202090204" pitchFamily="34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sz="160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Arial" panose="020B0604020202090204" pitchFamily="34" charset="0"/>
              </a:rPr>
              <a:t>采用GRPO，</a:t>
            </a:r>
            <a:endParaRPr sz="1600">
              <a:solidFill>
                <a:srgbClr val="44546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Arial" panose="020B0604020202090204" pitchFamily="34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sz="160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Arial" panose="020B0604020202090204" pitchFamily="34" charset="0"/>
              </a:rPr>
              <a:t>从一组输出中优化Policy</a:t>
            </a:r>
            <a:endParaRPr sz="1600">
              <a:solidFill>
                <a:srgbClr val="44546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6642" name="TextBox 13"/>
          <p:cNvSpPr txBox="1">
            <a:spLocks noChangeArrowheads="1"/>
          </p:cNvSpPr>
          <p:nvPr/>
        </p:nvSpPr>
        <p:spPr bwMode="auto">
          <a:xfrm>
            <a:off x="3536950" y="4176078"/>
            <a:ext cx="233680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Rule</a:t>
            </a:r>
            <a:endParaRPr lang="en-US" altLang="zh-CN" sz="20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6643" name="TextBox 13"/>
          <p:cNvSpPr txBox="1">
            <a:spLocks noChangeArrowheads="1"/>
          </p:cNvSpPr>
          <p:nvPr/>
        </p:nvSpPr>
        <p:spPr bwMode="auto">
          <a:xfrm>
            <a:off x="3971290" y="4744720"/>
            <a:ext cx="1758315" cy="54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sz="160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Arial" panose="020B0604020202090204" pitchFamily="34" charset="0"/>
              </a:rPr>
              <a:t>没有ORM或PRM</a:t>
            </a:r>
            <a:endParaRPr sz="1600">
              <a:solidFill>
                <a:srgbClr val="44546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Arial" panose="020B0604020202090204" pitchFamily="34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sz="160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Arial" panose="020B0604020202090204" pitchFamily="34" charset="0"/>
              </a:rPr>
              <a:t>完全基于规则</a:t>
            </a:r>
            <a:endParaRPr sz="1600">
              <a:solidFill>
                <a:srgbClr val="44546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6644" name="TextBox 13"/>
          <p:cNvSpPr txBox="1">
            <a:spLocks noChangeArrowheads="1"/>
          </p:cNvSpPr>
          <p:nvPr/>
        </p:nvSpPr>
        <p:spPr bwMode="auto">
          <a:xfrm>
            <a:off x="6275388" y="4176078"/>
            <a:ext cx="2338387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Aha</a:t>
            </a:r>
            <a:endParaRPr lang="en-US" altLang="zh-CN" sz="20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6645" name="TextBox 13"/>
          <p:cNvSpPr txBox="1">
            <a:spLocks noChangeArrowheads="1"/>
          </p:cNvSpPr>
          <p:nvPr/>
        </p:nvSpPr>
        <p:spPr bwMode="auto">
          <a:xfrm>
            <a:off x="6626225" y="4744720"/>
            <a:ext cx="1851025" cy="103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sz="160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90204" pitchFamily="34" charset="0"/>
              </a:rPr>
              <a:t>推理时重新评估</a:t>
            </a:r>
            <a:r>
              <a:rPr lang="zh-CN" sz="160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90204" pitchFamily="34" charset="0"/>
              </a:rPr>
              <a:t>、</a:t>
            </a:r>
            <a:r>
              <a:rPr sz="160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90204" pitchFamily="34" charset="0"/>
              </a:rPr>
              <a:t>检查</a:t>
            </a:r>
            <a:r>
              <a:rPr lang="zh-CN" sz="160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90204" pitchFamily="34" charset="0"/>
              </a:rPr>
              <a:t>、</a:t>
            </a:r>
            <a:r>
              <a:rPr sz="160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90204" pitchFamily="34" charset="0"/>
              </a:rPr>
              <a:t>验证等</a:t>
            </a:r>
            <a:endParaRPr sz="1600">
              <a:solidFill>
                <a:srgbClr val="445469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90204" pitchFamily="34" charset="0"/>
            </a:endParaRPr>
          </a:p>
          <a:p>
            <a:pPr algn="l" eaLnBrk="1" hangingPunct="1">
              <a:spcBef>
                <a:spcPct val="20000"/>
              </a:spcBef>
            </a:pPr>
            <a:r>
              <a:rPr sz="160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90204" pitchFamily="34" charset="0"/>
              </a:rPr>
              <a:t>自我反思和自我修正能力</a:t>
            </a:r>
            <a:endParaRPr lang="zh-CN" sz="1600">
              <a:solidFill>
                <a:srgbClr val="445469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6646" name="TextBox 13"/>
          <p:cNvSpPr txBox="1">
            <a:spLocks noChangeArrowheads="1"/>
          </p:cNvSpPr>
          <p:nvPr/>
        </p:nvSpPr>
        <p:spPr bwMode="auto">
          <a:xfrm>
            <a:off x="9073833" y="4176078"/>
            <a:ext cx="2338387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问题</a:t>
            </a:r>
            <a:endParaRPr lang="zh-CN" altLang="en-US" sz="20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6647" name="TextBox 13"/>
          <p:cNvSpPr txBox="1">
            <a:spLocks noChangeArrowheads="1"/>
          </p:cNvSpPr>
          <p:nvPr/>
        </p:nvSpPr>
        <p:spPr bwMode="auto">
          <a:xfrm>
            <a:off x="9455785" y="4744720"/>
            <a:ext cx="1624330" cy="54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sz="160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90204" pitchFamily="34" charset="0"/>
              </a:rPr>
              <a:t>语言混合</a:t>
            </a:r>
            <a:endParaRPr sz="1600">
              <a:solidFill>
                <a:srgbClr val="445469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9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sz="160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90204" pitchFamily="34" charset="0"/>
              </a:rPr>
              <a:t>可读性差</a:t>
            </a:r>
            <a:endParaRPr sz="1600">
              <a:solidFill>
                <a:srgbClr val="445469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" name="Rounded Rectangle 38"/>
          <p:cNvSpPr>
            <a:spLocks noChangeAspect="1" noChangeArrowheads="1"/>
          </p:cNvSpPr>
          <p:nvPr/>
        </p:nvSpPr>
        <p:spPr bwMode="auto">
          <a:xfrm>
            <a:off x="9845993" y="3084513"/>
            <a:ext cx="842962" cy="844550"/>
          </a:xfrm>
          <a:prstGeom prst="roundRect">
            <a:avLst>
              <a:gd name="adj" fmla="val 5884"/>
            </a:avLst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defTabSz="607695" eaLnBrk="1" hangingPunct="1"/>
            <a:endParaRPr lang="en-US" altLang="zh-CN" sz="3100">
              <a:solidFill>
                <a:srgbClr val="FFFFFF"/>
              </a:solidFill>
              <a:latin typeface="Lato Regular"/>
            </a:endParaRPr>
          </a:p>
        </p:txBody>
      </p:sp>
      <p:sp>
        <p:nvSpPr>
          <p:cNvPr id="3" name="Freeform 415"/>
          <p:cNvSpPr/>
          <p:nvPr/>
        </p:nvSpPr>
        <p:spPr bwMode="auto">
          <a:xfrm>
            <a:off x="10117455" y="3276600"/>
            <a:ext cx="279400" cy="490538"/>
          </a:xfrm>
          <a:custGeom>
            <a:avLst/>
            <a:gdLst>
              <a:gd name="T0" fmla="*/ 235124413 w 165"/>
              <a:gd name="T1" fmla="*/ 55505998 h 287"/>
              <a:gd name="T2" fmla="*/ 232257600 w 165"/>
              <a:gd name="T3" fmla="*/ 55505998 h 287"/>
              <a:gd name="T4" fmla="*/ 232257600 w 165"/>
              <a:gd name="T5" fmla="*/ 590110377 h 287"/>
              <a:gd name="T6" fmla="*/ 160573720 w 165"/>
              <a:gd name="T7" fmla="*/ 575503625 h 287"/>
              <a:gd name="T8" fmla="*/ 0 w 165"/>
              <a:gd name="T9" fmla="*/ 706962682 h 287"/>
              <a:gd name="T10" fmla="*/ 160573720 w 165"/>
              <a:gd name="T11" fmla="*/ 838423448 h 287"/>
              <a:gd name="T12" fmla="*/ 321145747 w 165"/>
              <a:gd name="T13" fmla="*/ 709885400 h 287"/>
              <a:gd name="T14" fmla="*/ 321145747 w 165"/>
              <a:gd name="T15" fmla="*/ 709885400 h 287"/>
              <a:gd name="T16" fmla="*/ 321145747 w 165"/>
              <a:gd name="T17" fmla="*/ 210336541 h 287"/>
              <a:gd name="T18" fmla="*/ 473117333 w 165"/>
              <a:gd name="T19" fmla="*/ 172358303 h 287"/>
              <a:gd name="T20" fmla="*/ 473117333 w 165"/>
              <a:gd name="T21" fmla="*/ 0 h 287"/>
              <a:gd name="T22" fmla="*/ 235124413 w 165"/>
              <a:gd name="T23" fmla="*/ 55505998 h 2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65" h="287">
                <a:moveTo>
                  <a:pt x="82" y="19"/>
                </a:moveTo>
                <a:cubicBezTo>
                  <a:pt x="81" y="19"/>
                  <a:pt x="81" y="19"/>
                  <a:pt x="81" y="19"/>
                </a:cubicBezTo>
                <a:cubicBezTo>
                  <a:pt x="81" y="202"/>
                  <a:pt x="81" y="202"/>
                  <a:pt x="81" y="202"/>
                </a:cubicBezTo>
                <a:cubicBezTo>
                  <a:pt x="74" y="199"/>
                  <a:pt x="65" y="197"/>
                  <a:pt x="56" y="197"/>
                </a:cubicBezTo>
                <a:cubicBezTo>
                  <a:pt x="25" y="197"/>
                  <a:pt x="0" y="217"/>
                  <a:pt x="0" y="242"/>
                </a:cubicBezTo>
                <a:cubicBezTo>
                  <a:pt x="0" y="267"/>
                  <a:pt x="25" y="287"/>
                  <a:pt x="56" y="287"/>
                </a:cubicBezTo>
                <a:cubicBezTo>
                  <a:pt x="87" y="287"/>
                  <a:pt x="112" y="267"/>
                  <a:pt x="112" y="243"/>
                </a:cubicBezTo>
                <a:cubicBezTo>
                  <a:pt x="112" y="243"/>
                  <a:pt x="112" y="243"/>
                  <a:pt x="112" y="243"/>
                </a:cubicBezTo>
                <a:cubicBezTo>
                  <a:pt x="112" y="72"/>
                  <a:pt x="112" y="72"/>
                  <a:pt x="112" y="72"/>
                </a:cubicBezTo>
                <a:cubicBezTo>
                  <a:pt x="165" y="59"/>
                  <a:pt x="165" y="59"/>
                  <a:pt x="165" y="59"/>
                </a:cubicBezTo>
                <a:cubicBezTo>
                  <a:pt x="165" y="0"/>
                  <a:pt x="165" y="0"/>
                  <a:pt x="165" y="0"/>
                </a:cubicBezTo>
                <a:lnTo>
                  <a:pt x="82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组合 3"/>
          <p:cNvGrpSpPr/>
          <p:nvPr/>
        </p:nvGrpSpPr>
        <p:grpSpPr>
          <a:xfrm>
            <a:off x="9226745" y="264590"/>
            <a:ext cx="2599565" cy="338121"/>
            <a:chOff x="2895762" y="53069"/>
            <a:chExt cx="6563861" cy="85375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7" name="图片 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459768"/>
            <a:ext cx="12192000" cy="681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  <a:sym typeface="+mn-ea"/>
              </a:rPr>
              <a:t>R1</a:t>
            </a:r>
            <a:r>
              <a:rPr lang="zh-CN" alt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  <a:sym typeface="+mn-ea"/>
              </a:rPr>
              <a:t>：</a:t>
            </a:r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  <a:sym typeface="+mn-ea"/>
              </a:rPr>
              <a:t>LLM</a:t>
            </a:r>
            <a:r>
              <a:rPr lang="zh-CN" alt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  <a:sym typeface="+mn-ea"/>
              </a:rPr>
              <a:t>再次进化</a:t>
            </a:r>
            <a:endParaRPr lang="zh-CN" altLang="en-US" sz="32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sp>
        <p:nvSpPr>
          <p:cNvPr id="26627" name="Rectangle 30"/>
          <p:cNvSpPr>
            <a:spLocks noChangeArrowheads="1"/>
          </p:cNvSpPr>
          <p:nvPr/>
        </p:nvSpPr>
        <p:spPr bwMode="auto">
          <a:xfrm>
            <a:off x="-15875" y="1420813"/>
            <a:ext cx="12168188" cy="881062"/>
          </a:xfrm>
          <a:prstGeom prst="rect">
            <a:avLst/>
          </a:prstGeom>
          <a:solidFill>
            <a:srgbClr val="76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07695" eaLnBrk="1" hangingPunct="1"/>
            <a:endParaRPr lang="en-US" altLang="zh-CN" sz="3100">
              <a:solidFill>
                <a:srgbClr val="FFFFFF"/>
              </a:solidFill>
            </a:endParaRPr>
          </a:p>
        </p:txBody>
      </p:sp>
      <p:pic>
        <p:nvPicPr>
          <p:cNvPr id="26636" name="Picture 33"/>
          <p:cNvPicPr>
            <a:picLocks noChangeAspect="1" noChangeArrowheads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624013"/>
            <a:ext cx="487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9" name="矩形 19"/>
          <p:cNvSpPr>
            <a:spLocks noChangeArrowheads="1"/>
          </p:cNvSpPr>
          <p:nvPr/>
        </p:nvSpPr>
        <p:spPr bwMode="auto">
          <a:xfrm>
            <a:off x="1657350" y="1461135"/>
            <a:ext cx="1023683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Pretrain+Cold-Start（SFT）+RL（提升推理能力）+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生成数据和SFT监督数据微调Base（SFT）+RL（对齐）</a:t>
            </a:r>
            <a:endParaRPr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8131" name="Shape 539"/>
          <p:cNvSpPr/>
          <p:nvPr/>
        </p:nvSpPr>
        <p:spPr bwMode="auto">
          <a:xfrm>
            <a:off x="1463675" y="3020060"/>
            <a:ext cx="2527300" cy="1274763"/>
          </a:xfrm>
          <a:custGeom>
            <a:avLst/>
            <a:gdLst>
              <a:gd name="T0" fmla="*/ 643408 w 21600"/>
              <a:gd name="T1" fmla="*/ 0 h 21600"/>
              <a:gd name="T2" fmla="*/ 42671939 w 21600"/>
              <a:gd name="T3" fmla="*/ 37849602 h 21600"/>
              <a:gd name="T4" fmla="*/ 0 w 21600"/>
              <a:gd name="T5" fmla="*/ 75232440 h 21600"/>
              <a:gd name="T6" fmla="*/ 253882613 w 21600"/>
              <a:gd name="T7" fmla="*/ 75232440 h 21600"/>
              <a:gd name="T8" fmla="*/ 295705800 w 21600"/>
              <a:gd name="T9" fmla="*/ 38183932 h 21600"/>
              <a:gd name="T10" fmla="*/ 255607495 w 21600"/>
              <a:gd name="T11" fmla="*/ 62676 h 21600"/>
              <a:gd name="T12" fmla="*/ 643408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48132" name="Shape 542"/>
          <p:cNvSpPr/>
          <p:nvPr/>
        </p:nvSpPr>
        <p:spPr bwMode="auto">
          <a:xfrm>
            <a:off x="2428875" y="3420110"/>
            <a:ext cx="563563" cy="469900"/>
          </a:xfrm>
          <a:custGeom>
            <a:avLst/>
            <a:gdLst>
              <a:gd name="T0" fmla="*/ 14524140 w 21600"/>
              <a:gd name="T1" fmla="*/ 6783768 h 21600"/>
              <a:gd name="T2" fmla="*/ 14703854 w 21600"/>
              <a:gd name="T3" fmla="*/ 9703805 h 21600"/>
              <a:gd name="T4" fmla="*/ 14097320 w 21600"/>
              <a:gd name="T5" fmla="*/ 10222500 h 21600"/>
              <a:gd name="T6" fmla="*/ 10594932 w 21600"/>
              <a:gd name="T7" fmla="*/ 10073895 h 21600"/>
              <a:gd name="T8" fmla="*/ 10426124 w 21600"/>
              <a:gd name="T9" fmla="*/ 7153858 h 21600"/>
              <a:gd name="T10" fmla="*/ 11026528 w 21600"/>
              <a:gd name="T11" fmla="*/ 6635162 h 21600"/>
              <a:gd name="T12" fmla="*/ 12109586 w 21600"/>
              <a:gd name="T13" fmla="*/ 5617176 h 21600"/>
              <a:gd name="T14" fmla="*/ 7810070 w 21600"/>
              <a:gd name="T15" fmla="*/ 5490803 h 21600"/>
              <a:gd name="T16" fmla="*/ 8886293 w 21600"/>
              <a:gd name="T17" fmla="*/ 6635162 h 21600"/>
              <a:gd name="T18" fmla="*/ 9492827 w 21600"/>
              <a:gd name="T19" fmla="*/ 7153858 h 21600"/>
              <a:gd name="T20" fmla="*/ 9313113 w 21600"/>
              <a:gd name="T21" fmla="*/ 10073895 h 21600"/>
              <a:gd name="T22" fmla="*/ 5815501 w 21600"/>
              <a:gd name="T23" fmla="*/ 10222500 h 21600"/>
              <a:gd name="T24" fmla="*/ 5208966 w 21600"/>
              <a:gd name="T25" fmla="*/ 9703805 h 21600"/>
              <a:gd name="T26" fmla="*/ 5387323 w 21600"/>
              <a:gd name="T27" fmla="*/ 6783768 h 21600"/>
              <a:gd name="T28" fmla="*/ 6891749 w 21600"/>
              <a:gd name="T29" fmla="*/ 6635162 h 21600"/>
              <a:gd name="T30" fmla="*/ 2761067 w 21600"/>
              <a:gd name="T31" fmla="*/ 5490803 h 21600"/>
              <a:gd name="T32" fmla="*/ 2601078 w 21600"/>
              <a:gd name="T33" fmla="*/ 6635162 h 21600"/>
              <a:gd name="T34" fmla="*/ 4121159 w 21600"/>
              <a:gd name="T35" fmla="*/ 6783768 h 21600"/>
              <a:gd name="T36" fmla="*/ 4299516 w 21600"/>
              <a:gd name="T37" fmla="*/ 9703805 h 21600"/>
              <a:gd name="T38" fmla="*/ 3677327 w 21600"/>
              <a:gd name="T39" fmla="*/ 10222500 h 21600"/>
              <a:gd name="T40" fmla="*/ 178357 w 21600"/>
              <a:gd name="T41" fmla="*/ 10073895 h 21600"/>
              <a:gd name="T42" fmla="*/ 0 w 21600"/>
              <a:gd name="T43" fmla="*/ 7153858 h 21600"/>
              <a:gd name="T44" fmla="*/ 621511 w 21600"/>
              <a:gd name="T45" fmla="*/ 6635162 h 21600"/>
              <a:gd name="T46" fmla="*/ 1682783 w 21600"/>
              <a:gd name="T47" fmla="*/ 5617176 h 21600"/>
              <a:gd name="T48" fmla="*/ 2759685 w 21600"/>
              <a:gd name="T49" fmla="*/ 4731697 h 21600"/>
              <a:gd name="T50" fmla="*/ 6890393 w 21600"/>
              <a:gd name="T51" fmla="*/ 3573611 h 21600"/>
              <a:gd name="T52" fmla="*/ 5385966 w 21600"/>
              <a:gd name="T53" fmla="*/ 3430226 h 21600"/>
              <a:gd name="T54" fmla="*/ 5207609 w 21600"/>
              <a:gd name="T55" fmla="*/ 504490 h 21600"/>
              <a:gd name="T56" fmla="*/ 5814144 w 21600"/>
              <a:gd name="T57" fmla="*/ 0 h 21600"/>
              <a:gd name="T58" fmla="*/ 9311757 w 21600"/>
              <a:gd name="T59" fmla="*/ 148606 h 21600"/>
              <a:gd name="T60" fmla="*/ 9491471 w 21600"/>
              <a:gd name="T61" fmla="*/ 3068643 h 21600"/>
              <a:gd name="T62" fmla="*/ 8884936 w 21600"/>
              <a:gd name="T63" fmla="*/ 3573611 h 21600"/>
              <a:gd name="T64" fmla="*/ 7808687 w 21600"/>
              <a:gd name="T65" fmla="*/ 4731697 h 21600"/>
              <a:gd name="T66" fmla="*/ 12697727 w 21600"/>
              <a:gd name="T67" fmla="*/ 4987727 h 21600"/>
              <a:gd name="T68" fmla="*/ 13017679 w 21600"/>
              <a:gd name="T69" fmla="*/ 6635162 h 2160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1600" h="21600" extrusionOk="0">
                <a:moveTo>
                  <a:pt x="20709" y="14020"/>
                </a:moveTo>
                <a:cubicBezTo>
                  <a:pt x="20951" y="14020"/>
                  <a:pt x="21162" y="14126"/>
                  <a:pt x="21336" y="14334"/>
                </a:cubicBezTo>
                <a:cubicBezTo>
                  <a:pt x="21512" y="14549"/>
                  <a:pt x="21600" y="14810"/>
                  <a:pt x="21600" y="15116"/>
                </a:cubicBezTo>
                <a:lnTo>
                  <a:pt x="21600" y="20504"/>
                </a:lnTo>
                <a:cubicBezTo>
                  <a:pt x="21600" y="20816"/>
                  <a:pt x="21512" y="21071"/>
                  <a:pt x="21336" y="21286"/>
                </a:cubicBezTo>
                <a:cubicBezTo>
                  <a:pt x="21162" y="21494"/>
                  <a:pt x="20951" y="21600"/>
                  <a:pt x="20709" y="21600"/>
                </a:cubicBezTo>
                <a:lnTo>
                  <a:pt x="16198" y="21600"/>
                </a:lnTo>
                <a:cubicBezTo>
                  <a:pt x="15941" y="21600"/>
                  <a:pt x="15730" y="21494"/>
                  <a:pt x="15564" y="21286"/>
                </a:cubicBezTo>
                <a:cubicBezTo>
                  <a:pt x="15400" y="21071"/>
                  <a:pt x="15316" y="20816"/>
                  <a:pt x="15316" y="20504"/>
                </a:cubicBezTo>
                <a:lnTo>
                  <a:pt x="15316" y="15116"/>
                </a:lnTo>
                <a:cubicBezTo>
                  <a:pt x="15316" y="14810"/>
                  <a:pt x="15400" y="14549"/>
                  <a:pt x="15571" y="14334"/>
                </a:cubicBezTo>
                <a:cubicBezTo>
                  <a:pt x="15737" y="14126"/>
                  <a:pt x="15945" y="14020"/>
                  <a:pt x="16198" y="14020"/>
                </a:cubicBezTo>
                <a:lnTo>
                  <a:pt x="17789" y="14020"/>
                </a:lnTo>
                <a:lnTo>
                  <a:pt x="17789" y="11869"/>
                </a:lnTo>
                <a:cubicBezTo>
                  <a:pt x="17789" y="11699"/>
                  <a:pt x="17708" y="11611"/>
                  <a:pt x="17544" y="11602"/>
                </a:cubicBezTo>
                <a:lnTo>
                  <a:pt x="11473" y="11602"/>
                </a:lnTo>
                <a:lnTo>
                  <a:pt x="11473" y="14020"/>
                </a:lnTo>
                <a:lnTo>
                  <a:pt x="13054" y="14020"/>
                </a:lnTo>
                <a:cubicBezTo>
                  <a:pt x="13297" y="14020"/>
                  <a:pt x="13507" y="14126"/>
                  <a:pt x="13681" y="14334"/>
                </a:cubicBezTo>
                <a:cubicBezTo>
                  <a:pt x="13857" y="14549"/>
                  <a:pt x="13945" y="14810"/>
                  <a:pt x="13945" y="15116"/>
                </a:cubicBezTo>
                <a:lnTo>
                  <a:pt x="13945" y="20504"/>
                </a:lnTo>
                <a:cubicBezTo>
                  <a:pt x="13945" y="20816"/>
                  <a:pt x="13857" y="21071"/>
                  <a:pt x="13681" y="21286"/>
                </a:cubicBezTo>
                <a:cubicBezTo>
                  <a:pt x="13507" y="21494"/>
                  <a:pt x="13297" y="21600"/>
                  <a:pt x="13054" y="21600"/>
                </a:cubicBezTo>
                <a:lnTo>
                  <a:pt x="8543" y="21600"/>
                </a:lnTo>
                <a:cubicBezTo>
                  <a:pt x="8298" y="21600"/>
                  <a:pt x="8090" y="21494"/>
                  <a:pt x="7914" y="21286"/>
                </a:cubicBezTo>
                <a:cubicBezTo>
                  <a:pt x="7740" y="21071"/>
                  <a:pt x="7652" y="20816"/>
                  <a:pt x="7652" y="20504"/>
                </a:cubicBezTo>
                <a:lnTo>
                  <a:pt x="7652" y="15116"/>
                </a:lnTo>
                <a:cubicBezTo>
                  <a:pt x="7652" y="14810"/>
                  <a:pt x="7740" y="14549"/>
                  <a:pt x="7914" y="14334"/>
                </a:cubicBezTo>
                <a:cubicBezTo>
                  <a:pt x="8090" y="14126"/>
                  <a:pt x="8298" y="14020"/>
                  <a:pt x="8543" y="14020"/>
                </a:cubicBezTo>
                <a:lnTo>
                  <a:pt x="10124" y="14020"/>
                </a:lnTo>
                <a:lnTo>
                  <a:pt x="10124" y="11602"/>
                </a:lnTo>
                <a:lnTo>
                  <a:pt x="4056" y="11602"/>
                </a:lnTo>
                <a:cubicBezTo>
                  <a:pt x="3902" y="11602"/>
                  <a:pt x="3821" y="11690"/>
                  <a:pt x="3821" y="11869"/>
                </a:cubicBezTo>
                <a:lnTo>
                  <a:pt x="3821" y="14020"/>
                </a:lnTo>
                <a:lnTo>
                  <a:pt x="5402" y="14020"/>
                </a:lnTo>
                <a:cubicBezTo>
                  <a:pt x="5662" y="14020"/>
                  <a:pt x="5875" y="14126"/>
                  <a:pt x="6054" y="14334"/>
                </a:cubicBezTo>
                <a:cubicBezTo>
                  <a:pt x="6230" y="14549"/>
                  <a:pt x="6316" y="14810"/>
                  <a:pt x="6316" y="15116"/>
                </a:cubicBezTo>
                <a:lnTo>
                  <a:pt x="6316" y="20504"/>
                </a:lnTo>
                <a:cubicBezTo>
                  <a:pt x="6316" y="20816"/>
                  <a:pt x="6230" y="21071"/>
                  <a:pt x="6054" y="21286"/>
                </a:cubicBezTo>
                <a:cubicBezTo>
                  <a:pt x="5877" y="21494"/>
                  <a:pt x="5664" y="21600"/>
                  <a:pt x="5402" y="21600"/>
                </a:cubicBezTo>
                <a:lnTo>
                  <a:pt x="913" y="21600"/>
                </a:lnTo>
                <a:cubicBezTo>
                  <a:pt x="658" y="21600"/>
                  <a:pt x="441" y="21494"/>
                  <a:pt x="262" y="21286"/>
                </a:cubicBezTo>
                <a:cubicBezTo>
                  <a:pt x="88" y="21071"/>
                  <a:pt x="0" y="20816"/>
                  <a:pt x="0" y="20504"/>
                </a:cubicBezTo>
                <a:lnTo>
                  <a:pt x="0" y="15116"/>
                </a:lnTo>
                <a:cubicBezTo>
                  <a:pt x="0" y="14810"/>
                  <a:pt x="88" y="14549"/>
                  <a:pt x="262" y="14334"/>
                </a:cubicBezTo>
                <a:cubicBezTo>
                  <a:pt x="438" y="14126"/>
                  <a:pt x="656" y="14020"/>
                  <a:pt x="913" y="14020"/>
                </a:cubicBezTo>
                <a:lnTo>
                  <a:pt x="2472" y="14020"/>
                </a:lnTo>
                <a:lnTo>
                  <a:pt x="2472" y="11869"/>
                </a:lnTo>
                <a:cubicBezTo>
                  <a:pt x="2472" y="11352"/>
                  <a:pt x="2629" y="10912"/>
                  <a:pt x="2942" y="10544"/>
                </a:cubicBezTo>
                <a:cubicBezTo>
                  <a:pt x="3253" y="10180"/>
                  <a:pt x="3623" y="9998"/>
                  <a:pt x="4054" y="9998"/>
                </a:cubicBezTo>
                <a:lnTo>
                  <a:pt x="10122" y="9998"/>
                </a:lnTo>
                <a:lnTo>
                  <a:pt x="10122" y="7551"/>
                </a:lnTo>
                <a:lnTo>
                  <a:pt x="8541" y="7551"/>
                </a:lnTo>
                <a:cubicBezTo>
                  <a:pt x="8296" y="7551"/>
                  <a:pt x="8088" y="7451"/>
                  <a:pt x="7912" y="7248"/>
                </a:cubicBezTo>
                <a:cubicBezTo>
                  <a:pt x="7738" y="7045"/>
                  <a:pt x="7650" y="6790"/>
                  <a:pt x="7650" y="6484"/>
                </a:cubicBezTo>
                <a:lnTo>
                  <a:pt x="7650" y="1066"/>
                </a:lnTo>
                <a:cubicBezTo>
                  <a:pt x="7650" y="776"/>
                  <a:pt x="7738" y="523"/>
                  <a:pt x="7912" y="314"/>
                </a:cubicBezTo>
                <a:cubicBezTo>
                  <a:pt x="8088" y="103"/>
                  <a:pt x="8296" y="0"/>
                  <a:pt x="8541" y="0"/>
                </a:cubicBezTo>
                <a:lnTo>
                  <a:pt x="13052" y="0"/>
                </a:lnTo>
                <a:cubicBezTo>
                  <a:pt x="13294" y="0"/>
                  <a:pt x="13505" y="103"/>
                  <a:pt x="13679" y="314"/>
                </a:cubicBezTo>
                <a:cubicBezTo>
                  <a:pt x="13855" y="523"/>
                  <a:pt x="13943" y="776"/>
                  <a:pt x="13943" y="1066"/>
                </a:cubicBezTo>
                <a:lnTo>
                  <a:pt x="13943" y="6484"/>
                </a:lnTo>
                <a:cubicBezTo>
                  <a:pt x="13943" y="6790"/>
                  <a:pt x="13855" y="7045"/>
                  <a:pt x="13679" y="7248"/>
                </a:cubicBezTo>
                <a:cubicBezTo>
                  <a:pt x="13505" y="7451"/>
                  <a:pt x="13294" y="7551"/>
                  <a:pt x="13052" y="7551"/>
                </a:cubicBezTo>
                <a:lnTo>
                  <a:pt x="11471" y="7551"/>
                </a:lnTo>
                <a:lnTo>
                  <a:pt x="11471" y="9998"/>
                </a:lnTo>
                <a:lnTo>
                  <a:pt x="17541" y="9998"/>
                </a:lnTo>
                <a:cubicBezTo>
                  <a:pt x="17970" y="9998"/>
                  <a:pt x="18339" y="10177"/>
                  <a:pt x="18653" y="10539"/>
                </a:cubicBezTo>
                <a:cubicBezTo>
                  <a:pt x="18966" y="10900"/>
                  <a:pt x="19123" y="11344"/>
                  <a:pt x="19123" y="11869"/>
                </a:cubicBezTo>
                <a:lnTo>
                  <a:pt x="19123" y="14020"/>
                </a:lnTo>
                <a:lnTo>
                  <a:pt x="20709" y="140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9050" tIns="19050" rIns="19050" bIns="19050" anchor="ctr"/>
          <a:lstStyle/>
          <a:p>
            <a:endParaRPr lang="zh-CN" altLang="en-US"/>
          </a:p>
        </p:txBody>
      </p:sp>
      <p:sp>
        <p:nvSpPr>
          <p:cNvPr id="48133" name="Shape 544"/>
          <p:cNvSpPr/>
          <p:nvPr/>
        </p:nvSpPr>
        <p:spPr bwMode="auto">
          <a:xfrm>
            <a:off x="3689350" y="3018473"/>
            <a:ext cx="2528888" cy="1276350"/>
          </a:xfrm>
          <a:custGeom>
            <a:avLst/>
            <a:gdLst>
              <a:gd name="T0" fmla="*/ 644281 w 21600"/>
              <a:gd name="T1" fmla="*/ 0 h 21600"/>
              <a:gd name="T2" fmla="*/ 42725680 w 21600"/>
              <a:gd name="T3" fmla="*/ 37943876 h 21600"/>
              <a:gd name="T4" fmla="*/ 0 w 21600"/>
              <a:gd name="T5" fmla="*/ 75419876 h 21600"/>
              <a:gd name="T6" fmla="*/ 254201714 w 21600"/>
              <a:gd name="T7" fmla="*/ 75419876 h 21600"/>
              <a:gd name="T8" fmla="*/ 296077524 w 21600"/>
              <a:gd name="T9" fmla="*/ 38279096 h 21600"/>
              <a:gd name="T10" fmla="*/ 255928851 w 21600"/>
              <a:gd name="T11" fmla="*/ 62872 h 21600"/>
              <a:gd name="T12" fmla="*/ 644281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48134" name="Shape 547"/>
          <p:cNvSpPr/>
          <p:nvPr/>
        </p:nvSpPr>
        <p:spPr bwMode="auto">
          <a:xfrm>
            <a:off x="4683125" y="3415348"/>
            <a:ext cx="585788" cy="487362"/>
          </a:xfrm>
          <a:custGeom>
            <a:avLst/>
            <a:gdLst>
              <a:gd name="T0" fmla="*/ 9773846 w 21600"/>
              <a:gd name="T1" fmla="*/ 3935787 h 21600"/>
              <a:gd name="T2" fmla="*/ 8882444 w 21600"/>
              <a:gd name="T3" fmla="*/ 5498188 h 21600"/>
              <a:gd name="T4" fmla="*/ 9065585 w 21600"/>
              <a:gd name="T5" fmla="*/ 7018848 h 21600"/>
              <a:gd name="T6" fmla="*/ 7668887 w 21600"/>
              <a:gd name="T7" fmla="*/ 7944881 h 21600"/>
              <a:gd name="T8" fmla="*/ 6015527 w 21600"/>
              <a:gd name="T9" fmla="*/ 7878703 h 21600"/>
              <a:gd name="T10" fmla="*/ 4115025 w 21600"/>
              <a:gd name="T11" fmla="*/ 8626037 h 21600"/>
              <a:gd name="T12" fmla="*/ 2697011 w 21600"/>
              <a:gd name="T13" fmla="*/ 7690347 h 21600"/>
              <a:gd name="T14" fmla="*/ 1106163 w 21600"/>
              <a:gd name="T15" fmla="*/ 7226044 h 21600"/>
              <a:gd name="T16" fmla="*/ 1698243 w 21600"/>
              <a:gd name="T17" fmla="*/ 6145251 h 21600"/>
              <a:gd name="T18" fmla="*/ 0 w 21600"/>
              <a:gd name="T19" fmla="*/ 5243632 h 21600"/>
              <a:gd name="T20" fmla="*/ 1391545 w 21600"/>
              <a:gd name="T21" fmla="*/ 3749957 h 21600"/>
              <a:gd name="T22" fmla="*/ 1071612 w 21600"/>
              <a:gd name="T23" fmla="*/ 2040941 h 21600"/>
              <a:gd name="T24" fmla="*/ 2631571 w 21600"/>
              <a:gd name="T25" fmla="*/ 1530836 h 21600"/>
              <a:gd name="T26" fmla="*/ 4017963 w 21600"/>
              <a:gd name="T27" fmla="*/ 1001890 h 21600"/>
              <a:gd name="T28" fmla="*/ 5941246 w 21600"/>
              <a:gd name="T29" fmla="*/ 1001890 h 21600"/>
              <a:gd name="T30" fmla="*/ 7772593 w 21600"/>
              <a:gd name="T31" fmla="*/ 1260508 h 21600"/>
              <a:gd name="T32" fmla="*/ 9048662 w 21600"/>
              <a:gd name="T33" fmla="*/ 2243557 h 21600"/>
              <a:gd name="T34" fmla="*/ 4987307 w 21600"/>
              <a:gd name="T35" fmla="*/ 5877450 h 21600"/>
              <a:gd name="T36" fmla="*/ 6363420 w 21600"/>
              <a:gd name="T37" fmla="*/ 4154197 h 21600"/>
              <a:gd name="T38" fmla="*/ 3479581 w 21600"/>
              <a:gd name="T39" fmla="*/ 4638332 h 21600"/>
              <a:gd name="T40" fmla="*/ 15074495 w 21600"/>
              <a:gd name="T41" fmla="*/ 8630121 h 21600"/>
              <a:gd name="T42" fmla="*/ 15322343 w 21600"/>
              <a:gd name="T43" fmla="*/ 9744510 h 21600"/>
              <a:gd name="T44" fmla="*/ 14120555 w 21600"/>
              <a:gd name="T45" fmla="*/ 10674627 h 21600"/>
              <a:gd name="T46" fmla="*/ 12777582 w 21600"/>
              <a:gd name="T47" fmla="*/ 10364091 h 21600"/>
              <a:gd name="T48" fmla="*/ 12033252 w 21600"/>
              <a:gd name="T49" fmla="*/ 10944458 h 21600"/>
              <a:gd name="T50" fmla="*/ 10913122 w 21600"/>
              <a:gd name="T51" fmla="*/ 9853467 h 21600"/>
              <a:gd name="T52" fmla="*/ 9625283 w 21600"/>
              <a:gd name="T53" fmla="*/ 9489976 h 21600"/>
              <a:gd name="T54" fmla="*/ 9231802 w 21600"/>
              <a:gd name="T55" fmla="*/ 8189238 h 21600"/>
              <a:gd name="T56" fmla="*/ 10139394 w 21600"/>
              <a:gd name="T57" fmla="*/ 7596665 h 21600"/>
              <a:gd name="T58" fmla="*/ 9812085 w 21600"/>
              <a:gd name="T59" fmla="*/ 6724580 h 21600"/>
              <a:gd name="T60" fmla="*/ 11013140 w 21600"/>
              <a:gd name="T61" fmla="*/ 5808723 h 21600"/>
              <a:gd name="T62" fmla="*/ 12339217 w 21600"/>
              <a:gd name="T63" fmla="*/ 6117747 h 21600"/>
              <a:gd name="T64" fmla="*/ 13093826 w 21600"/>
              <a:gd name="T65" fmla="*/ 5534334 h 21600"/>
              <a:gd name="T66" fmla="*/ 14219109 w 21600"/>
              <a:gd name="T67" fmla="*/ 6626837 h 21600"/>
              <a:gd name="T68" fmla="*/ 15595955 w 21600"/>
              <a:gd name="T69" fmla="*/ 7174127 h 21600"/>
              <a:gd name="T70" fmla="*/ 15529755 w 21600"/>
              <a:gd name="T71" fmla="*/ 8484002 h 21600"/>
              <a:gd name="T72" fmla="*/ 14897972 w 21600"/>
              <a:gd name="T73" fmla="*/ 3636443 h 21600"/>
              <a:gd name="T74" fmla="*/ 14553767 w 21600"/>
              <a:gd name="T75" fmla="*/ 4512070 h 21600"/>
              <a:gd name="T76" fmla="*/ 13447604 w 21600"/>
              <a:gd name="T77" fmla="*/ 4463198 h 21600"/>
              <a:gd name="T78" fmla="*/ 12644451 w 21600"/>
              <a:gd name="T79" fmla="*/ 4512070 h 21600"/>
              <a:gd name="T80" fmla="*/ 11537556 w 21600"/>
              <a:gd name="T81" fmla="*/ 4668883 h 21600"/>
              <a:gd name="T82" fmla="*/ 11077143 w 21600"/>
              <a:gd name="T83" fmla="*/ 3858395 h 21600"/>
              <a:gd name="T84" fmla="*/ 9909174 w 21600"/>
              <a:gd name="T85" fmla="*/ 2807137 h 21600"/>
              <a:gd name="T86" fmla="*/ 10688055 w 21600"/>
              <a:gd name="T87" fmla="*/ 1837310 h 21600"/>
              <a:gd name="T88" fmla="*/ 10639510 w 21600"/>
              <a:gd name="T89" fmla="*/ 806404 h 21600"/>
              <a:gd name="T90" fmla="*/ 11989860 w 21600"/>
              <a:gd name="T91" fmla="*/ 150699 h 21600"/>
              <a:gd name="T92" fmla="*/ 12917303 w 21600"/>
              <a:gd name="T93" fmla="*/ 523350 h 21600"/>
              <a:gd name="T94" fmla="*/ 13521885 w 21600"/>
              <a:gd name="T95" fmla="*/ 0 h 21600"/>
              <a:gd name="T96" fmla="*/ 14830308 w 21600"/>
              <a:gd name="T97" fmla="*/ 698485 h 21600"/>
              <a:gd name="T98" fmla="*/ 15578300 w 21600"/>
              <a:gd name="T99" fmla="*/ 1645885 h 21600"/>
              <a:gd name="T100" fmla="*/ 15545186 w 21600"/>
              <a:gd name="T101" fmla="*/ 3021464 h 21600"/>
              <a:gd name="T102" fmla="*/ 12562820 w 21600"/>
              <a:gd name="T103" fmla="*/ 9062857 h 21600"/>
              <a:gd name="T104" fmla="*/ 11867034 w 21600"/>
              <a:gd name="T105" fmla="*/ 7655712 h 21600"/>
              <a:gd name="T106" fmla="*/ 13532164 w 21600"/>
              <a:gd name="T107" fmla="*/ 2997028 h 21600"/>
              <a:gd name="T108" fmla="*/ 11982510 w 21600"/>
              <a:gd name="T109" fmla="*/ 2456372 h 2160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1600" h="21600" extrusionOk="0">
                <a:moveTo>
                  <a:pt x="11234" y="6152"/>
                </a:moveTo>
                <a:cubicBezTo>
                  <a:pt x="11406" y="6502"/>
                  <a:pt x="11552" y="6917"/>
                  <a:pt x="11672" y="7395"/>
                </a:cubicBezTo>
                <a:cubicBezTo>
                  <a:pt x="11747" y="7412"/>
                  <a:pt x="11886" y="7434"/>
                  <a:pt x="12089" y="7462"/>
                </a:cubicBezTo>
                <a:cubicBezTo>
                  <a:pt x="12291" y="7488"/>
                  <a:pt x="12501" y="7527"/>
                  <a:pt x="12715" y="7578"/>
                </a:cubicBezTo>
                <a:cubicBezTo>
                  <a:pt x="12929" y="7626"/>
                  <a:pt x="13120" y="7680"/>
                  <a:pt x="13289" y="7731"/>
                </a:cubicBezTo>
                <a:cubicBezTo>
                  <a:pt x="13459" y="7787"/>
                  <a:pt x="13543" y="7849"/>
                  <a:pt x="13543" y="7923"/>
                </a:cubicBezTo>
                <a:lnTo>
                  <a:pt x="13543" y="10328"/>
                </a:lnTo>
                <a:cubicBezTo>
                  <a:pt x="13543" y="10416"/>
                  <a:pt x="13459" y="10495"/>
                  <a:pt x="13289" y="10549"/>
                </a:cubicBezTo>
                <a:cubicBezTo>
                  <a:pt x="13120" y="10611"/>
                  <a:pt x="12929" y="10659"/>
                  <a:pt x="12715" y="10707"/>
                </a:cubicBezTo>
                <a:cubicBezTo>
                  <a:pt x="12501" y="10752"/>
                  <a:pt x="12289" y="10783"/>
                  <a:pt x="12077" y="10800"/>
                </a:cubicBezTo>
                <a:cubicBezTo>
                  <a:pt x="11867" y="10820"/>
                  <a:pt x="11731" y="10837"/>
                  <a:pt x="11672" y="10857"/>
                </a:cubicBezTo>
                <a:cubicBezTo>
                  <a:pt x="11566" y="11243"/>
                  <a:pt x="11430" y="11639"/>
                  <a:pt x="11255" y="12045"/>
                </a:cubicBezTo>
                <a:cubicBezTo>
                  <a:pt x="11430" y="12325"/>
                  <a:pt x="11594" y="12596"/>
                  <a:pt x="11757" y="12864"/>
                </a:cubicBezTo>
                <a:cubicBezTo>
                  <a:pt x="11919" y="13127"/>
                  <a:pt x="12100" y="13395"/>
                  <a:pt x="12303" y="13655"/>
                </a:cubicBezTo>
                <a:lnTo>
                  <a:pt x="12326" y="13787"/>
                </a:lnTo>
                <a:cubicBezTo>
                  <a:pt x="12326" y="13841"/>
                  <a:pt x="12249" y="13977"/>
                  <a:pt x="12096" y="14194"/>
                </a:cubicBezTo>
                <a:cubicBezTo>
                  <a:pt x="11940" y="14411"/>
                  <a:pt x="11762" y="14637"/>
                  <a:pt x="11559" y="14877"/>
                </a:cubicBezTo>
                <a:cubicBezTo>
                  <a:pt x="11357" y="15117"/>
                  <a:pt x="11166" y="15326"/>
                  <a:pt x="10992" y="15513"/>
                </a:cubicBezTo>
                <a:cubicBezTo>
                  <a:pt x="10813" y="15696"/>
                  <a:pt x="10702" y="15789"/>
                  <a:pt x="10658" y="15789"/>
                </a:cubicBezTo>
                <a:cubicBezTo>
                  <a:pt x="10643" y="15789"/>
                  <a:pt x="10566" y="15727"/>
                  <a:pt x="10427" y="15606"/>
                </a:cubicBezTo>
                <a:cubicBezTo>
                  <a:pt x="10288" y="15484"/>
                  <a:pt x="10135" y="15346"/>
                  <a:pt x="9966" y="15188"/>
                </a:cubicBezTo>
                <a:cubicBezTo>
                  <a:pt x="9796" y="15030"/>
                  <a:pt x="9638" y="14886"/>
                  <a:pt x="9493" y="14747"/>
                </a:cubicBezTo>
                <a:cubicBezTo>
                  <a:pt x="9344" y="14615"/>
                  <a:pt x="9250" y="14524"/>
                  <a:pt x="9205" y="14476"/>
                </a:cubicBezTo>
                <a:cubicBezTo>
                  <a:pt x="8866" y="14685"/>
                  <a:pt x="8537" y="14852"/>
                  <a:pt x="8212" y="14979"/>
                </a:cubicBezTo>
                <a:cubicBezTo>
                  <a:pt x="8212" y="15069"/>
                  <a:pt x="8200" y="15236"/>
                  <a:pt x="8179" y="15476"/>
                </a:cubicBezTo>
                <a:cubicBezTo>
                  <a:pt x="8156" y="15721"/>
                  <a:pt x="8127" y="15976"/>
                  <a:pt x="8090" y="16241"/>
                </a:cubicBezTo>
                <a:cubicBezTo>
                  <a:pt x="8052" y="16509"/>
                  <a:pt x="8005" y="16744"/>
                  <a:pt x="7948" y="16944"/>
                </a:cubicBezTo>
                <a:cubicBezTo>
                  <a:pt x="7892" y="17148"/>
                  <a:pt x="7833" y="17249"/>
                  <a:pt x="7774" y="17249"/>
                </a:cubicBezTo>
                <a:lnTo>
                  <a:pt x="5769" y="17249"/>
                </a:lnTo>
                <a:cubicBezTo>
                  <a:pt x="5708" y="17249"/>
                  <a:pt x="5651" y="17147"/>
                  <a:pt x="5595" y="16944"/>
                </a:cubicBezTo>
                <a:cubicBezTo>
                  <a:pt x="5538" y="16744"/>
                  <a:pt x="5494" y="16509"/>
                  <a:pt x="5463" y="16241"/>
                </a:cubicBezTo>
                <a:cubicBezTo>
                  <a:pt x="5435" y="15976"/>
                  <a:pt x="5406" y="15721"/>
                  <a:pt x="5385" y="15484"/>
                </a:cubicBezTo>
                <a:cubicBezTo>
                  <a:pt x="5362" y="15244"/>
                  <a:pt x="5352" y="15078"/>
                  <a:pt x="5352" y="14979"/>
                </a:cubicBezTo>
                <a:cubicBezTo>
                  <a:pt x="5013" y="14871"/>
                  <a:pt x="4682" y="14702"/>
                  <a:pt x="4359" y="14476"/>
                </a:cubicBezTo>
                <a:cubicBezTo>
                  <a:pt x="4126" y="14685"/>
                  <a:pt x="3895" y="14894"/>
                  <a:pt x="3667" y="15106"/>
                </a:cubicBezTo>
                <a:cubicBezTo>
                  <a:pt x="3439" y="15321"/>
                  <a:pt x="3213" y="15535"/>
                  <a:pt x="2996" y="15761"/>
                </a:cubicBezTo>
                <a:lnTo>
                  <a:pt x="2883" y="15789"/>
                </a:lnTo>
                <a:cubicBezTo>
                  <a:pt x="2855" y="15789"/>
                  <a:pt x="2751" y="15696"/>
                  <a:pt x="2573" y="15513"/>
                </a:cubicBezTo>
                <a:cubicBezTo>
                  <a:pt x="2396" y="15326"/>
                  <a:pt x="2212" y="15117"/>
                  <a:pt x="2022" y="14877"/>
                </a:cubicBezTo>
                <a:cubicBezTo>
                  <a:pt x="1829" y="14637"/>
                  <a:pt x="1657" y="14411"/>
                  <a:pt x="1504" y="14194"/>
                </a:cubicBezTo>
                <a:cubicBezTo>
                  <a:pt x="1349" y="13977"/>
                  <a:pt x="1273" y="13841"/>
                  <a:pt x="1273" y="13787"/>
                </a:cubicBezTo>
                <a:cubicBezTo>
                  <a:pt x="1273" y="13771"/>
                  <a:pt x="1320" y="13677"/>
                  <a:pt x="1419" y="13511"/>
                </a:cubicBezTo>
                <a:cubicBezTo>
                  <a:pt x="1516" y="13347"/>
                  <a:pt x="1629" y="13163"/>
                  <a:pt x="1751" y="12971"/>
                </a:cubicBezTo>
                <a:cubicBezTo>
                  <a:pt x="1876" y="12777"/>
                  <a:pt x="1991" y="12590"/>
                  <a:pt x="2100" y="12415"/>
                </a:cubicBezTo>
                <a:cubicBezTo>
                  <a:pt x="2210" y="12240"/>
                  <a:pt x="2278" y="12127"/>
                  <a:pt x="2309" y="12071"/>
                </a:cubicBezTo>
                <a:cubicBezTo>
                  <a:pt x="2135" y="11687"/>
                  <a:pt x="1989" y="11260"/>
                  <a:pt x="1869" y="10800"/>
                </a:cubicBezTo>
                <a:cubicBezTo>
                  <a:pt x="1794" y="10783"/>
                  <a:pt x="1655" y="10761"/>
                  <a:pt x="1452" y="10732"/>
                </a:cubicBezTo>
                <a:cubicBezTo>
                  <a:pt x="1250" y="10707"/>
                  <a:pt x="1043" y="10676"/>
                  <a:pt x="826" y="10639"/>
                </a:cubicBezTo>
                <a:cubicBezTo>
                  <a:pt x="612" y="10602"/>
                  <a:pt x="421" y="10554"/>
                  <a:pt x="252" y="10498"/>
                </a:cubicBezTo>
                <a:cubicBezTo>
                  <a:pt x="82" y="10439"/>
                  <a:pt x="0" y="10374"/>
                  <a:pt x="0" y="10300"/>
                </a:cubicBezTo>
                <a:lnTo>
                  <a:pt x="0" y="7869"/>
                </a:lnTo>
                <a:cubicBezTo>
                  <a:pt x="0" y="7798"/>
                  <a:pt x="82" y="7725"/>
                  <a:pt x="252" y="7660"/>
                </a:cubicBezTo>
                <a:cubicBezTo>
                  <a:pt x="421" y="7590"/>
                  <a:pt x="617" y="7539"/>
                  <a:pt x="838" y="7502"/>
                </a:cubicBezTo>
                <a:cubicBezTo>
                  <a:pt x="1059" y="7468"/>
                  <a:pt x="1273" y="7434"/>
                  <a:pt x="1476" y="7409"/>
                </a:cubicBezTo>
                <a:cubicBezTo>
                  <a:pt x="1678" y="7380"/>
                  <a:pt x="1817" y="7366"/>
                  <a:pt x="1892" y="7366"/>
                </a:cubicBezTo>
                <a:cubicBezTo>
                  <a:pt x="1982" y="6926"/>
                  <a:pt x="2121" y="6531"/>
                  <a:pt x="2309" y="6178"/>
                </a:cubicBezTo>
                <a:cubicBezTo>
                  <a:pt x="2135" y="5901"/>
                  <a:pt x="1965" y="5621"/>
                  <a:pt x="1796" y="5347"/>
                </a:cubicBezTo>
                <a:cubicBezTo>
                  <a:pt x="1629" y="5074"/>
                  <a:pt x="1452" y="4803"/>
                  <a:pt x="1273" y="4543"/>
                </a:cubicBezTo>
                <a:lnTo>
                  <a:pt x="1229" y="4407"/>
                </a:lnTo>
                <a:cubicBezTo>
                  <a:pt x="1229" y="4354"/>
                  <a:pt x="1304" y="4221"/>
                  <a:pt x="1457" y="4009"/>
                </a:cubicBezTo>
                <a:cubicBezTo>
                  <a:pt x="1612" y="3797"/>
                  <a:pt x="1789" y="3574"/>
                  <a:pt x="1987" y="3334"/>
                </a:cubicBezTo>
                <a:cubicBezTo>
                  <a:pt x="2187" y="3094"/>
                  <a:pt x="2375" y="2883"/>
                  <a:pt x="2551" y="2696"/>
                </a:cubicBezTo>
                <a:cubicBezTo>
                  <a:pt x="2728" y="2515"/>
                  <a:pt x="2839" y="2419"/>
                  <a:pt x="2883" y="2419"/>
                </a:cubicBezTo>
                <a:cubicBezTo>
                  <a:pt x="2900" y="2419"/>
                  <a:pt x="2975" y="2479"/>
                  <a:pt x="3114" y="2597"/>
                </a:cubicBezTo>
                <a:cubicBezTo>
                  <a:pt x="3253" y="2713"/>
                  <a:pt x="3408" y="2851"/>
                  <a:pt x="3578" y="3007"/>
                </a:cubicBezTo>
                <a:cubicBezTo>
                  <a:pt x="3745" y="3165"/>
                  <a:pt x="3907" y="3320"/>
                  <a:pt x="4060" y="3470"/>
                </a:cubicBezTo>
                <a:cubicBezTo>
                  <a:pt x="4215" y="3617"/>
                  <a:pt x="4307" y="3707"/>
                  <a:pt x="4336" y="3744"/>
                </a:cubicBezTo>
                <a:cubicBezTo>
                  <a:pt x="4660" y="3518"/>
                  <a:pt x="4999" y="3354"/>
                  <a:pt x="5352" y="3244"/>
                </a:cubicBezTo>
                <a:cubicBezTo>
                  <a:pt x="5352" y="3173"/>
                  <a:pt x="5362" y="3004"/>
                  <a:pt x="5385" y="2747"/>
                </a:cubicBezTo>
                <a:cubicBezTo>
                  <a:pt x="5406" y="2484"/>
                  <a:pt x="5435" y="2225"/>
                  <a:pt x="5463" y="1968"/>
                </a:cubicBezTo>
                <a:cubicBezTo>
                  <a:pt x="5494" y="1708"/>
                  <a:pt x="5534" y="1476"/>
                  <a:pt x="5583" y="1264"/>
                </a:cubicBezTo>
                <a:cubicBezTo>
                  <a:pt x="5630" y="1053"/>
                  <a:pt x="5694" y="948"/>
                  <a:pt x="5769" y="948"/>
                </a:cubicBezTo>
                <a:lnTo>
                  <a:pt x="7774" y="948"/>
                </a:lnTo>
                <a:cubicBezTo>
                  <a:pt x="7833" y="948"/>
                  <a:pt x="7892" y="1053"/>
                  <a:pt x="7948" y="1264"/>
                </a:cubicBezTo>
                <a:cubicBezTo>
                  <a:pt x="8005" y="1476"/>
                  <a:pt x="8047" y="1708"/>
                  <a:pt x="8078" y="1968"/>
                </a:cubicBezTo>
                <a:cubicBezTo>
                  <a:pt x="8109" y="2225"/>
                  <a:pt x="8134" y="2484"/>
                  <a:pt x="8156" y="2747"/>
                </a:cubicBezTo>
                <a:cubicBezTo>
                  <a:pt x="8179" y="3004"/>
                  <a:pt x="8198" y="3173"/>
                  <a:pt x="8212" y="3244"/>
                </a:cubicBezTo>
                <a:cubicBezTo>
                  <a:pt x="8551" y="3354"/>
                  <a:pt x="8873" y="3512"/>
                  <a:pt x="9182" y="3715"/>
                </a:cubicBezTo>
                <a:cubicBezTo>
                  <a:pt x="9415" y="3512"/>
                  <a:pt x="9650" y="3306"/>
                  <a:pt x="9886" y="3106"/>
                </a:cubicBezTo>
                <a:cubicBezTo>
                  <a:pt x="10123" y="2899"/>
                  <a:pt x="10352" y="2691"/>
                  <a:pt x="10568" y="2476"/>
                </a:cubicBezTo>
                <a:lnTo>
                  <a:pt x="10658" y="2419"/>
                </a:lnTo>
                <a:cubicBezTo>
                  <a:pt x="10688" y="2419"/>
                  <a:pt x="10792" y="2518"/>
                  <a:pt x="10968" y="2710"/>
                </a:cubicBezTo>
                <a:cubicBezTo>
                  <a:pt x="11145" y="2905"/>
                  <a:pt x="11331" y="3117"/>
                  <a:pt x="11526" y="3348"/>
                </a:cubicBezTo>
                <a:cubicBezTo>
                  <a:pt x="11721" y="3577"/>
                  <a:pt x="11900" y="3797"/>
                  <a:pt x="12060" y="4009"/>
                </a:cubicBezTo>
                <a:cubicBezTo>
                  <a:pt x="12223" y="4221"/>
                  <a:pt x="12303" y="4354"/>
                  <a:pt x="12303" y="4407"/>
                </a:cubicBezTo>
                <a:cubicBezTo>
                  <a:pt x="12303" y="4444"/>
                  <a:pt x="12253" y="4543"/>
                  <a:pt x="12152" y="4712"/>
                </a:cubicBezTo>
                <a:cubicBezTo>
                  <a:pt x="12049" y="4879"/>
                  <a:pt x="11936" y="5057"/>
                  <a:pt x="11813" y="5251"/>
                </a:cubicBezTo>
                <a:cubicBezTo>
                  <a:pt x="11689" y="5446"/>
                  <a:pt x="11568" y="5630"/>
                  <a:pt x="11453" y="5808"/>
                </a:cubicBezTo>
                <a:cubicBezTo>
                  <a:pt x="11335" y="5983"/>
                  <a:pt x="11260" y="6096"/>
                  <a:pt x="11234" y="6152"/>
                </a:cubicBezTo>
                <a:moveTo>
                  <a:pt x="6781" y="11545"/>
                </a:moveTo>
                <a:cubicBezTo>
                  <a:pt x="7061" y="11545"/>
                  <a:pt x="7322" y="11480"/>
                  <a:pt x="7570" y="11356"/>
                </a:cubicBezTo>
                <a:cubicBezTo>
                  <a:pt x="7819" y="11229"/>
                  <a:pt x="8036" y="11057"/>
                  <a:pt x="8219" y="10837"/>
                </a:cubicBezTo>
                <a:cubicBezTo>
                  <a:pt x="8403" y="10616"/>
                  <a:pt x="8546" y="10357"/>
                  <a:pt x="8652" y="10060"/>
                </a:cubicBezTo>
                <a:cubicBezTo>
                  <a:pt x="8758" y="9761"/>
                  <a:pt x="8810" y="9447"/>
                  <a:pt x="8810" y="9111"/>
                </a:cubicBezTo>
                <a:cubicBezTo>
                  <a:pt x="8810" y="8778"/>
                  <a:pt x="8758" y="8459"/>
                  <a:pt x="8652" y="8160"/>
                </a:cubicBezTo>
                <a:cubicBezTo>
                  <a:pt x="8546" y="7858"/>
                  <a:pt x="8403" y="7592"/>
                  <a:pt x="8219" y="7372"/>
                </a:cubicBezTo>
                <a:cubicBezTo>
                  <a:pt x="8036" y="7152"/>
                  <a:pt x="7819" y="6980"/>
                  <a:pt x="7570" y="6847"/>
                </a:cubicBezTo>
                <a:cubicBezTo>
                  <a:pt x="7322" y="6717"/>
                  <a:pt x="7061" y="6649"/>
                  <a:pt x="6781" y="6649"/>
                </a:cubicBezTo>
                <a:cubicBezTo>
                  <a:pt x="6211" y="6649"/>
                  <a:pt x="5727" y="6889"/>
                  <a:pt x="5329" y="7367"/>
                </a:cubicBezTo>
                <a:cubicBezTo>
                  <a:pt x="4931" y="7844"/>
                  <a:pt x="4731" y="8425"/>
                  <a:pt x="4731" y="9111"/>
                </a:cubicBezTo>
                <a:cubicBezTo>
                  <a:pt x="4731" y="9447"/>
                  <a:pt x="4785" y="9761"/>
                  <a:pt x="4896" y="10060"/>
                </a:cubicBezTo>
                <a:cubicBezTo>
                  <a:pt x="5004" y="10357"/>
                  <a:pt x="5150" y="10616"/>
                  <a:pt x="5334" y="10837"/>
                </a:cubicBezTo>
                <a:cubicBezTo>
                  <a:pt x="5517" y="11057"/>
                  <a:pt x="5736" y="11229"/>
                  <a:pt x="5988" y="11356"/>
                </a:cubicBezTo>
                <a:cubicBezTo>
                  <a:pt x="6240" y="11480"/>
                  <a:pt x="6501" y="11545"/>
                  <a:pt x="6781" y="11545"/>
                </a:cubicBezTo>
                <a:moveTo>
                  <a:pt x="20496" y="16952"/>
                </a:moveTo>
                <a:cubicBezTo>
                  <a:pt x="20428" y="17294"/>
                  <a:pt x="20341" y="17613"/>
                  <a:pt x="20235" y="17913"/>
                </a:cubicBezTo>
                <a:cubicBezTo>
                  <a:pt x="20251" y="17963"/>
                  <a:pt x="20294" y="18051"/>
                  <a:pt x="20364" y="18161"/>
                </a:cubicBezTo>
                <a:cubicBezTo>
                  <a:pt x="20437" y="18274"/>
                  <a:pt x="20508" y="18398"/>
                  <a:pt x="20574" y="18528"/>
                </a:cubicBezTo>
                <a:cubicBezTo>
                  <a:pt x="20642" y="18655"/>
                  <a:pt x="20701" y="18779"/>
                  <a:pt x="20755" y="18898"/>
                </a:cubicBezTo>
                <a:cubicBezTo>
                  <a:pt x="20807" y="19014"/>
                  <a:pt x="20833" y="19098"/>
                  <a:pt x="20833" y="19141"/>
                </a:cubicBezTo>
                <a:cubicBezTo>
                  <a:pt x="20833" y="19177"/>
                  <a:pt x="20762" y="19282"/>
                  <a:pt x="20626" y="19460"/>
                </a:cubicBezTo>
                <a:cubicBezTo>
                  <a:pt x="20487" y="19635"/>
                  <a:pt x="20324" y="19821"/>
                  <a:pt x="20141" y="20013"/>
                </a:cubicBezTo>
                <a:cubicBezTo>
                  <a:pt x="19957" y="20205"/>
                  <a:pt x="19778" y="20389"/>
                  <a:pt x="19611" y="20558"/>
                </a:cubicBezTo>
                <a:cubicBezTo>
                  <a:pt x="19442" y="20730"/>
                  <a:pt x="19333" y="20849"/>
                  <a:pt x="19289" y="20911"/>
                </a:cubicBezTo>
                <a:lnTo>
                  <a:pt x="19199" y="20968"/>
                </a:lnTo>
                <a:cubicBezTo>
                  <a:pt x="19169" y="20968"/>
                  <a:pt x="19107" y="20928"/>
                  <a:pt x="19013" y="20852"/>
                </a:cubicBezTo>
                <a:cubicBezTo>
                  <a:pt x="18919" y="20773"/>
                  <a:pt x="18823" y="20685"/>
                  <a:pt x="18726" y="20586"/>
                </a:cubicBezTo>
                <a:cubicBezTo>
                  <a:pt x="18630" y="20488"/>
                  <a:pt x="18533" y="20392"/>
                  <a:pt x="18439" y="20295"/>
                </a:cubicBezTo>
                <a:cubicBezTo>
                  <a:pt x="18345" y="20199"/>
                  <a:pt x="18284" y="20137"/>
                  <a:pt x="18253" y="20101"/>
                </a:cubicBezTo>
                <a:cubicBezTo>
                  <a:pt x="17975" y="20208"/>
                  <a:pt x="17681" y="20295"/>
                  <a:pt x="17373" y="20358"/>
                </a:cubicBezTo>
                <a:cubicBezTo>
                  <a:pt x="17359" y="20411"/>
                  <a:pt x="17323" y="20510"/>
                  <a:pt x="17274" y="20649"/>
                </a:cubicBezTo>
                <a:cubicBezTo>
                  <a:pt x="17220" y="20787"/>
                  <a:pt x="17161" y="20925"/>
                  <a:pt x="17097" y="21061"/>
                </a:cubicBezTo>
                <a:cubicBezTo>
                  <a:pt x="17034" y="21196"/>
                  <a:pt x="16973" y="21320"/>
                  <a:pt x="16911" y="21431"/>
                </a:cubicBezTo>
                <a:cubicBezTo>
                  <a:pt x="16853" y="21546"/>
                  <a:pt x="16798" y="21600"/>
                  <a:pt x="16754" y="21600"/>
                </a:cubicBezTo>
                <a:cubicBezTo>
                  <a:pt x="16709" y="21600"/>
                  <a:pt x="16577" y="21569"/>
                  <a:pt x="16361" y="21498"/>
                </a:cubicBezTo>
                <a:cubicBezTo>
                  <a:pt x="16142" y="21431"/>
                  <a:pt x="15906" y="21349"/>
                  <a:pt x="15655" y="21247"/>
                </a:cubicBezTo>
                <a:cubicBezTo>
                  <a:pt x="15405" y="21148"/>
                  <a:pt x="15179" y="21044"/>
                  <a:pt x="14979" y="20931"/>
                </a:cubicBezTo>
                <a:cubicBezTo>
                  <a:pt x="14779" y="20818"/>
                  <a:pt x="14680" y="20719"/>
                  <a:pt x="14680" y="20629"/>
                </a:cubicBezTo>
                <a:cubicBezTo>
                  <a:pt x="14680" y="20420"/>
                  <a:pt x="14699" y="20205"/>
                  <a:pt x="14737" y="19985"/>
                </a:cubicBezTo>
                <a:cubicBezTo>
                  <a:pt x="14774" y="19765"/>
                  <a:pt x="14810" y="19556"/>
                  <a:pt x="14838" y="19355"/>
                </a:cubicBezTo>
                <a:cubicBezTo>
                  <a:pt x="14718" y="19248"/>
                  <a:pt x="14612" y="19129"/>
                  <a:pt x="14518" y="18999"/>
                </a:cubicBezTo>
                <a:cubicBezTo>
                  <a:pt x="14424" y="18870"/>
                  <a:pt x="14339" y="18731"/>
                  <a:pt x="14264" y="18587"/>
                </a:cubicBezTo>
                <a:cubicBezTo>
                  <a:pt x="14092" y="18607"/>
                  <a:pt x="13920" y="18618"/>
                  <a:pt x="13750" y="18630"/>
                </a:cubicBezTo>
                <a:cubicBezTo>
                  <a:pt x="13583" y="18638"/>
                  <a:pt x="13414" y="18641"/>
                  <a:pt x="13251" y="18641"/>
                </a:cubicBezTo>
                <a:lnTo>
                  <a:pt x="13087" y="18641"/>
                </a:lnTo>
                <a:cubicBezTo>
                  <a:pt x="13037" y="18641"/>
                  <a:pt x="13007" y="18590"/>
                  <a:pt x="12990" y="18491"/>
                </a:cubicBezTo>
                <a:cubicBezTo>
                  <a:pt x="12976" y="18418"/>
                  <a:pt x="12945" y="18260"/>
                  <a:pt x="12901" y="18011"/>
                </a:cubicBezTo>
                <a:cubicBezTo>
                  <a:pt x="12856" y="17763"/>
                  <a:pt x="12804" y="17503"/>
                  <a:pt x="12748" y="17229"/>
                </a:cubicBezTo>
                <a:cubicBezTo>
                  <a:pt x="12691" y="16953"/>
                  <a:pt x="12644" y="16704"/>
                  <a:pt x="12609" y="16478"/>
                </a:cubicBezTo>
                <a:cubicBezTo>
                  <a:pt x="12569" y="16252"/>
                  <a:pt x="12552" y="16123"/>
                  <a:pt x="12552" y="16086"/>
                </a:cubicBezTo>
                <a:cubicBezTo>
                  <a:pt x="12552" y="16032"/>
                  <a:pt x="12602" y="15973"/>
                  <a:pt x="12703" y="15911"/>
                </a:cubicBezTo>
                <a:cubicBezTo>
                  <a:pt x="12804" y="15849"/>
                  <a:pt x="12922" y="15784"/>
                  <a:pt x="13054" y="15713"/>
                </a:cubicBezTo>
                <a:cubicBezTo>
                  <a:pt x="13183" y="15645"/>
                  <a:pt x="13310" y="15592"/>
                  <a:pt x="13430" y="15546"/>
                </a:cubicBezTo>
                <a:cubicBezTo>
                  <a:pt x="13550" y="15501"/>
                  <a:pt x="13633" y="15470"/>
                  <a:pt x="13677" y="15453"/>
                </a:cubicBezTo>
                <a:cubicBezTo>
                  <a:pt x="13708" y="15241"/>
                  <a:pt x="13743" y="15069"/>
                  <a:pt x="13786" y="14922"/>
                </a:cubicBezTo>
                <a:cubicBezTo>
                  <a:pt x="13826" y="14778"/>
                  <a:pt x="13885" y="14615"/>
                  <a:pt x="13960" y="14423"/>
                </a:cubicBezTo>
                <a:cubicBezTo>
                  <a:pt x="13929" y="14389"/>
                  <a:pt x="13882" y="14310"/>
                  <a:pt x="13814" y="14194"/>
                </a:cubicBezTo>
                <a:cubicBezTo>
                  <a:pt x="13746" y="14075"/>
                  <a:pt x="13677" y="13951"/>
                  <a:pt x="13604" y="13824"/>
                </a:cubicBezTo>
                <a:cubicBezTo>
                  <a:pt x="13534" y="13694"/>
                  <a:pt x="13470" y="13567"/>
                  <a:pt x="13419" y="13446"/>
                </a:cubicBezTo>
                <a:cubicBezTo>
                  <a:pt x="13367" y="13325"/>
                  <a:pt x="13341" y="13243"/>
                  <a:pt x="13341" y="13209"/>
                </a:cubicBezTo>
                <a:cubicBezTo>
                  <a:pt x="13341" y="13172"/>
                  <a:pt x="13409" y="13065"/>
                  <a:pt x="13548" y="12887"/>
                </a:cubicBezTo>
                <a:cubicBezTo>
                  <a:pt x="13687" y="12715"/>
                  <a:pt x="13849" y="12531"/>
                  <a:pt x="14033" y="12336"/>
                </a:cubicBezTo>
                <a:cubicBezTo>
                  <a:pt x="14216" y="12144"/>
                  <a:pt x="14393" y="11961"/>
                  <a:pt x="14562" y="11797"/>
                </a:cubicBezTo>
                <a:cubicBezTo>
                  <a:pt x="14732" y="11628"/>
                  <a:pt x="14838" y="11517"/>
                  <a:pt x="14883" y="11467"/>
                </a:cubicBezTo>
                <a:lnTo>
                  <a:pt x="14974" y="11410"/>
                </a:lnTo>
                <a:cubicBezTo>
                  <a:pt x="15005" y="11410"/>
                  <a:pt x="15066" y="11450"/>
                  <a:pt x="15160" y="11526"/>
                </a:cubicBezTo>
                <a:cubicBezTo>
                  <a:pt x="15254" y="11599"/>
                  <a:pt x="15349" y="11690"/>
                  <a:pt x="15447" y="11789"/>
                </a:cubicBezTo>
                <a:cubicBezTo>
                  <a:pt x="15544" y="11887"/>
                  <a:pt x="15640" y="11983"/>
                  <a:pt x="15735" y="12076"/>
                </a:cubicBezTo>
                <a:cubicBezTo>
                  <a:pt x="15829" y="12175"/>
                  <a:pt x="15890" y="12237"/>
                  <a:pt x="15920" y="12277"/>
                </a:cubicBezTo>
                <a:cubicBezTo>
                  <a:pt x="16184" y="12167"/>
                  <a:pt x="16469" y="12082"/>
                  <a:pt x="16777" y="12017"/>
                </a:cubicBezTo>
                <a:cubicBezTo>
                  <a:pt x="16791" y="11964"/>
                  <a:pt x="16827" y="11868"/>
                  <a:pt x="16878" y="11726"/>
                </a:cubicBezTo>
                <a:cubicBezTo>
                  <a:pt x="16930" y="11588"/>
                  <a:pt x="16991" y="11450"/>
                  <a:pt x="17064" y="11317"/>
                </a:cubicBezTo>
                <a:cubicBezTo>
                  <a:pt x="17135" y="11178"/>
                  <a:pt x="17201" y="11057"/>
                  <a:pt x="17262" y="10941"/>
                </a:cubicBezTo>
                <a:cubicBezTo>
                  <a:pt x="17321" y="10831"/>
                  <a:pt x="17373" y="10775"/>
                  <a:pt x="17420" y="10775"/>
                </a:cubicBezTo>
                <a:cubicBezTo>
                  <a:pt x="17448" y="10775"/>
                  <a:pt x="17575" y="10806"/>
                  <a:pt x="17803" y="10871"/>
                </a:cubicBezTo>
                <a:cubicBezTo>
                  <a:pt x="18027" y="10930"/>
                  <a:pt x="18265" y="11015"/>
                  <a:pt x="18517" y="11119"/>
                </a:cubicBezTo>
                <a:cubicBezTo>
                  <a:pt x="18768" y="11224"/>
                  <a:pt x="18997" y="11328"/>
                  <a:pt x="19199" y="11438"/>
                </a:cubicBezTo>
                <a:cubicBezTo>
                  <a:pt x="19402" y="11546"/>
                  <a:pt x="19503" y="11647"/>
                  <a:pt x="19503" y="11746"/>
                </a:cubicBezTo>
                <a:cubicBezTo>
                  <a:pt x="19503" y="11955"/>
                  <a:pt x="19482" y="12167"/>
                  <a:pt x="19442" y="12384"/>
                </a:cubicBezTo>
                <a:cubicBezTo>
                  <a:pt x="19399" y="12599"/>
                  <a:pt x="19364" y="12810"/>
                  <a:pt x="19333" y="13017"/>
                </a:cubicBezTo>
                <a:cubicBezTo>
                  <a:pt x="19453" y="13124"/>
                  <a:pt x="19562" y="13245"/>
                  <a:pt x="19656" y="13375"/>
                </a:cubicBezTo>
                <a:cubicBezTo>
                  <a:pt x="19750" y="13505"/>
                  <a:pt x="19835" y="13643"/>
                  <a:pt x="19910" y="13787"/>
                </a:cubicBezTo>
                <a:cubicBezTo>
                  <a:pt x="20096" y="13771"/>
                  <a:pt x="20282" y="13756"/>
                  <a:pt x="20466" y="13748"/>
                </a:cubicBezTo>
                <a:cubicBezTo>
                  <a:pt x="20651" y="13737"/>
                  <a:pt x="20830" y="13734"/>
                  <a:pt x="21002" y="13734"/>
                </a:cubicBezTo>
                <a:cubicBezTo>
                  <a:pt x="21061" y="13734"/>
                  <a:pt x="21129" y="13852"/>
                  <a:pt x="21205" y="14092"/>
                </a:cubicBezTo>
                <a:cubicBezTo>
                  <a:pt x="21280" y="14333"/>
                  <a:pt x="21346" y="14604"/>
                  <a:pt x="21402" y="14911"/>
                </a:cubicBezTo>
                <a:cubicBezTo>
                  <a:pt x="21459" y="15216"/>
                  <a:pt x="21506" y="15507"/>
                  <a:pt x="21544" y="15784"/>
                </a:cubicBezTo>
                <a:cubicBezTo>
                  <a:pt x="21581" y="16058"/>
                  <a:pt x="21600" y="16236"/>
                  <a:pt x="21600" y="16315"/>
                </a:cubicBezTo>
                <a:cubicBezTo>
                  <a:pt x="21600" y="16371"/>
                  <a:pt x="21548" y="16427"/>
                  <a:pt x="21447" y="16492"/>
                </a:cubicBezTo>
                <a:cubicBezTo>
                  <a:pt x="21346" y="16554"/>
                  <a:pt x="21235" y="16614"/>
                  <a:pt x="21115" y="16665"/>
                </a:cubicBezTo>
                <a:cubicBezTo>
                  <a:pt x="20995" y="16721"/>
                  <a:pt x="20873" y="16777"/>
                  <a:pt x="20748" y="16837"/>
                </a:cubicBezTo>
                <a:cubicBezTo>
                  <a:pt x="20623" y="16893"/>
                  <a:pt x="20541" y="16933"/>
                  <a:pt x="20496" y="16952"/>
                </a:cubicBezTo>
                <a:moveTo>
                  <a:pt x="20515" y="6070"/>
                </a:moveTo>
                <a:cubicBezTo>
                  <a:pt x="20416" y="6395"/>
                  <a:pt x="20301" y="6678"/>
                  <a:pt x="20164" y="6920"/>
                </a:cubicBezTo>
                <a:cubicBezTo>
                  <a:pt x="20181" y="6960"/>
                  <a:pt x="20211" y="7030"/>
                  <a:pt x="20256" y="7143"/>
                </a:cubicBezTo>
                <a:cubicBezTo>
                  <a:pt x="20301" y="7256"/>
                  <a:pt x="20353" y="7378"/>
                  <a:pt x="20409" y="7510"/>
                </a:cubicBezTo>
                <a:cubicBezTo>
                  <a:pt x="20463" y="7640"/>
                  <a:pt x="20510" y="7759"/>
                  <a:pt x="20550" y="7869"/>
                </a:cubicBezTo>
                <a:cubicBezTo>
                  <a:pt x="20586" y="7974"/>
                  <a:pt x="20604" y="8041"/>
                  <a:pt x="20604" y="8058"/>
                </a:cubicBezTo>
                <a:cubicBezTo>
                  <a:pt x="20604" y="8112"/>
                  <a:pt x="20520" y="8216"/>
                  <a:pt x="20353" y="8375"/>
                </a:cubicBezTo>
                <a:cubicBezTo>
                  <a:pt x="20183" y="8533"/>
                  <a:pt x="19995" y="8696"/>
                  <a:pt x="19788" y="8863"/>
                </a:cubicBezTo>
                <a:cubicBezTo>
                  <a:pt x="19581" y="9027"/>
                  <a:pt x="19388" y="9176"/>
                  <a:pt x="19209" y="9309"/>
                </a:cubicBezTo>
                <a:cubicBezTo>
                  <a:pt x="19027" y="9439"/>
                  <a:pt x="18931" y="9501"/>
                  <a:pt x="18914" y="9501"/>
                </a:cubicBezTo>
                <a:cubicBezTo>
                  <a:pt x="18886" y="9501"/>
                  <a:pt x="18832" y="9462"/>
                  <a:pt x="18757" y="9374"/>
                </a:cubicBezTo>
                <a:cubicBezTo>
                  <a:pt x="18684" y="9289"/>
                  <a:pt x="18601" y="9193"/>
                  <a:pt x="18514" y="9083"/>
                </a:cubicBezTo>
                <a:cubicBezTo>
                  <a:pt x="18430" y="8979"/>
                  <a:pt x="18352" y="8871"/>
                  <a:pt x="18284" y="8767"/>
                </a:cubicBezTo>
                <a:cubicBezTo>
                  <a:pt x="18215" y="8663"/>
                  <a:pt x="18168" y="8592"/>
                  <a:pt x="18138" y="8558"/>
                </a:cubicBezTo>
                <a:cubicBezTo>
                  <a:pt x="18032" y="8592"/>
                  <a:pt x="17926" y="8620"/>
                  <a:pt x="17815" y="8640"/>
                </a:cubicBezTo>
                <a:cubicBezTo>
                  <a:pt x="17707" y="8657"/>
                  <a:pt x="17596" y="8657"/>
                  <a:pt x="17483" y="8640"/>
                </a:cubicBezTo>
                <a:lnTo>
                  <a:pt x="17326" y="8640"/>
                </a:lnTo>
                <a:cubicBezTo>
                  <a:pt x="17297" y="8674"/>
                  <a:pt x="17250" y="8750"/>
                  <a:pt x="17192" y="8863"/>
                </a:cubicBezTo>
                <a:cubicBezTo>
                  <a:pt x="17130" y="8973"/>
                  <a:pt x="17067" y="9092"/>
                  <a:pt x="16994" y="9213"/>
                </a:cubicBezTo>
                <a:cubicBezTo>
                  <a:pt x="16923" y="9335"/>
                  <a:pt x="16853" y="9442"/>
                  <a:pt x="16784" y="9529"/>
                </a:cubicBezTo>
                <a:cubicBezTo>
                  <a:pt x="16718" y="9620"/>
                  <a:pt x="16669" y="9668"/>
                  <a:pt x="16638" y="9668"/>
                </a:cubicBezTo>
                <a:cubicBezTo>
                  <a:pt x="16610" y="9668"/>
                  <a:pt x="16495" y="9617"/>
                  <a:pt x="16302" y="9518"/>
                </a:cubicBezTo>
                <a:cubicBezTo>
                  <a:pt x="16106" y="9419"/>
                  <a:pt x="15902" y="9304"/>
                  <a:pt x="15687" y="9171"/>
                </a:cubicBezTo>
                <a:cubicBezTo>
                  <a:pt x="15473" y="9041"/>
                  <a:pt x="15278" y="8911"/>
                  <a:pt x="15101" y="8778"/>
                </a:cubicBezTo>
                <a:cubicBezTo>
                  <a:pt x="14925" y="8649"/>
                  <a:pt x="14835" y="8558"/>
                  <a:pt x="14835" y="8505"/>
                </a:cubicBezTo>
                <a:cubicBezTo>
                  <a:pt x="14835" y="8488"/>
                  <a:pt x="14847" y="8420"/>
                  <a:pt x="14868" y="8307"/>
                </a:cubicBezTo>
                <a:cubicBezTo>
                  <a:pt x="14892" y="8194"/>
                  <a:pt x="14923" y="8073"/>
                  <a:pt x="14960" y="7948"/>
                </a:cubicBezTo>
                <a:cubicBezTo>
                  <a:pt x="14998" y="7824"/>
                  <a:pt x="15031" y="7700"/>
                  <a:pt x="15061" y="7579"/>
                </a:cubicBezTo>
                <a:cubicBezTo>
                  <a:pt x="15092" y="7457"/>
                  <a:pt x="15113" y="7378"/>
                  <a:pt x="15130" y="7341"/>
                </a:cubicBezTo>
                <a:cubicBezTo>
                  <a:pt x="14958" y="7132"/>
                  <a:pt x="14814" y="6867"/>
                  <a:pt x="14701" y="6542"/>
                </a:cubicBezTo>
                <a:cubicBezTo>
                  <a:pt x="14303" y="6525"/>
                  <a:pt x="14021" y="6503"/>
                  <a:pt x="13856" y="6475"/>
                </a:cubicBezTo>
                <a:cubicBezTo>
                  <a:pt x="13692" y="6446"/>
                  <a:pt x="13581" y="6364"/>
                  <a:pt x="13529" y="6226"/>
                </a:cubicBezTo>
                <a:cubicBezTo>
                  <a:pt x="13477" y="6085"/>
                  <a:pt x="13459" y="5850"/>
                  <a:pt x="13473" y="5514"/>
                </a:cubicBezTo>
                <a:cubicBezTo>
                  <a:pt x="13489" y="5184"/>
                  <a:pt x="13473" y="4693"/>
                  <a:pt x="13428" y="4043"/>
                </a:cubicBezTo>
                <a:cubicBezTo>
                  <a:pt x="13428" y="3987"/>
                  <a:pt x="13475" y="3936"/>
                  <a:pt x="13569" y="3880"/>
                </a:cubicBezTo>
                <a:cubicBezTo>
                  <a:pt x="13663" y="3826"/>
                  <a:pt x="13774" y="3784"/>
                  <a:pt x="13901" y="3744"/>
                </a:cubicBezTo>
                <a:cubicBezTo>
                  <a:pt x="14028" y="3707"/>
                  <a:pt x="14155" y="3685"/>
                  <a:pt x="14280" y="3665"/>
                </a:cubicBezTo>
                <a:cubicBezTo>
                  <a:pt x="14402" y="3645"/>
                  <a:pt x="14487" y="3628"/>
                  <a:pt x="14532" y="3609"/>
                </a:cubicBezTo>
                <a:cubicBezTo>
                  <a:pt x="14607" y="3315"/>
                  <a:pt x="14722" y="3024"/>
                  <a:pt x="14880" y="2747"/>
                </a:cubicBezTo>
                <a:cubicBezTo>
                  <a:pt x="14866" y="2708"/>
                  <a:pt x="14835" y="2632"/>
                  <a:pt x="14791" y="2510"/>
                </a:cubicBezTo>
                <a:cubicBezTo>
                  <a:pt x="14746" y="2389"/>
                  <a:pt x="14699" y="2265"/>
                  <a:pt x="14650" y="2137"/>
                </a:cubicBezTo>
                <a:cubicBezTo>
                  <a:pt x="14602" y="2010"/>
                  <a:pt x="14558" y="1897"/>
                  <a:pt x="14522" y="1793"/>
                </a:cubicBezTo>
                <a:cubicBezTo>
                  <a:pt x="14482" y="1689"/>
                  <a:pt x="14466" y="1618"/>
                  <a:pt x="14466" y="1584"/>
                </a:cubicBezTo>
                <a:cubicBezTo>
                  <a:pt x="14466" y="1528"/>
                  <a:pt x="14546" y="1429"/>
                  <a:pt x="14706" y="1279"/>
                </a:cubicBezTo>
                <a:cubicBezTo>
                  <a:pt x="14868" y="1130"/>
                  <a:pt x="15052" y="971"/>
                  <a:pt x="15259" y="805"/>
                </a:cubicBezTo>
                <a:cubicBezTo>
                  <a:pt x="15464" y="641"/>
                  <a:pt x="15659" y="491"/>
                  <a:pt x="15840" y="367"/>
                </a:cubicBezTo>
                <a:cubicBezTo>
                  <a:pt x="16019" y="240"/>
                  <a:pt x="16125" y="178"/>
                  <a:pt x="16154" y="178"/>
                </a:cubicBezTo>
                <a:cubicBezTo>
                  <a:pt x="16184" y="178"/>
                  <a:pt x="16234" y="217"/>
                  <a:pt x="16302" y="296"/>
                </a:cubicBezTo>
                <a:cubicBezTo>
                  <a:pt x="16368" y="381"/>
                  <a:pt x="16445" y="477"/>
                  <a:pt x="16532" y="590"/>
                </a:cubicBezTo>
                <a:cubicBezTo>
                  <a:pt x="16620" y="700"/>
                  <a:pt x="16695" y="808"/>
                  <a:pt x="16763" y="906"/>
                </a:cubicBezTo>
                <a:cubicBezTo>
                  <a:pt x="16829" y="1005"/>
                  <a:pt x="16878" y="1073"/>
                  <a:pt x="16909" y="1110"/>
                </a:cubicBezTo>
                <a:cubicBezTo>
                  <a:pt x="17015" y="1073"/>
                  <a:pt x="17123" y="1048"/>
                  <a:pt x="17229" y="1028"/>
                </a:cubicBezTo>
                <a:cubicBezTo>
                  <a:pt x="17340" y="1008"/>
                  <a:pt x="17450" y="1008"/>
                  <a:pt x="17563" y="1028"/>
                </a:cubicBezTo>
                <a:lnTo>
                  <a:pt x="17721" y="1028"/>
                </a:lnTo>
                <a:cubicBezTo>
                  <a:pt x="17735" y="994"/>
                  <a:pt x="17778" y="918"/>
                  <a:pt x="17846" y="805"/>
                </a:cubicBezTo>
                <a:cubicBezTo>
                  <a:pt x="17912" y="692"/>
                  <a:pt x="17982" y="579"/>
                  <a:pt x="18053" y="460"/>
                </a:cubicBezTo>
                <a:cubicBezTo>
                  <a:pt x="18124" y="342"/>
                  <a:pt x="18189" y="237"/>
                  <a:pt x="18251" y="144"/>
                </a:cubicBezTo>
                <a:cubicBezTo>
                  <a:pt x="18310" y="51"/>
                  <a:pt x="18354" y="0"/>
                  <a:pt x="18385" y="0"/>
                </a:cubicBezTo>
                <a:cubicBezTo>
                  <a:pt x="18415" y="0"/>
                  <a:pt x="18528" y="54"/>
                  <a:pt x="18724" y="158"/>
                </a:cubicBezTo>
                <a:cubicBezTo>
                  <a:pt x="18919" y="260"/>
                  <a:pt x="19129" y="378"/>
                  <a:pt x="19350" y="508"/>
                </a:cubicBezTo>
                <a:cubicBezTo>
                  <a:pt x="19571" y="641"/>
                  <a:pt x="19771" y="765"/>
                  <a:pt x="19945" y="892"/>
                </a:cubicBezTo>
                <a:cubicBezTo>
                  <a:pt x="20122" y="1019"/>
                  <a:pt x="20211" y="1110"/>
                  <a:pt x="20211" y="1163"/>
                </a:cubicBezTo>
                <a:cubicBezTo>
                  <a:pt x="20211" y="1200"/>
                  <a:pt x="20197" y="1268"/>
                  <a:pt x="20164" y="1372"/>
                </a:cubicBezTo>
                <a:cubicBezTo>
                  <a:pt x="20136" y="1477"/>
                  <a:pt x="20105" y="1593"/>
                  <a:pt x="20075" y="1725"/>
                </a:cubicBezTo>
                <a:cubicBezTo>
                  <a:pt x="20047" y="1855"/>
                  <a:pt x="20014" y="1979"/>
                  <a:pt x="19981" y="2095"/>
                </a:cubicBezTo>
                <a:cubicBezTo>
                  <a:pt x="19945" y="2214"/>
                  <a:pt x="19922" y="2290"/>
                  <a:pt x="19908" y="2327"/>
                </a:cubicBezTo>
                <a:cubicBezTo>
                  <a:pt x="20058" y="2552"/>
                  <a:pt x="20204" y="2824"/>
                  <a:pt x="20345" y="3137"/>
                </a:cubicBezTo>
                <a:cubicBezTo>
                  <a:pt x="20729" y="3174"/>
                  <a:pt x="21007" y="3205"/>
                  <a:pt x="21181" y="3233"/>
                </a:cubicBezTo>
                <a:cubicBezTo>
                  <a:pt x="21353" y="3258"/>
                  <a:pt x="21461" y="3343"/>
                  <a:pt x="21506" y="3478"/>
                </a:cubicBezTo>
                <a:cubicBezTo>
                  <a:pt x="21551" y="3623"/>
                  <a:pt x="21572" y="3854"/>
                  <a:pt x="21562" y="4184"/>
                </a:cubicBezTo>
                <a:cubicBezTo>
                  <a:pt x="21555" y="4515"/>
                  <a:pt x="21567" y="4995"/>
                  <a:pt x="21598" y="5624"/>
                </a:cubicBezTo>
                <a:cubicBezTo>
                  <a:pt x="21598" y="5678"/>
                  <a:pt x="21551" y="5735"/>
                  <a:pt x="21456" y="5794"/>
                </a:cubicBezTo>
                <a:cubicBezTo>
                  <a:pt x="21362" y="5850"/>
                  <a:pt x="21254" y="5901"/>
                  <a:pt x="21136" y="5935"/>
                </a:cubicBezTo>
                <a:cubicBezTo>
                  <a:pt x="21014" y="5972"/>
                  <a:pt x="20894" y="6000"/>
                  <a:pt x="20769" y="6017"/>
                </a:cubicBezTo>
                <a:cubicBezTo>
                  <a:pt x="20647" y="6034"/>
                  <a:pt x="20560" y="6054"/>
                  <a:pt x="20515" y="6070"/>
                </a:cubicBezTo>
                <a:moveTo>
                  <a:pt x="15739" y="16167"/>
                </a:moveTo>
                <a:cubicBezTo>
                  <a:pt x="15739" y="16611"/>
                  <a:pt x="15869" y="16992"/>
                  <a:pt x="16130" y="17317"/>
                </a:cubicBezTo>
                <a:cubicBezTo>
                  <a:pt x="16389" y="17641"/>
                  <a:pt x="16704" y="17802"/>
                  <a:pt x="17081" y="17802"/>
                </a:cubicBezTo>
                <a:cubicBezTo>
                  <a:pt x="17448" y="17802"/>
                  <a:pt x="17766" y="17647"/>
                  <a:pt x="18034" y="17339"/>
                </a:cubicBezTo>
                <a:cubicBezTo>
                  <a:pt x="18300" y="17023"/>
                  <a:pt x="18434" y="16639"/>
                  <a:pt x="18434" y="16167"/>
                </a:cubicBezTo>
                <a:cubicBezTo>
                  <a:pt x="18434" y="15724"/>
                  <a:pt x="18302" y="15351"/>
                  <a:pt x="18044" y="15038"/>
                </a:cubicBezTo>
                <a:cubicBezTo>
                  <a:pt x="17785" y="14727"/>
                  <a:pt x="17465" y="14572"/>
                  <a:pt x="17081" y="14572"/>
                </a:cubicBezTo>
                <a:cubicBezTo>
                  <a:pt x="16714" y="14572"/>
                  <a:pt x="16396" y="14727"/>
                  <a:pt x="16135" y="15038"/>
                </a:cubicBezTo>
                <a:cubicBezTo>
                  <a:pt x="15869" y="15351"/>
                  <a:pt x="15739" y="15724"/>
                  <a:pt x="15739" y="16167"/>
                </a:cubicBezTo>
                <a:moveTo>
                  <a:pt x="16292" y="4825"/>
                </a:moveTo>
                <a:cubicBezTo>
                  <a:pt x="16292" y="5249"/>
                  <a:pt x="16410" y="5602"/>
                  <a:pt x="16648" y="5887"/>
                </a:cubicBezTo>
                <a:cubicBezTo>
                  <a:pt x="16883" y="6172"/>
                  <a:pt x="17173" y="6313"/>
                  <a:pt x="17509" y="6313"/>
                </a:cubicBezTo>
                <a:cubicBezTo>
                  <a:pt x="17862" y="6313"/>
                  <a:pt x="18159" y="6172"/>
                  <a:pt x="18399" y="5887"/>
                </a:cubicBezTo>
                <a:cubicBezTo>
                  <a:pt x="18639" y="5602"/>
                  <a:pt x="18759" y="5257"/>
                  <a:pt x="18759" y="4853"/>
                </a:cubicBezTo>
                <a:cubicBezTo>
                  <a:pt x="18759" y="4430"/>
                  <a:pt x="18641" y="4074"/>
                  <a:pt x="18404" y="3786"/>
                </a:cubicBezTo>
                <a:cubicBezTo>
                  <a:pt x="18168" y="3495"/>
                  <a:pt x="17876" y="3354"/>
                  <a:pt x="17530" y="3354"/>
                </a:cubicBezTo>
                <a:cubicBezTo>
                  <a:pt x="17177" y="3354"/>
                  <a:pt x="16883" y="3495"/>
                  <a:pt x="16648" y="3786"/>
                </a:cubicBezTo>
                <a:cubicBezTo>
                  <a:pt x="16408" y="4074"/>
                  <a:pt x="16292" y="4421"/>
                  <a:pt x="16292" y="4825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9050" tIns="19050" rIns="19050" bIns="19050" anchor="ctr"/>
          <a:lstStyle/>
          <a:p>
            <a:endParaRPr lang="zh-CN" altLang="en-US"/>
          </a:p>
        </p:txBody>
      </p:sp>
      <p:sp>
        <p:nvSpPr>
          <p:cNvPr id="48135" name="Shape 549"/>
          <p:cNvSpPr/>
          <p:nvPr/>
        </p:nvSpPr>
        <p:spPr bwMode="auto">
          <a:xfrm>
            <a:off x="5919788" y="3018473"/>
            <a:ext cx="2527300" cy="1276350"/>
          </a:xfrm>
          <a:custGeom>
            <a:avLst/>
            <a:gdLst>
              <a:gd name="T0" fmla="*/ 643408 w 21600"/>
              <a:gd name="T1" fmla="*/ 0 h 21600"/>
              <a:gd name="T2" fmla="*/ 42671939 w 21600"/>
              <a:gd name="T3" fmla="*/ 37943876 h 21600"/>
              <a:gd name="T4" fmla="*/ 0 w 21600"/>
              <a:gd name="T5" fmla="*/ 75419876 h 21600"/>
              <a:gd name="T6" fmla="*/ 253882613 w 21600"/>
              <a:gd name="T7" fmla="*/ 75419876 h 21600"/>
              <a:gd name="T8" fmla="*/ 295705800 w 21600"/>
              <a:gd name="T9" fmla="*/ 38279096 h 21600"/>
              <a:gd name="T10" fmla="*/ 255607495 w 21600"/>
              <a:gd name="T11" fmla="*/ 62872 h 21600"/>
              <a:gd name="T12" fmla="*/ 643408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48136" name="Shape 553"/>
          <p:cNvSpPr/>
          <p:nvPr/>
        </p:nvSpPr>
        <p:spPr bwMode="auto">
          <a:xfrm>
            <a:off x="6961188" y="3402648"/>
            <a:ext cx="584200" cy="488950"/>
          </a:xfrm>
          <a:custGeom>
            <a:avLst/>
            <a:gdLst>
              <a:gd name="T0" fmla="*/ 7721745 w 21600"/>
              <a:gd name="T1" fmla="*/ 79432 h 21600"/>
              <a:gd name="T2" fmla="*/ 10401221 w 21600"/>
              <a:gd name="T3" fmla="*/ 852154 h 21600"/>
              <a:gd name="T4" fmla="*/ 12499906 w 21600"/>
              <a:gd name="T5" fmla="*/ 2679423 h 21600"/>
              <a:gd name="T6" fmla="*/ 12499906 w 21600"/>
              <a:gd name="T7" fmla="*/ 5207159 h 21600"/>
              <a:gd name="T8" fmla="*/ 10401221 w 21600"/>
              <a:gd name="T9" fmla="*/ 7029811 h 21600"/>
              <a:gd name="T10" fmla="*/ 6411622 w 21600"/>
              <a:gd name="T11" fmla="*/ 7889638 h 21600"/>
              <a:gd name="T12" fmla="*/ 5217068 w 21600"/>
              <a:gd name="T13" fmla="*/ 7818424 h 21600"/>
              <a:gd name="T14" fmla="*/ 2093573 w 21600"/>
              <a:gd name="T15" fmla="*/ 8958537 h 21600"/>
              <a:gd name="T16" fmla="*/ 1544208 w 21600"/>
              <a:gd name="T17" fmla="*/ 8932415 h 21600"/>
              <a:gd name="T18" fmla="*/ 1528846 w 21600"/>
              <a:gd name="T19" fmla="*/ 8645972 h 21600"/>
              <a:gd name="T20" fmla="*/ 2238406 w 21600"/>
              <a:gd name="T21" fmla="*/ 7889638 h 21600"/>
              <a:gd name="T22" fmla="*/ 1552971 w 21600"/>
              <a:gd name="T23" fmla="*/ 6510731 h 21600"/>
              <a:gd name="T24" fmla="*/ 201170 w 21600"/>
              <a:gd name="T25" fmla="*/ 4930970 h 21600"/>
              <a:gd name="T26" fmla="*/ 329180 w 21600"/>
              <a:gd name="T27" fmla="*/ 2684019 h 21600"/>
              <a:gd name="T28" fmla="*/ 2448339 w 21600"/>
              <a:gd name="T29" fmla="*/ 852154 h 21600"/>
              <a:gd name="T30" fmla="*/ 5121974 w 21600"/>
              <a:gd name="T31" fmla="*/ 76851 h 21600"/>
              <a:gd name="T32" fmla="*/ 6411622 w 21600"/>
              <a:gd name="T33" fmla="*/ 1106815 h 21600"/>
              <a:gd name="T34" fmla="*/ 4235396 w 21600"/>
              <a:gd name="T35" fmla="*/ 1393258 h 21600"/>
              <a:gd name="T36" fmla="*/ 2277893 w 21600"/>
              <a:gd name="T37" fmla="*/ 2306373 h 21600"/>
              <a:gd name="T38" fmla="*/ 1318886 w 21600"/>
              <a:gd name="T39" fmla="*/ 3947139 h 21600"/>
              <a:gd name="T40" fmla="*/ 2206951 w 21600"/>
              <a:gd name="T41" fmla="*/ 5512549 h 21600"/>
              <a:gd name="T42" fmla="*/ 3997659 w 21600"/>
              <a:gd name="T43" fmla="*/ 6496380 h 21600"/>
              <a:gd name="T44" fmla="*/ 4356104 w 21600"/>
              <a:gd name="T45" fmla="*/ 6973966 h 21600"/>
              <a:gd name="T46" fmla="*/ 5628172 w 21600"/>
              <a:gd name="T47" fmla="*/ 6739270 h 21600"/>
              <a:gd name="T48" fmla="*/ 8587848 w 21600"/>
              <a:gd name="T49" fmla="*/ 6496380 h 21600"/>
              <a:gd name="T50" fmla="*/ 10549002 w 21600"/>
              <a:gd name="T51" fmla="*/ 5575071 h 21600"/>
              <a:gd name="T52" fmla="*/ 11513122 w 21600"/>
              <a:gd name="T53" fmla="*/ 3947139 h 21600"/>
              <a:gd name="T54" fmla="*/ 10549002 w 21600"/>
              <a:gd name="T55" fmla="*/ 2306373 h 21600"/>
              <a:gd name="T56" fmla="*/ 8587848 w 21600"/>
              <a:gd name="T57" fmla="*/ 1393757 h 21600"/>
              <a:gd name="T58" fmla="*/ 6411622 w 21600"/>
              <a:gd name="T59" fmla="*/ 1106815 h 21600"/>
              <a:gd name="T60" fmla="*/ 15597085 w 21600"/>
              <a:gd name="T61" fmla="*/ 7005725 h 21600"/>
              <a:gd name="T62" fmla="*/ 14246015 w 21600"/>
              <a:gd name="T63" fmla="*/ 8581412 h 21600"/>
              <a:gd name="T64" fmla="*/ 13562041 w 21600"/>
              <a:gd name="T65" fmla="*/ 9961338 h 21600"/>
              <a:gd name="T66" fmla="*/ 14271600 w 21600"/>
              <a:gd name="T67" fmla="*/ 10725345 h 21600"/>
              <a:gd name="T68" fmla="*/ 14246015 w 21600"/>
              <a:gd name="T69" fmla="*/ 11015885 h 21600"/>
              <a:gd name="T70" fmla="*/ 13689321 w 21600"/>
              <a:gd name="T71" fmla="*/ 11030757 h 21600"/>
              <a:gd name="T72" fmla="*/ 10583378 w 21600"/>
              <a:gd name="T73" fmla="*/ 9890621 h 21600"/>
              <a:gd name="T74" fmla="*/ 9386634 w 21600"/>
              <a:gd name="T75" fmla="*/ 9961338 h 21600"/>
              <a:gd name="T76" fmla="*/ 5349487 w 21600"/>
              <a:gd name="T77" fmla="*/ 9065631 h 21600"/>
              <a:gd name="T78" fmla="*/ 6411622 w 21600"/>
              <a:gd name="T79" fmla="*/ 8997495 h 21600"/>
              <a:gd name="T80" fmla="*/ 11291477 w 21600"/>
              <a:gd name="T81" fmla="*/ 7877867 h 21600"/>
              <a:gd name="T82" fmla="*/ 13763941 w 21600"/>
              <a:gd name="T83" fmla="*/ 5541252 h 21600"/>
              <a:gd name="T84" fmla="*/ 14093852 w 21600"/>
              <a:gd name="T85" fmla="*/ 3365538 h 21600"/>
              <a:gd name="T86" fmla="*/ 15800446 w 21600"/>
              <a:gd name="T87" fmla="*/ 6018816 h 2160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1600" h="21600" extrusionOk="0">
                <a:moveTo>
                  <a:pt x="8765" y="0"/>
                </a:moveTo>
                <a:cubicBezTo>
                  <a:pt x="9365" y="0"/>
                  <a:pt x="9963" y="51"/>
                  <a:pt x="10556" y="155"/>
                </a:cubicBezTo>
                <a:cubicBezTo>
                  <a:pt x="11152" y="260"/>
                  <a:pt x="11733" y="418"/>
                  <a:pt x="12303" y="632"/>
                </a:cubicBezTo>
                <a:cubicBezTo>
                  <a:pt x="12950" y="898"/>
                  <a:pt x="13588" y="1240"/>
                  <a:pt x="14219" y="1663"/>
                </a:cubicBezTo>
                <a:cubicBezTo>
                  <a:pt x="14850" y="2087"/>
                  <a:pt x="15412" y="2598"/>
                  <a:pt x="15904" y="3199"/>
                </a:cubicBezTo>
                <a:cubicBezTo>
                  <a:pt x="16396" y="3798"/>
                  <a:pt x="16791" y="4475"/>
                  <a:pt x="17088" y="5229"/>
                </a:cubicBezTo>
                <a:cubicBezTo>
                  <a:pt x="17382" y="5989"/>
                  <a:pt x="17530" y="6813"/>
                  <a:pt x="17530" y="7703"/>
                </a:cubicBezTo>
                <a:cubicBezTo>
                  <a:pt x="17530" y="8586"/>
                  <a:pt x="17382" y="9408"/>
                  <a:pt x="17088" y="10162"/>
                </a:cubicBezTo>
                <a:cubicBezTo>
                  <a:pt x="16791" y="10921"/>
                  <a:pt x="16396" y="11596"/>
                  <a:pt x="15904" y="12186"/>
                </a:cubicBezTo>
                <a:cubicBezTo>
                  <a:pt x="15412" y="12776"/>
                  <a:pt x="14850" y="13287"/>
                  <a:pt x="14219" y="13719"/>
                </a:cubicBezTo>
                <a:cubicBezTo>
                  <a:pt x="13588" y="14152"/>
                  <a:pt x="12950" y="14499"/>
                  <a:pt x="12303" y="14758"/>
                </a:cubicBezTo>
                <a:cubicBezTo>
                  <a:pt x="11147" y="15185"/>
                  <a:pt x="9968" y="15397"/>
                  <a:pt x="8765" y="15397"/>
                </a:cubicBezTo>
                <a:cubicBezTo>
                  <a:pt x="8487" y="15397"/>
                  <a:pt x="8214" y="15382"/>
                  <a:pt x="7948" y="15354"/>
                </a:cubicBezTo>
                <a:cubicBezTo>
                  <a:pt x="7683" y="15329"/>
                  <a:pt x="7409" y="15298"/>
                  <a:pt x="7132" y="15258"/>
                </a:cubicBezTo>
                <a:cubicBezTo>
                  <a:pt x="6007" y="16294"/>
                  <a:pt x="4743" y="16995"/>
                  <a:pt x="3347" y="17353"/>
                </a:cubicBezTo>
                <a:cubicBezTo>
                  <a:pt x="3196" y="17393"/>
                  <a:pt x="3034" y="17435"/>
                  <a:pt x="2862" y="17483"/>
                </a:cubicBezTo>
                <a:cubicBezTo>
                  <a:pt x="2688" y="17534"/>
                  <a:pt x="2521" y="17559"/>
                  <a:pt x="2354" y="17559"/>
                </a:cubicBezTo>
                <a:cubicBezTo>
                  <a:pt x="2264" y="17559"/>
                  <a:pt x="2182" y="17514"/>
                  <a:pt x="2111" y="17432"/>
                </a:cubicBezTo>
                <a:cubicBezTo>
                  <a:pt x="2041" y="17342"/>
                  <a:pt x="2005" y="17238"/>
                  <a:pt x="2005" y="17110"/>
                </a:cubicBezTo>
                <a:cubicBezTo>
                  <a:pt x="2005" y="17023"/>
                  <a:pt x="2034" y="16944"/>
                  <a:pt x="2090" y="16873"/>
                </a:cubicBezTo>
                <a:cubicBezTo>
                  <a:pt x="2147" y="16808"/>
                  <a:pt x="2196" y="16746"/>
                  <a:pt x="2241" y="16693"/>
                </a:cubicBezTo>
                <a:cubicBezTo>
                  <a:pt x="2624" y="16235"/>
                  <a:pt x="2897" y="15803"/>
                  <a:pt x="3060" y="15397"/>
                </a:cubicBezTo>
                <a:cubicBezTo>
                  <a:pt x="3220" y="14987"/>
                  <a:pt x="3354" y="14465"/>
                  <a:pt x="3458" y="13813"/>
                </a:cubicBezTo>
                <a:cubicBezTo>
                  <a:pt x="2985" y="13499"/>
                  <a:pt x="2540" y="13129"/>
                  <a:pt x="2123" y="12706"/>
                </a:cubicBezTo>
                <a:cubicBezTo>
                  <a:pt x="1706" y="12279"/>
                  <a:pt x="1342" y="11811"/>
                  <a:pt x="1024" y="11300"/>
                </a:cubicBezTo>
                <a:cubicBezTo>
                  <a:pt x="711" y="10786"/>
                  <a:pt x="459" y="10229"/>
                  <a:pt x="275" y="9623"/>
                </a:cubicBezTo>
                <a:cubicBezTo>
                  <a:pt x="92" y="9021"/>
                  <a:pt x="0" y="8383"/>
                  <a:pt x="0" y="7703"/>
                </a:cubicBezTo>
                <a:cubicBezTo>
                  <a:pt x="0" y="6822"/>
                  <a:pt x="151" y="6000"/>
                  <a:pt x="450" y="5238"/>
                </a:cubicBezTo>
                <a:cubicBezTo>
                  <a:pt x="751" y="4478"/>
                  <a:pt x="1151" y="3798"/>
                  <a:pt x="1650" y="3199"/>
                </a:cubicBezTo>
                <a:cubicBezTo>
                  <a:pt x="2149" y="2598"/>
                  <a:pt x="2716" y="2087"/>
                  <a:pt x="3347" y="1663"/>
                </a:cubicBezTo>
                <a:cubicBezTo>
                  <a:pt x="3978" y="1239"/>
                  <a:pt x="4616" y="898"/>
                  <a:pt x="5261" y="632"/>
                </a:cubicBezTo>
                <a:cubicBezTo>
                  <a:pt x="5832" y="409"/>
                  <a:pt x="6412" y="249"/>
                  <a:pt x="7002" y="150"/>
                </a:cubicBezTo>
                <a:cubicBezTo>
                  <a:pt x="7591" y="48"/>
                  <a:pt x="8179" y="0"/>
                  <a:pt x="8765" y="0"/>
                </a:cubicBezTo>
                <a:moveTo>
                  <a:pt x="8765" y="2160"/>
                </a:moveTo>
                <a:cubicBezTo>
                  <a:pt x="8269" y="2160"/>
                  <a:pt x="7774" y="2202"/>
                  <a:pt x="7278" y="2282"/>
                </a:cubicBezTo>
                <a:cubicBezTo>
                  <a:pt x="6783" y="2366"/>
                  <a:pt x="6287" y="2510"/>
                  <a:pt x="5790" y="2719"/>
                </a:cubicBezTo>
                <a:cubicBezTo>
                  <a:pt x="5348" y="2877"/>
                  <a:pt x="4886" y="3112"/>
                  <a:pt x="4411" y="3419"/>
                </a:cubicBezTo>
                <a:cubicBezTo>
                  <a:pt x="3933" y="3727"/>
                  <a:pt x="3502" y="4086"/>
                  <a:pt x="3114" y="4501"/>
                </a:cubicBezTo>
                <a:cubicBezTo>
                  <a:pt x="2728" y="4916"/>
                  <a:pt x="2413" y="5390"/>
                  <a:pt x="2168" y="5927"/>
                </a:cubicBezTo>
                <a:cubicBezTo>
                  <a:pt x="1925" y="6463"/>
                  <a:pt x="1803" y="7056"/>
                  <a:pt x="1803" y="7703"/>
                </a:cubicBezTo>
                <a:cubicBezTo>
                  <a:pt x="1803" y="8355"/>
                  <a:pt x="1916" y="8925"/>
                  <a:pt x="2147" y="9422"/>
                </a:cubicBezTo>
                <a:cubicBezTo>
                  <a:pt x="2375" y="9919"/>
                  <a:pt x="2667" y="10363"/>
                  <a:pt x="3017" y="10758"/>
                </a:cubicBezTo>
                <a:cubicBezTo>
                  <a:pt x="3373" y="11156"/>
                  <a:pt x="3764" y="11509"/>
                  <a:pt x="4197" y="11811"/>
                </a:cubicBezTo>
                <a:cubicBezTo>
                  <a:pt x="4630" y="12122"/>
                  <a:pt x="5051" y="12407"/>
                  <a:pt x="5465" y="12678"/>
                </a:cubicBezTo>
                <a:lnTo>
                  <a:pt x="5239" y="14177"/>
                </a:lnTo>
                <a:cubicBezTo>
                  <a:pt x="5486" y="14019"/>
                  <a:pt x="5724" y="13827"/>
                  <a:pt x="5955" y="13610"/>
                </a:cubicBezTo>
                <a:cubicBezTo>
                  <a:pt x="6183" y="13395"/>
                  <a:pt x="6407" y="13189"/>
                  <a:pt x="6626" y="12989"/>
                </a:cubicBezTo>
                <a:cubicBezTo>
                  <a:pt x="6979" y="13042"/>
                  <a:pt x="7334" y="13099"/>
                  <a:pt x="7694" y="13152"/>
                </a:cubicBezTo>
                <a:cubicBezTo>
                  <a:pt x="8057" y="13209"/>
                  <a:pt x="8412" y="13232"/>
                  <a:pt x="8765" y="13232"/>
                </a:cubicBezTo>
                <a:cubicBezTo>
                  <a:pt x="9780" y="13232"/>
                  <a:pt x="10771" y="13048"/>
                  <a:pt x="11740" y="12678"/>
                </a:cubicBezTo>
                <a:cubicBezTo>
                  <a:pt x="12197" y="12517"/>
                  <a:pt x="12665" y="12280"/>
                  <a:pt x="13138" y="11978"/>
                </a:cubicBezTo>
                <a:cubicBezTo>
                  <a:pt x="13609" y="11670"/>
                  <a:pt x="14040" y="11306"/>
                  <a:pt x="14421" y="10880"/>
                </a:cubicBezTo>
                <a:cubicBezTo>
                  <a:pt x="14805" y="10459"/>
                  <a:pt x="15120" y="9982"/>
                  <a:pt x="15370" y="9454"/>
                </a:cubicBezTo>
                <a:cubicBezTo>
                  <a:pt x="15617" y="8929"/>
                  <a:pt x="15739" y="8344"/>
                  <a:pt x="15739" y="7703"/>
                </a:cubicBezTo>
                <a:cubicBezTo>
                  <a:pt x="15739" y="7057"/>
                  <a:pt x="15617" y="6464"/>
                  <a:pt x="15370" y="5927"/>
                </a:cubicBezTo>
                <a:cubicBezTo>
                  <a:pt x="15120" y="5391"/>
                  <a:pt x="14805" y="4916"/>
                  <a:pt x="14421" y="4501"/>
                </a:cubicBezTo>
                <a:cubicBezTo>
                  <a:pt x="14040" y="4086"/>
                  <a:pt x="13611" y="3728"/>
                  <a:pt x="13143" y="3420"/>
                </a:cubicBezTo>
                <a:cubicBezTo>
                  <a:pt x="12675" y="3112"/>
                  <a:pt x="12206" y="2878"/>
                  <a:pt x="11740" y="2720"/>
                </a:cubicBezTo>
                <a:cubicBezTo>
                  <a:pt x="11267" y="2511"/>
                  <a:pt x="10780" y="2367"/>
                  <a:pt x="10281" y="2282"/>
                </a:cubicBezTo>
                <a:cubicBezTo>
                  <a:pt x="9782" y="2202"/>
                  <a:pt x="9278" y="2160"/>
                  <a:pt x="8765" y="2160"/>
                </a:cubicBezTo>
                <a:moveTo>
                  <a:pt x="21600" y="11746"/>
                </a:moveTo>
                <a:cubicBezTo>
                  <a:pt x="21600" y="12429"/>
                  <a:pt x="21506" y="13076"/>
                  <a:pt x="21322" y="13672"/>
                </a:cubicBezTo>
                <a:cubicBezTo>
                  <a:pt x="21139" y="14273"/>
                  <a:pt x="20889" y="14829"/>
                  <a:pt x="20574" y="15340"/>
                </a:cubicBezTo>
                <a:cubicBezTo>
                  <a:pt x="20258" y="15854"/>
                  <a:pt x="19891" y="16323"/>
                  <a:pt x="19475" y="16747"/>
                </a:cubicBezTo>
                <a:cubicBezTo>
                  <a:pt x="19058" y="17173"/>
                  <a:pt x="18613" y="17543"/>
                  <a:pt x="18140" y="17856"/>
                </a:cubicBezTo>
                <a:cubicBezTo>
                  <a:pt x="18246" y="18506"/>
                  <a:pt x="18378" y="19031"/>
                  <a:pt x="18540" y="19440"/>
                </a:cubicBezTo>
                <a:cubicBezTo>
                  <a:pt x="18703" y="19841"/>
                  <a:pt x="18973" y="20276"/>
                  <a:pt x="19357" y="20736"/>
                </a:cubicBezTo>
                <a:cubicBezTo>
                  <a:pt x="19402" y="20790"/>
                  <a:pt x="19453" y="20858"/>
                  <a:pt x="19510" y="20931"/>
                </a:cubicBezTo>
                <a:cubicBezTo>
                  <a:pt x="19566" y="21007"/>
                  <a:pt x="19592" y="21092"/>
                  <a:pt x="19592" y="21182"/>
                </a:cubicBezTo>
                <a:cubicBezTo>
                  <a:pt x="19592" y="21326"/>
                  <a:pt x="19555" y="21431"/>
                  <a:pt x="19475" y="21498"/>
                </a:cubicBezTo>
                <a:cubicBezTo>
                  <a:pt x="19397" y="21569"/>
                  <a:pt x="19305" y="21600"/>
                  <a:pt x="19199" y="21600"/>
                </a:cubicBezTo>
                <a:cubicBezTo>
                  <a:pt x="19049" y="21600"/>
                  <a:pt x="18889" y="21572"/>
                  <a:pt x="18714" y="21527"/>
                </a:cubicBezTo>
                <a:cubicBezTo>
                  <a:pt x="18543" y="21473"/>
                  <a:pt x="18387" y="21433"/>
                  <a:pt x="18253" y="21397"/>
                </a:cubicBezTo>
                <a:cubicBezTo>
                  <a:pt x="16855" y="21027"/>
                  <a:pt x="15593" y="20329"/>
                  <a:pt x="14468" y="19302"/>
                </a:cubicBezTo>
                <a:cubicBezTo>
                  <a:pt x="14191" y="19338"/>
                  <a:pt x="13917" y="19369"/>
                  <a:pt x="13652" y="19395"/>
                </a:cubicBezTo>
                <a:cubicBezTo>
                  <a:pt x="13383" y="19423"/>
                  <a:pt x="13113" y="19440"/>
                  <a:pt x="12832" y="19440"/>
                </a:cubicBezTo>
                <a:cubicBezTo>
                  <a:pt x="11865" y="19440"/>
                  <a:pt x="10909" y="19293"/>
                  <a:pt x="9973" y="19002"/>
                </a:cubicBezTo>
                <a:cubicBezTo>
                  <a:pt x="9031" y="18717"/>
                  <a:pt x="8146" y="18279"/>
                  <a:pt x="7313" y="17692"/>
                </a:cubicBezTo>
                <a:lnTo>
                  <a:pt x="7617" y="17475"/>
                </a:lnTo>
                <a:cubicBezTo>
                  <a:pt x="8000" y="17531"/>
                  <a:pt x="8382" y="17559"/>
                  <a:pt x="8765" y="17559"/>
                </a:cubicBezTo>
                <a:cubicBezTo>
                  <a:pt x="10246" y="17559"/>
                  <a:pt x="11677" y="17280"/>
                  <a:pt x="13058" y="16721"/>
                </a:cubicBezTo>
                <a:cubicBezTo>
                  <a:pt x="13892" y="16388"/>
                  <a:pt x="14685" y="15936"/>
                  <a:pt x="15436" y="15374"/>
                </a:cubicBezTo>
                <a:cubicBezTo>
                  <a:pt x="16186" y="14812"/>
                  <a:pt x="16853" y="14149"/>
                  <a:pt x="17432" y="13381"/>
                </a:cubicBezTo>
                <a:cubicBezTo>
                  <a:pt x="18008" y="12618"/>
                  <a:pt x="18470" y="11760"/>
                  <a:pt x="18816" y="10814"/>
                </a:cubicBezTo>
                <a:cubicBezTo>
                  <a:pt x="19162" y="9865"/>
                  <a:pt x="19336" y="8832"/>
                  <a:pt x="19336" y="7703"/>
                </a:cubicBezTo>
                <a:cubicBezTo>
                  <a:pt x="19336" y="7333"/>
                  <a:pt x="19312" y="6957"/>
                  <a:pt x="19267" y="6568"/>
                </a:cubicBezTo>
                <a:cubicBezTo>
                  <a:pt x="19943" y="7217"/>
                  <a:pt x="20501" y="7979"/>
                  <a:pt x="20941" y="8855"/>
                </a:cubicBezTo>
                <a:cubicBezTo>
                  <a:pt x="21379" y="9727"/>
                  <a:pt x="21600" y="10693"/>
                  <a:pt x="21600" y="1174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9050" tIns="19050" rIns="19050" bIns="19050" anchor="ctr"/>
          <a:lstStyle/>
          <a:p>
            <a:endParaRPr lang="zh-CN" altLang="en-US"/>
          </a:p>
        </p:txBody>
      </p:sp>
      <p:sp>
        <p:nvSpPr>
          <p:cNvPr id="48137" name="Shape 555"/>
          <p:cNvSpPr/>
          <p:nvPr/>
        </p:nvSpPr>
        <p:spPr bwMode="auto">
          <a:xfrm>
            <a:off x="8148638" y="3018473"/>
            <a:ext cx="2528887" cy="1276350"/>
          </a:xfrm>
          <a:custGeom>
            <a:avLst/>
            <a:gdLst>
              <a:gd name="T0" fmla="*/ 644281 w 21600"/>
              <a:gd name="T1" fmla="*/ 0 h 21600"/>
              <a:gd name="T2" fmla="*/ 42725546 w 21600"/>
              <a:gd name="T3" fmla="*/ 37943876 h 21600"/>
              <a:gd name="T4" fmla="*/ 0 w 21600"/>
              <a:gd name="T5" fmla="*/ 75419876 h 21600"/>
              <a:gd name="T6" fmla="*/ 254201497 w 21600"/>
              <a:gd name="T7" fmla="*/ 75419876 h 21600"/>
              <a:gd name="T8" fmla="*/ 296077290 w 21600"/>
              <a:gd name="T9" fmla="*/ 38279096 h 21600"/>
              <a:gd name="T10" fmla="*/ 255928633 w 21600"/>
              <a:gd name="T11" fmla="*/ 62872 h 21600"/>
              <a:gd name="T12" fmla="*/ 644281 w 21600"/>
              <a:gd name="T13" fmla="*/ 0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 extrusionOk="0">
                <a:moveTo>
                  <a:pt x="47" y="0"/>
                </a:moveTo>
                <a:lnTo>
                  <a:pt x="3117" y="10867"/>
                </a:lnTo>
                <a:lnTo>
                  <a:pt x="0" y="21600"/>
                </a:lnTo>
                <a:lnTo>
                  <a:pt x="18545" y="21600"/>
                </a:lnTo>
                <a:lnTo>
                  <a:pt x="21600" y="10963"/>
                </a:lnTo>
                <a:lnTo>
                  <a:pt x="18671" y="18"/>
                </a:lnTo>
                <a:lnTo>
                  <a:pt x="47" y="0"/>
                </a:lnTo>
                <a:close/>
              </a:path>
            </a:pathLst>
          </a:cu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 anchor="ctr"/>
          <a:lstStyle/>
          <a:p>
            <a:endParaRPr lang="zh-CN" altLang="en-US"/>
          </a:p>
        </p:txBody>
      </p:sp>
      <p:sp>
        <p:nvSpPr>
          <p:cNvPr id="48138" name="Shape 559"/>
          <p:cNvSpPr/>
          <p:nvPr/>
        </p:nvSpPr>
        <p:spPr bwMode="auto">
          <a:xfrm>
            <a:off x="9177338" y="3402648"/>
            <a:ext cx="573087" cy="479425"/>
          </a:xfrm>
          <a:custGeom>
            <a:avLst/>
            <a:gdLst>
              <a:gd name="T0" fmla="*/ 10562577 w 21600"/>
              <a:gd name="T1" fmla="*/ 501998 h 21600"/>
              <a:gd name="T2" fmla="*/ 14610216 w 21600"/>
              <a:gd name="T3" fmla="*/ 3903718 h 21600"/>
              <a:gd name="T4" fmla="*/ 15088187 w 21600"/>
              <a:gd name="T5" fmla="*/ 7462583 h 21600"/>
              <a:gd name="T6" fmla="*/ 14192765 w 21600"/>
              <a:gd name="T7" fmla="*/ 9558780 h 21600"/>
              <a:gd name="T8" fmla="*/ 12973549 w 21600"/>
              <a:gd name="T9" fmla="*/ 10641126 h 21600"/>
              <a:gd name="T10" fmla="*/ 1755610 w 21600"/>
              <a:gd name="T11" fmla="*/ 10444074 h 21600"/>
              <a:gd name="T12" fmla="*/ 457568 w 21600"/>
              <a:gd name="T13" fmla="*/ 8541977 h 21600"/>
              <a:gd name="T14" fmla="*/ 0 w 21600"/>
              <a:gd name="T15" fmla="*/ 6383189 h 21600"/>
              <a:gd name="T16" fmla="*/ 2223020 w 21600"/>
              <a:gd name="T17" fmla="*/ 1874996 h 21600"/>
              <a:gd name="T18" fmla="*/ 7602530 w 21600"/>
              <a:gd name="T19" fmla="*/ 0 h 21600"/>
              <a:gd name="T20" fmla="*/ 2887536 w 21600"/>
              <a:gd name="T21" fmla="*/ 6946291 h 21600"/>
              <a:gd name="T22" fmla="*/ 2884034 w 21600"/>
              <a:gd name="T23" fmla="*/ 5824037 h 21600"/>
              <a:gd name="T24" fmla="*/ 1549378 w 21600"/>
              <a:gd name="T25" fmla="*/ 5824037 h 21600"/>
              <a:gd name="T26" fmla="*/ 1549378 w 21600"/>
              <a:gd name="T27" fmla="*/ 6946291 h 21600"/>
              <a:gd name="T28" fmla="*/ 3792801 w 21600"/>
              <a:gd name="T29" fmla="*/ 3992878 h 21600"/>
              <a:gd name="T30" fmla="*/ 4755800 w 21600"/>
              <a:gd name="T31" fmla="*/ 3185934 h 21600"/>
              <a:gd name="T32" fmla="*/ 3792801 w 21600"/>
              <a:gd name="T33" fmla="*/ 2397214 h 21600"/>
              <a:gd name="T34" fmla="*/ 2846730 w 21600"/>
              <a:gd name="T35" fmla="*/ 3185934 h 21600"/>
              <a:gd name="T36" fmla="*/ 3792801 w 21600"/>
              <a:gd name="T37" fmla="*/ 3992878 h 21600"/>
              <a:gd name="T38" fmla="*/ 8569030 w 21600"/>
              <a:gd name="T39" fmla="*/ 7041377 h 21600"/>
              <a:gd name="T40" fmla="*/ 9054032 w 21600"/>
              <a:gd name="T41" fmla="*/ 5618617 h 21600"/>
              <a:gd name="T42" fmla="*/ 9482733 w 21600"/>
              <a:gd name="T43" fmla="*/ 4271233 h 21600"/>
              <a:gd name="T44" fmla="*/ 9418685 w 21600"/>
              <a:gd name="T45" fmla="*/ 3708130 h 21600"/>
              <a:gd name="T46" fmla="*/ 8803439 w 21600"/>
              <a:gd name="T47" fmla="*/ 3674149 h 21600"/>
              <a:gd name="T48" fmla="*/ 7536359 w 21600"/>
              <a:gd name="T49" fmla="*/ 7191619 h 21600"/>
              <a:gd name="T50" fmla="*/ 6450174 w 21600"/>
              <a:gd name="T51" fmla="*/ 7596090 h 21600"/>
              <a:gd name="T52" fmla="*/ 6009507 w 21600"/>
              <a:gd name="T53" fmla="*/ 8514877 h 21600"/>
              <a:gd name="T54" fmla="*/ 7602530 w 21600"/>
              <a:gd name="T55" fmla="*/ 9846990 h 21600"/>
              <a:gd name="T56" fmla="*/ 9195526 w 21600"/>
              <a:gd name="T57" fmla="*/ 8514877 h 21600"/>
              <a:gd name="T58" fmla="*/ 8443721 w 21600"/>
              <a:gd name="T59" fmla="*/ 7415773 h 21600"/>
              <a:gd name="T60" fmla="*/ 6931673 w 21600"/>
              <a:gd name="T61" fmla="*/ 1303548 h 21600"/>
              <a:gd name="T62" fmla="*/ 6931673 w 21600"/>
              <a:gd name="T63" fmla="*/ 2427267 h 21600"/>
              <a:gd name="T64" fmla="*/ 8273360 w 21600"/>
              <a:gd name="T65" fmla="*/ 2427267 h 21600"/>
              <a:gd name="T66" fmla="*/ 8273360 w 21600"/>
              <a:gd name="T67" fmla="*/ 1303548 h 21600"/>
              <a:gd name="T68" fmla="*/ 10449233 w 21600"/>
              <a:gd name="T69" fmla="*/ 3185934 h 21600"/>
              <a:gd name="T70" fmla="*/ 11412232 w 21600"/>
              <a:gd name="T71" fmla="*/ 3978606 h 21600"/>
              <a:gd name="T72" fmla="*/ 12358303 w 21600"/>
              <a:gd name="T73" fmla="*/ 3185934 h 21600"/>
              <a:gd name="T74" fmla="*/ 11412232 w 21600"/>
              <a:gd name="T75" fmla="*/ 2397214 h 21600"/>
              <a:gd name="T76" fmla="*/ 10449233 w 21600"/>
              <a:gd name="T77" fmla="*/ 3185934 h 21600"/>
              <a:gd name="T78" fmla="*/ 13655655 w 21600"/>
              <a:gd name="T79" fmla="*/ 6946291 h 21600"/>
              <a:gd name="T80" fmla="*/ 13655655 w 21600"/>
              <a:gd name="T81" fmla="*/ 5824037 h 21600"/>
              <a:gd name="T82" fmla="*/ 12317497 w 21600"/>
              <a:gd name="T83" fmla="*/ 5824037 h 21600"/>
              <a:gd name="T84" fmla="*/ 12317497 w 21600"/>
              <a:gd name="T85" fmla="*/ 6946291 h 2160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12293" y="0"/>
                  <a:pt x="13697" y="343"/>
                  <a:pt x="15005" y="1019"/>
                </a:cubicBezTo>
                <a:cubicBezTo>
                  <a:pt x="16315" y="1699"/>
                  <a:pt x="17460" y="2629"/>
                  <a:pt x="18442" y="3806"/>
                </a:cubicBezTo>
                <a:cubicBezTo>
                  <a:pt x="19421" y="4981"/>
                  <a:pt x="20194" y="6355"/>
                  <a:pt x="20755" y="7924"/>
                </a:cubicBezTo>
                <a:cubicBezTo>
                  <a:pt x="21319" y="9499"/>
                  <a:pt x="21600" y="11174"/>
                  <a:pt x="21600" y="12957"/>
                </a:cubicBezTo>
                <a:cubicBezTo>
                  <a:pt x="21600" y="13674"/>
                  <a:pt x="21545" y="14402"/>
                  <a:pt x="21434" y="15148"/>
                </a:cubicBezTo>
                <a:cubicBezTo>
                  <a:pt x="21322" y="15893"/>
                  <a:pt x="21161" y="16625"/>
                  <a:pt x="20952" y="17339"/>
                </a:cubicBezTo>
                <a:cubicBezTo>
                  <a:pt x="20741" y="18059"/>
                  <a:pt x="20477" y="18744"/>
                  <a:pt x="20162" y="19403"/>
                </a:cubicBezTo>
                <a:cubicBezTo>
                  <a:pt x="19850" y="20057"/>
                  <a:pt x="19498" y="20656"/>
                  <a:pt x="19106" y="21200"/>
                </a:cubicBezTo>
                <a:cubicBezTo>
                  <a:pt x="18931" y="21468"/>
                  <a:pt x="18703" y="21600"/>
                  <a:pt x="18430" y="21600"/>
                </a:cubicBezTo>
                <a:lnTo>
                  <a:pt x="3170" y="21600"/>
                </a:lnTo>
                <a:cubicBezTo>
                  <a:pt x="2887" y="21600"/>
                  <a:pt x="2662" y="21467"/>
                  <a:pt x="2494" y="21200"/>
                </a:cubicBezTo>
                <a:cubicBezTo>
                  <a:pt x="2088" y="20656"/>
                  <a:pt x="1730" y="20057"/>
                  <a:pt x="1426" y="19403"/>
                </a:cubicBezTo>
                <a:cubicBezTo>
                  <a:pt x="1118" y="18744"/>
                  <a:pt x="859" y="18059"/>
                  <a:pt x="650" y="17339"/>
                </a:cubicBezTo>
                <a:cubicBezTo>
                  <a:pt x="439" y="16625"/>
                  <a:pt x="278" y="15893"/>
                  <a:pt x="166" y="15148"/>
                </a:cubicBezTo>
                <a:cubicBezTo>
                  <a:pt x="55" y="14402"/>
                  <a:pt x="0" y="13673"/>
                  <a:pt x="0" y="12957"/>
                </a:cubicBezTo>
                <a:cubicBezTo>
                  <a:pt x="0" y="11163"/>
                  <a:pt x="281" y="9487"/>
                  <a:pt x="845" y="7918"/>
                </a:cubicBezTo>
                <a:cubicBezTo>
                  <a:pt x="1406" y="6354"/>
                  <a:pt x="2179" y="4981"/>
                  <a:pt x="3158" y="3806"/>
                </a:cubicBezTo>
                <a:cubicBezTo>
                  <a:pt x="4140" y="2629"/>
                  <a:pt x="5285" y="1699"/>
                  <a:pt x="6595" y="1019"/>
                </a:cubicBezTo>
                <a:cubicBezTo>
                  <a:pt x="7903" y="343"/>
                  <a:pt x="9305" y="0"/>
                  <a:pt x="10800" y="0"/>
                </a:cubicBezTo>
                <a:moveTo>
                  <a:pt x="3149" y="14572"/>
                </a:moveTo>
                <a:cubicBezTo>
                  <a:pt x="3523" y="14572"/>
                  <a:pt x="3842" y="14414"/>
                  <a:pt x="4102" y="14100"/>
                </a:cubicBezTo>
                <a:cubicBezTo>
                  <a:pt x="4361" y="13792"/>
                  <a:pt x="4493" y="13409"/>
                  <a:pt x="4493" y="12957"/>
                </a:cubicBezTo>
                <a:cubicBezTo>
                  <a:pt x="4493" y="12508"/>
                  <a:pt x="4361" y="12128"/>
                  <a:pt x="4097" y="11822"/>
                </a:cubicBezTo>
                <a:cubicBezTo>
                  <a:pt x="3833" y="11512"/>
                  <a:pt x="3516" y="11359"/>
                  <a:pt x="3149" y="11359"/>
                </a:cubicBezTo>
                <a:cubicBezTo>
                  <a:pt x="2772" y="11359"/>
                  <a:pt x="2455" y="11511"/>
                  <a:pt x="2201" y="11822"/>
                </a:cubicBezTo>
                <a:cubicBezTo>
                  <a:pt x="1944" y="12128"/>
                  <a:pt x="1814" y="12508"/>
                  <a:pt x="1814" y="12957"/>
                </a:cubicBezTo>
                <a:cubicBezTo>
                  <a:pt x="1814" y="13409"/>
                  <a:pt x="1944" y="13792"/>
                  <a:pt x="2201" y="14100"/>
                </a:cubicBezTo>
                <a:cubicBezTo>
                  <a:pt x="2455" y="14414"/>
                  <a:pt x="2772" y="14572"/>
                  <a:pt x="3149" y="14572"/>
                </a:cubicBezTo>
                <a:moveTo>
                  <a:pt x="5388" y="8105"/>
                </a:moveTo>
                <a:cubicBezTo>
                  <a:pt x="5762" y="8105"/>
                  <a:pt x="6086" y="7944"/>
                  <a:pt x="6353" y="7621"/>
                </a:cubicBezTo>
                <a:cubicBezTo>
                  <a:pt x="6622" y="7302"/>
                  <a:pt x="6756" y="6916"/>
                  <a:pt x="6756" y="6467"/>
                </a:cubicBezTo>
                <a:cubicBezTo>
                  <a:pt x="6756" y="6015"/>
                  <a:pt x="6622" y="5635"/>
                  <a:pt x="6353" y="5327"/>
                </a:cubicBezTo>
                <a:cubicBezTo>
                  <a:pt x="6086" y="5021"/>
                  <a:pt x="5762" y="4866"/>
                  <a:pt x="5388" y="4866"/>
                </a:cubicBezTo>
                <a:cubicBezTo>
                  <a:pt x="5028" y="4866"/>
                  <a:pt x="4714" y="5021"/>
                  <a:pt x="4447" y="5327"/>
                </a:cubicBezTo>
                <a:cubicBezTo>
                  <a:pt x="4178" y="5635"/>
                  <a:pt x="4044" y="6015"/>
                  <a:pt x="4044" y="6467"/>
                </a:cubicBezTo>
                <a:cubicBezTo>
                  <a:pt x="4044" y="6916"/>
                  <a:pt x="4178" y="7302"/>
                  <a:pt x="4447" y="7621"/>
                </a:cubicBezTo>
                <a:cubicBezTo>
                  <a:pt x="4714" y="7944"/>
                  <a:pt x="5028" y="8105"/>
                  <a:pt x="5388" y="8105"/>
                </a:cubicBezTo>
                <a:moveTo>
                  <a:pt x="11995" y="15053"/>
                </a:moveTo>
                <a:cubicBezTo>
                  <a:pt x="12026" y="14923"/>
                  <a:pt x="12084" y="14673"/>
                  <a:pt x="12173" y="14293"/>
                </a:cubicBezTo>
                <a:cubicBezTo>
                  <a:pt x="12262" y="13918"/>
                  <a:pt x="12365" y="13478"/>
                  <a:pt x="12482" y="12977"/>
                </a:cubicBezTo>
                <a:cubicBezTo>
                  <a:pt x="12600" y="12476"/>
                  <a:pt x="12727" y="11955"/>
                  <a:pt x="12862" y="11405"/>
                </a:cubicBezTo>
                <a:cubicBezTo>
                  <a:pt x="12996" y="10861"/>
                  <a:pt x="13114" y="10351"/>
                  <a:pt x="13212" y="9882"/>
                </a:cubicBezTo>
                <a:cubicBezTo>
                  <a:pt x="13313" y="9415"/>
                  <a:pt x="13399" y="9009"/>
                  <a:pt x="13471" y="8670"/>
                </a:cubicBezTo>
                <a:cubicBezTo>
                  <a:pt x="13543" y="8330"/>
                  <a:pt x="13579" y="8131"/>
                  <a:pt x="13579" y="8076"/>
                </a:cubicBezTo>
                <a:cubicBezTo>
                  <a:pt x="13579" y="7869"/>
                  <a:pt x="13512" y="7682"/>
                  <a:pt x="13380" y="7527"/>
                </a:cubicBezTo>
                <a:cubicBezTo>
                  <a:pt x="13246" y="7371"/>
                  <a:pt x="13090" y="7293"/>
                  <a:pt x="12914" y="7293"/>
                </a:cubicBezTo>
                <a:cubicBezTo>
                  <a:pt x="12761" y="7293"/>
                  <a:pt x="12624" y="7345"/>
                  <a:pt x="12506" y="7458"/>
                </a:cubicBezTo>
                <a:cubicBezTo>
                  <a:pt x="12386" y="7567"/>
                  <a:pt x="12305" y="7711"/>
                  <a:pt x="12259" y="7886"/>
                </a:cubicBezTo>
                <a:lnTo>
                  <a:pt x="10706" y="14598"/>
                </a:lnTo>
                <a:cubicBezTo>
                  <a:pt x="10409" y="14618"/>
                  <a:pt x="10126" y="14696"/>
                  <a:pt x="9857" y="14840"/>
                </a:cubicBezTo>
                <a:cubicBezTo>
                  <a:pt x="9590" y="14984"/>
                  <a:pt x="9358" y="15174"/>
                  <a:pt x="9163" y="15419"/>
                </a:cubicBezTo>
                <a:cubicBezTo>
                  <a:pt x="8966" y="15663"/>
                  <a:pt x="8813" y="15945"/>
                  <a:pt x="8702" y="16265"/>
                </a:cubicBezTo>
                <a:cubicBezTo>
                  <a:pt x="8592" y="16588"/>
                  <a:pt x="8537" y="16927"/>
                  <a:pt x="8537" y="17284"/>
                </a:cubicBezTo>
                <a:cubicBezTo>
                  <a:pt x="8537" y="18039"/>
                  <a:pt x="8755" y="18678"/>
                  <a:pt x="9197" y="19199"/>
                </a:cubicBezTo>
                <a:cubicBezTo>
                  <a:pt x="9638" y="19726"/>
                  <a:pt x="10171" y="19988"/>
                  <a:pt x="10800" y="19988"/>
                </a:cubicBezTo>
                <a:cubicBezTo>
                  <a:pt x="11429" y="19988"/>
                  <a:pt x="11962" y="19726"/>
                  <a:pt x="12403" y="19199"/>
                </a:cubicBezTo>
                <a:cubicBezTo>
                  <a:pt x="12842" y="18678"/>
                  <a:pt x="13063" y="18039"/>
                  <a:pt x="13063" y="17284"/>
                </a:cubicBezTo>
                <a:cubicBezTo>
                  <a:pt x="13063" y="16835"/>
                  <a:pt x="12962" y="16418"/>
                  <a:pt x="12763" y="16032"/>
                </a:cubicBezTo>
                <a:cubicBezTo>
                  <a:pt x="12564" y="15646"/>
                  <a:pt x="12307" y="15321"/>
                  <a:pt x="11995" y="15053"/>
                </a:cubicBezTo>
                <a:moveTo>
                  <a:pt x="10800" y="2177"/>
                </a:moveTo>
                <a:cubicBezTo>
                  <a:pt x="10426" y="2177"/>
                  <a:pt x="10106" y="2335"/>
                  <a:pt x="9847" y="2646"/>
                </a:cubicBezTo>
                <a:cubicBezTo>
                  <a:pt x="9586" y="2960"/>
                  <a:pt x="9456" y="3343"/>
                  <a:pt x="9456" y="3792"/>
                </a:cubicBezTo>
                <a:cubicBezTo>
                  <a:pt x="9456" y="4241"/>
                  <a:pt x="9586" y="4621"/>
                  <a:pt x="9847" y="4927"/>
                </a:cubicBezTo>
                <a:cubicBezTo>
                  <a:pt x="10106" y="5237"/>
                  <a:pt x="10426" y="5390"/>
                  <a:pt x="10800" y="5390"/>
                </a:cubicBezTo>
                <a:cubicBezTo>
                  <a:pt x="11174" y="5390"/>
                  <a:pt x="11494" y="5238"/>
                  <a:pt x="11753" y="4927"/>
                </a:cubicBezTo>
                <a:cubicBezTo>
                  <a:pt x="12014" y="4621"/>
                  <a:pt x="12144" y="4241"/>
                  <a:pt x="12144" y="3792"/>
                </a:cubicBezTo>
                <a:cubicBezTo>
                  <a:pt x="12144" y="3343"/>
                  <a:pt x="12014" y="2960"/>
                  <a:pt x="11753" y="2646"/>
                </a:cubicBezTo>
                <a:cubicBezTo>
                  <a:pt x="11494" y="2335"/>
                  <a:pt x="11174" y="2177"/>
                  <a:pt x="10800" y="2177"/>
                </a:cubicBezTo>
                <a:moveTo>
                  <a:pt x="14844" y="6467"/>
                </a:moveTo>
                <a:cubicBezTo>
                  <a:pt x="14844" y="6916"/>
                  <a:pt x="14978" y="7299"/>
                  <a:pt x="15247" y="7610"/>
                </a:cubicBezTo>
                <a:cubicBezTo>
                  <a:pt x="15514" y="7921"/>
                  <a:pt x="15835" y="8076"/>
                  <a:pt x="16212" y="8076"/>
                </a:cubicBezTo>
                <a:cubicBezTo>
                  <a:pt x="16586" y="8076"/>
                  <a:pt x="16903" y="7921"/>
                  <a:pt x="17165" y="7610"/>
                </a:cubicBezTo>
                <a:cubicBezTo>
                  <a:pt x="17426" y="7299"/>
                  <a:pt x="17556" y="6916"/>
                  <a:pt x="17556" y="6467"/>
                </a:cubicBezTo>
                <a:cubicBezTo>
                  <a:pt x="17556" y="6015"/>
                  <a:pt x="17426" y="5635"/>
                  <a:pt x="17165" y="5327"/>
                </a:cubicBezTo>
                <a:cubicBezTo>
                  <a:pt x="16903" y="5021"/>
                  <a:pt x="16586" y="4866"/>
                  <a:pt x="16212" y="4866"/>
                </a:cubicBezTo>
                <a:cubicBezTo>
                  <a:pt x="15835" y="4866"/>
                  <a:pt x="15514" y="5022"/>
                  <a:pt x="15247" y="5327"/>
                </a:cubicBezTo>
                <a:cubicBezTo>
                  <a:pt x="14978" y="5635"/>
                  <a:pt x="14844" y="6015"/>
                  <a:pt x="14844" y="6467"/>
                </a:cubicBezTo>
                <a:moveTo>
                  <a:pt x="18451" y="14572"/>
                </a:moveTo>
                <a:cubicBezTo>
                  <a:pt x="18828" y="14572"/>
                  <a:pt x="19142" y="14414"/>
                  <a:pt x="19399" y="14100"/>
                </a:cubicBezTo>
                <a:cubicBezTo>
                  <a:pt x="19656" y="13792"/>
                  <a:pt x="19786" y="13409"/>
                  <a:pt x="19786" y="12957"/>
                </a:cubicBezTo>
                <a:cubicBezTo>
                  <a:pt x="19786" y="12508"/>
                  <a:pt x="19656" y="12128"/>
                  <a:pt x="19399" y="11822"/>
                </a:cubicBezTo>
                <a:cubicBezTo>
                  <a:pt x="19142" y="11512"/>
                  <a:pt x="18828" y="11359"/>
                  <a:pt x="18451" y="11359"/>
                </a:cubicBezTo>
                <a:cubicBezTo>
                  <a:pt x="18077" y="11359"/>
                  <a:pt x="17758" y="11511"/>
                  <a:pt x="17498" y="11822"/>
                </a:cubicBezTo>
                <a:cubicBezTo>
                  <a:pt x="17237" y="12128"/>
                  <a:pt x="17107" y="12508"/>
                  <a:pt x="17107" y="12957"/>
                </a:cubicBezTo>
                <a:cubicBezTo>
                  <a:pt x="17107" y="13409"/>
                  <a:pt x="17237" y="13792"/>
                  <a:pt x="17498" y="14100"/>
                </a:cubicBezTo>
                <a:cubicBezTo>
                  <a:pt x="17758" y="14414"/>
                  <a:pt x="18077" y="14572"/>
                  <a:pt x="18451" y="14572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9050" tIns="19050" rIns="19050" bIns="19050" anchor="ctr"/>
          <a:lstStyle/>
          <a:p>
            <a:endParaRPr lang="zh-CN" altLang="en-US"/>
          </a:p>
        </p:txBody>
      </p:sp>
      <p:sp>
        <p:nvSpPr>
          <p:cNvPr id="48140" name="TextBox 13"/>
          <p:cNvSpPr txBox="1">
            <a:spLocks noChangeArrowheads="1"/>
          </p:cNvSpPr>
          <p:nvPr/>
        </p:nvSpPr>
        <p:spPr bwMode="auto">
          <a:xfrm>
            <a:off x="1463675" y="4859973"/>
            <a:ext cx="19478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indent="0" eaLnBrk="1" hangingPunct="1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160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90204" pitchFamily="34" charset="0"/>
              </a:rPr>
              <a:t>少量数据冷启动可进一步提升性能</a:t>
            </a:r>
            <a:endParaRPr lang="en-US" altLang="zh-CN" sz="1600">
              <a:solidFill>
                <a:srgbClr val="445469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8142" name="TextBox 13"/>
          <p:cNvSpPr txBox="1">
            <a:spLocks noChangeArrowheads="1"/>
          </p:cNvSpPr>
          <p:nvPr/>
        </p:nvSpPr>
        <p:spPr bwMode="auto">
          <a:xfrm>
            <a:off x="3819525" y="4859973"/>
            <a:ext cx="19478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indent="0" eaLnBrk="1" hangingPunct="1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160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90204" pitchFamily="34" charset="0"/>
              </a:rPr>
              <a:t>引入「语言一致性」奖励。</a:t>
            </a:r>
            <a:endParaRPr lang="en-US" altLang="zh-CN" sz="1600">
              <a:solidFill>
                <a:srgbClr val="445469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8144" name="TextBox 13"/>
          <p:cNvSpPr txBox="1">
            <a:spLocks noChangeArrowheads="1"/>
          </p:cNvSpPr>
          <p:nvPr/>
        </p:nvSpPr>
        <p:spPr bwMode="auto">
          <a:xfrm>
            <a:off x="6181725" y="4859973"/>
            <a:ext cx="1947863" cy="73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indent="0" eaLnBrk="1" hangingPunct="1">
              <a:spcBef>
                <a:spcPct val="20000"/>
              </a:spcBef>
              <a:buFont typeface="Arial" panose="020B0604020202090204" pitchFamily="34" charset="0"/>
              <a:buNone/>
            </a:pPr>
            <a:r>
              <a:rPr lang="en-US" altLang="zh-CN" sz="160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Arial" panose="020B0604020202090204" pitchFamily="34" charset="0"/>
              </a:rPr>
              <a:t>大量（600k）推理数据</a:t>
            </a:r>
            <a:r>
              <a:rPr lang="zh-CN" altLang="en-US" sz="160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Arial" panose="020B0604020202090204" pitchFamily="34" charset="0"/>
              </a:rPr>
              <a:t>和</a:t>
            </a:r>
            <a:r>
              <a:rPr lang="en-US" altLang="zh-CN" sz="160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  <a:sym typeface="Arial" panose="020B0604020202090204" pitchFamily="34" charset="0"/>
              </a:rPr>
              <a:t>一定量非推理数据（200k）</a:t>
            </a:r>
            <a:endParaRPr lang="en-US" altLang="zh-CN" sz="1600">
              <a:solidFill>
                <a:srgbClr val="445469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8146" name="TextBox 13"/>
          <p:cNvSpPr txBox="1">
            <a:spLocks noChangeArrowheads="1"/>
          </p:cNvSpPr>
          <p:nvPr/>
        </p:nvSpPr>
        <p:spPr bwMode="auto">
          <a:xfrm>
            <a:off x="8451850" y="4859973"/>
            <a:ext cx="1947863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>
                <a:solidFill>
                  <a:srgbClr val="445469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Arial" panose="020B0604020202090204" pitchFamily="34" charset="0"/>
              </a:rPr>
              <a:t>强化学习对齐</a:t>
            </a:r>
            <a:endParaRPr lang="en-US" altLang="zh-CN" sz="1600">
              <a:solidFill>
                <a:srgbClr val="445469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Arial" panose="020B0604020202090204" pitchFamily="34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9226745" y="264590"/>
            <a:ext cx="2599565" cy="338121"/>
            <a:chOff x="2895762" y="53069"/>
            <a:chExt cx="6563861" cy="85375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5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459768"/>
            <a:ext cx="12192000" cy="681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  <a:sym typeface="+mn-ea"/>
              </a:rPr>
              <a:t>R1</a:t>
            </a:r>
            <a:r>
              <a:rPr lang="zh-CN" alt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  <a:sym typeface="+mn-ea"/>
              </a:rPr>
              <a:t>：蒸馏</a:t>
            </a:r>
            <a:endParaRPr lang="zh-CN" altLang="en-US" sz="32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  <a:sym typeface="+mn-ea"/>
            </a:endParaRPr>
          </a:p>
        </p:txBody>
      </p:sp>
      <p:sp>
        <p:nvSpPr>
          <p:cNvPr id="26627" name="Rectangle 30"/>
          <p:cNvSpPr>
            <a:spLocks noChangeArrowheads="1"/>
          </p:cNvSpPr>
          <p:nvPr/>
        </p:nvSpPr>
        <p:spPr bwMode="auto">
          <a:xfrm>
            <a:off x="-15875" y="1420813"/>
            <a:ext cx="12168188" cy="881062"/>
          </a:xfrm>
          <a:prstGeom prst="rect">
            <a:avLst/>
          </a:prstGeom>
          <a:solidFill>
            <a:srgbClr val="76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607695" eaLnBrk="1" hangingPunct="1"/>
            <a:endParaRPr lang="en-US" altLang="zh-CN" sz="3100">
              <a:solidFill>
                <a:srgbClr val="FFFFFF"/>
              </a:solidFill>
            </a:endParaRPr>
          </a:p>
        </p:txBody>
      </p:sp>
      <p:pic>
        <p:nvPicPr>
          <p:cNvPr id="26636" name="Picture 33"/>
          <p:cNvPicPr>
            <a:picLocks noChangeAspect="1" noChangeArrowheads="1"/>
          </p:cNvPicPr>
          <p:nvPr/>
        </p:nvPicPr>
        <p:blipFill>
          <a:blip r:embed="rId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313" y="1624013"/>
            <a:ext cx="4873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9" name="矩形 19"/>
          <p:cNvSpPr>
            <a:spLocks noChangeArrowheads="1"/>
          </p:cNvSpPr>
          <p:nvPr/>
        </p:nvSpPr>
        <p:spPr bwMode="auto">
          <a:xfrm>
            <a:off x="1670050" y="1699260"/>
            <a:ext cx="10236835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60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数据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+</a:t>
            </a:r>
            <a:r>
              <a:rPr lang="zh-CN" altLang="en-US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小模型</a:t>
            </a:r>
            <a:r>
              <a:rPr lang="en-US" altLang="zh-CN" sz="2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SFT</a:t>
            </a:r>
            <a:endParaRPr lang="en-US" altLang="zh-CN" sz="2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9226745" y="264590"/>
            <a:ext cx="2599565" cy="338121"/>
            <a:chOff x="2895762" y="53069"/>
            <a:chExt cx="6563861" cy="85375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5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  <p:sp>
        <p:nvSpPr>
          <p:cNvPr id="24580" name="Round Same Side Corner Rectangle 4"/>
          <p:cNvSpPr/>
          <p:nvPr/>
        </p:nvSpPr>
        <p:spPr bwMode="auto">
          <a:xfrm rot="-5400000">
            <a:off x="1747520" y="3683953"/>
            <a:ext cx="2624137" cy="2141538"/>
          </a:xfrm>
          <a:custGeom>
            <a:avLst/>
            <a:gdLst>
              <a:gd name="T0" fmla="*/ 157403 w 2623766"/>
              <a:gd name="T1" fmla="*/ 0 h 2142108"/>
              <a:gd name="T2" fmla="*/ 2466734 w 2623766"/>
              <a:gd name="T3" fmla="*/ 0 h 2142108"/>
              <a:gd name="T4" fmla="*/ 2624137 w 2623766"/>
              <a:gd name="T5" fmla="*/ 157339 h 2142108"/>
              <a:gd name="T6" fmla="*/ 2624137 w 2623766"/>
              <a:gd name="T7" fmla="*/ 2141538 h 2142108"/>
              <a:gd name="T8" fmla="*/ 2624137 w 2623766"/>
              <a:gd name="T9" fmla="*/ 2141538 h 2142108"/>
              <a:gd name="T10" fmla="*/ 0 w 2623766"/>
              <a:gd name="T11" fmla="*/ 2141538 h 2142108"/>
              <a:gd name="T12" fmla="*/ 0 w 2623766"/>
              <a:gd name="T13" fmla="*/ 2141538 h 2142108"/>
              <a:gd name="T14" fmla="*/ 0 w 2623766"/>
              <a:gd name="T15" fmla="*/ 157339 h 2142108"/>
              <a:gd name="T16" fmla="*/ 157403 w 2623766"/>
              <a:gd name="T17" fmla="*/ 0 h 21421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623766" h="2142108">
                <a:moveTo>
                  <a:pt x="157381" y="0"/>
                </a:moveTo>
                <a:lnTo>
                  <a:pt x="2466385" y="0"/>
                </a:lnTo>
                <a:cubicBezTo>
                  <a:pt x="2553304" y="0"/>
                  <a:pt x="2623766" y="70462"/>
                  <a:pt x="2623766" y="157381"/>
                </a:cubicBezTo>
                <a:lnTo>
                  <a:pt x="2623766" y="2142108"/>
                </a:lnTo>
                <a:lnTo>
                  <a:pt x="0" y="2142108"/>
                </a:lnTo>
                <a:lnTo>
                  <a:pt x="0" y="157381"/>
                </a:lnTo>
                <a:cubicBezTo>
                  <a:pt x="0" y="70462"/>
                  <a:pt x="70462" y="0"/>
                  <a:pt x="157381" y="0"/>
                </a:cubicBezTo>
                <a:close/>
              </a:path>
            </a:pathLst>
          </a:custGeom>
          <a:solidFill>
            <a:srgbClr val="1E9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endParaRPr lang="zh-CN" altLang="en-US"/>
          </a:p>
        </p:txBody>
      </p:sp>
      <p:sp>
        <p:nvSpPr>
          <p:cNvPr id="24581" name="Rectangle 9"/>
          <p:cNvSpPr>
            <a:spLocks noChangeArrowheads="1"/>
          </p:cNvSpPr>
          <p:nvPr/>
        </p:nvSpPr>
        <p:spPr bwMode="auto">
          <a:xfrm>
            <a:off x="1988820" y="4339590"/>
            <a:ext cx="2144713" cy="46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p>
            <a:pPr algn="ctr" eaLnBrk="1" hangingPunct="1"/>
            <a:endParaRPr lang="en-US" altLang="zh-CN" sz="2300">
              <a:solidFill>
                <a:srgbClr val="FFFFFF"/>
              </a:solidFill>
            </a:endParaRPr>
          </a:p>
        </p:txBody>
      </p:sp>
      <p:sp>
        <p:nvSpPr>
          <p:cNvPr id="24582" name="Freeform 116"/>
          <p:cNvSpPr>
            <a:spLocks noEditPoints="1"/>
          </p:cNvSpPr>
          <p:nvPr/>
        </p:nvSpPr>
        <p:spPr bwMode="auto">
          <a:xfrm>
            <a:off x="2822258" y="3537903"/>
            <a:ext cx="411162" cy="331787"/>
          </a:xfrm>
          <a:custGeom>
            <a:avLst/>
            <a:gdLst>
              <a:gd name="T0" fmla="*/ 396735 w 57"/>
              <a:gd name="T1" fmla="*/ 194745 h 46"/>
              <a:gd name="T2" fmla="*/ 389522 w 57"/>
              <a:gd name="T3" fmla="*/ 194745 h 46"/>
              <a:gd name="T4" fmla="*/ 389522 w 57"/>
              <a:gd name="T5" fmla="*/ 194745 h 46"/>
              <a:gd name="T6" fmla="*/ 382309 w 57"/>
              <a:gd name="T7" fmla="*/ 194745 h 46"/>
              <a:gd name="T8" fmla="*/ 201974 w 57"/>
              <a:gd name="T9" fmla="*/ 43277 h 46"/>
              <a:gd name="T10" fmla="*/ 28853 w 57"/>
              <a:gd name="T11" fmla="*/ 194745 h 46"/>
              <a:gd name="T12" fmla="*/ 21640 w 57"/>
              <a:gd name="T13" fmla="*/ 194745 h 46"/>
              <a:gd name="T14" fmla="*/ 14427 w 57"/>
              <a:gd name="T15" fmla="*/ 194745 h 46"/>
              <a:gd name="T16" fmla="*/ 0 w 57"/>
              <a:gd name="T17" fmla="*/ 173106 h 46"/>
              <a:gd name="T18" fmla="*/ 0 w 57"/>
              <a:gd name="T19" fmla="*/ 165894 h 46"/>
              <a:gd name="T20" fmla="*/ 187548 w 57"/>
              <a:gd name="T21" fmla="*/ 7213 h 46"/>
              <a:gd name="T22" fmla="*/ 223614 w 57"/>
              <a:gd name="T23" fmla="*/ 7213 h 46"/>
              <a:gd name="T24" fmla="*/ 288535 w 57"/>
              <a:gd name="T25" fmla="*/ 57702 h 46"/>
              <a:gd name="T26" fmla="*/ 288535 w 57"/>
              <a:gd name="T27" fmla="*/ 7213 h 46"/>
              <a:gd name="T28" fmla="*/ 295748 w 57"/>
              <a:gd name="T29" fmla="*/ 0 h 46"/>
              <a:gd name="T30" fmla="*/ 346242 w 57"/>
              <a:gd name="T31" fmla="*/ 0 h 46"/>
              <a:gd name="T32" fmla="*/ 353455 w 57"/>
              <a:gd name="T33" fmla="*/ 7213 h 46"/>
              <a:gd name="T34" fmla="*/ 353455 w 57"/>
              <a:gd name="T35" fmla="*/ 115404 h 46"/>
              <a:gd name="T36" fmla="*/ 411162 w 57"/>
              <a:gd name="T37" fmla="*/ 165894 h 46"/>
              <a:gd name="T38" fmla="*/ 411162 w 57"/>
              <a:gd name="T39" fmla="*/ 173106 h 46"/>
              <a:gd name="T40" fmla="*/ 396735 w 57"/>
              <a:gd name="T41" fmla="*/ 194745 h 46"/>
              <a:gd name="T42" fmla="*/ 353455 w 57"/>
              <a:gd name="T43" fmla="*/ 317361 h 46"/>
              <a:gd name="T44" fmla="*/ 339028 w 57"/>
              <a:gd name="T45" fmla="*/ 331787 h 46"/>
              <a:gd name="T46" fmla="*/ 238041 w 57"/>
              <a:gd name="T47" fmla="*/ 331787 h 46"/>
              <a:gd name="T48" fmla="*/ 238041 w 57"/>
              <a:gd name="T49" fmla="*/ 230808 h 46"/>
              <a:gd name="T50" fmla="*/ 173121 w 57"/>
              <a:gd name="T51" fmla="*/ 230808 h 46"/>
              <a:gd name="T52" fmla="*/ 173121 w 57"/>
              <a:gd name="T53" fmla="*/ 331787 h 46"/>
              <a:gd name="T54" fmla="*/ 72134 w 57"/>
              <a:gd name="T55" fmla="*/ 331787 h 46"/>
              <a:gd name="T56" fmla="*/ 57707 w 57"/>
              <a:gd name="T57" fmla="*/ 317361 h 46"/>
              <a:gd name="T58" fmla="*/ 57707 w 57"/>
              <a:gd name="T59" fmla="*/ 194745 h 46"/>
              <a:gd name="T60" fmla="*/ 57707 w 57"/>
              <a:gd name="T61" fmla="*/ 187532 h 46"/>
              <a:gd name="T62" fmla="*/ 201974 w 57"/>
              <a:gd name="T63" fmla="*/ 64915 h 46"/>
              <a:gd name="T64" fmla="*/ 353455 w 57"/>
              <a:gd name="T65" fmla="*/ 187532 h 46"/>
              <a:gd name="T66" fmla="*/ 353455 w 57"/>
              <a:gd name="T67" fmla="*/ 194745 h 46"/>
              <a:gd name="T68" fmla="*/ 353455 w 57"/>
              <a:gd name="T69" fmla="*/ 317361 h 4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p>
            <a:endParaRPr lang="zh-CN" altLang="en-US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2433320" y="3940493"/>
            <a:ext cx="1252538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 eaLnBrk="1" hangingPunct="1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黑盒蒸馏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584" name="Round Same Side Corner Rectangle 12"/>
          <p:cNvSpPr/>
          <p:nvPr/>
        </p:nvSpPr>
        <p:spPr bwMode="auto">
          <a:xfrm rot="5400000" flipH="1">
            <a:off x="7310120" y="3683953"/>
            <a:ext cx="2624137" cy="2141538"/>
          </a:xfrm>
          <a:custGeom>
            <a:avLst/>
            <a:gdLst>
              <a:gd name="T0" fmla="*/ 157403 w 2623766"/>
              <a:gd name="T1" fmla="*/ 0 h 2142108"/>
              <a:gd name="T2" fmla="*/ 2466734 w 2623766"/>
              <a:gd name="T3" fmla="*/ 0 h 2142108"/>
              <a:gd name="T4" fmla="*/ 2624137 w 2623766"/>
              <a:gd name="T5" fmla="*/ 157339 h 2142108"/>
              <a:gd name="T6" fmla="*/ 2624137 w 2623766"/>
              <a:gd name="T7" fmla="*/ 2141538 h 2142108"/>
              <a:gd name="T8" fmla="*/ 2624137 w 2623766"/>
              <a:gd name="T9" fmla="*/ 2141538 h 2142108"/>
              <a:gd name="T10" fmla="*/ 0 w 2623766"/>
              <a:gd name="T11" fmla="*/ 2141538 h 2142108"/>
              <a:gd name="T12" fmla="*/ 0 w 2623766"/>
              <a:gd name="T13" fmla="*/ 2141538 h 2142108"/>
              <a:gd name="T14" fmla="*/ 0 w 2623766"/>
              <a:gd name="T15" fmla="*/ 157339 h 2142108"/>
              <a:gd name="T16" fmla="*/ 157403 w 2623766"/>
              <a:gd name="T17" fmla="*/ 0 h 214210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623766" h="2142108">
                <a:moveTo>
                  <a:pt x="157381" y="0"/>
                </a:moveTo>
                <a:lnTo>
                  <a:pt x="2466385" y="0"/>
                </a:lnTo>
                <a:cubicBezTo>
                  <a:pt x="2553304" y="0"/>
                  <a:pt x="2623766" y="70462"/>
                  <a:pt x="2623766" y="157381"/>
                </a:cubicBezTo>
                <a:lnTo>
                  <a:pt x="2623766" y="2142108"/>
                </a:lnTo>
                <a:lnTo>
                  <a:pt x="0" y="2142108"/>
                </a:lnTo>
                <a:lnTo>
                  <a:pt x="0" y="157381"/>
                </a:lnTo>
                <a:cubicBezTo>
                  <a:pt x="0" y="70462"/>
                  <a:pt x="70462" y="0"/>
                  <a:pt x="157381" y="0"/>
                </a:cubicBezTo>
                <a:close/>
              </a:path>
            </a:pathLst>
          </a:cu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endParaRPr lang="zh-CN" altLang="en-US"/>
          </a:p>
        </p:txBody>
      </p:sp>
      <p:sp>
        <p:nvSpPr>
          <p:cNvPr id="24585" name="Rectangle 13"/>
          <p:cNvSpPr>
            <a:spLocks noChangeArrowheads="1"/>
          </p:cNvSpPr>
          <p:nvPr/>
        </p:nvSpPr>
        <p:spPr bwMode="auto">
          <a:xfrm flipH="1">
            <a:off x="7548245" y="4339590"/>
            <a:ext cx="2144713" cy="46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p>
            <a:pPr algn="ctr" eaLnBrk="1" hangingPunct="1"/>
            <a:endParaRPr lang="en-US" altLang="zh-CN" sz="2300">
              <a:solidFill>
                <a:srgbClr val="FFFFFF"/>
              </a:solidFill>
            </a:endParaRPr>
          </a:p>
        </p:txBody>
      </p:sp>
      <p:sp>
        <p:nvSpPr>
          <p:cNvPr id="24586" name="Freeform 122"/>
          <p:cNvSpPr>
            <a:spLocks noEditPoints="1"/>
          </p:cNvSpPr>
          <p:nvPr/>
        </p:nvSpPr>
        <p:spPr bwMode="auto">
          <a:xfrm>
            <a:off x="8430895" y="3554413"/>
            <a:ext cx="379413" cy="298450"/>
          </a:xfrm>
          <a:custGeom>
            <a:avLst/>
            <a:gdLst>
              <a:gd name="T0" fmla="*/ 296254 w 73"/>
              <a:gd name="T1" fmla="*/ 193731 h 57"/>
              <a:gd name="T2" fmla="*/ 197503 w 73"/>
              <a:gd name="T3" fmla="*/ 293214 h 57"/>
              <a:gd name="T4" fmla="*/ 176713 w 73"/>
              <a:gd name="T5" fmla="*/ 298450 h 57"/>
              <a:gd name="T6" fmla="*/ 161121 w 73"/>
              <a:gd name="T7" fmla="*/ 293214 h 57"/>
              <a:gd name="T8" fmla="*/ 20790 w 73"/>
              <a:gd name="T9" fmla="*/ 146607 h 57"/>
              <a:gd name="T10" fmla="*/ 0 w 73"/>
              <a:gd name="T11" fmla="*/ 104719 h 57"/>
              <a:gd name="T12" fmla="*/ 0 w 73"/>
              <a:gd name="T13" fmla="*/ 20944 h 57"/>
              <a:gd name="T14" fmla="*/ 25987 w 73"/>
              <a:gd name="T15" fmla="*/ 0 h 57"/>
              <a:gd name="T16" fmla="*/ 109146 w 73"/>
              <a:gd name="T17" fmla="*/ 0 h 57"/>
              <a:gd name="T18" fmla="*/ 150726 w 73"/>
              <a:gd name="T19" fmla="*/ 15708 h 57"/>
              <a:gd name="T20" fmla="*/ 296254 w 73"/>
              <a:gd name="T21" fmla="*/ 157079 h 57"/>
              <a:gd name="T22" fmla="*/ 301451 w 73"/>
              <a:gd name="T23" fmla="*/ 178023 h 57"/>
              <a:gd name="T24" fmla="*/ 296254 w 73"/>
              <a:gd name="T25" fmla="*/ 193731 h 57"/>
              <a:gd name="T26" fmla="*/ 67567 w 73"/>
              <a:gd name="T27" fmla="*/ 36652 h 57"/>
              <a:gd name="T28" fmla="*/ 41580 w 73"/>
              <a:gd name="T29" fmla="*/ 62832 h 57"/>
              <a:gd name="T30" fmla="*/ 67567 w 73"/>
              <a:gd name="T31" fmla="*/ 89011 h 57"/>
              <a:gd name="T32" fmla="*/ 88356 w 73"/>
              <a:gd name="T33" fmla="*/ 62832 h 57"/>
              <a:gd name="T34" fmla="*/ 67567 w 73"/>
              <a:gd name="T35" fmla="*/ 36652 h 57"/>
              <a:gd name="T36" fmla="*/ 369018 w 73"/>
              <a:gd name="T37" fmla="*/ 193731 h 57"/>
              <a:gd name="T38" fmla="*/ 270267 w 73"/>
              <a:gd name="T39" fmla="*/ 293214 h 57"/>
              <a:gd name="T40" fmla="*/ 254674 w 73"/>
              <a:gd name="T41" fmla="*/ 298450 h 57"/>
              <a:gd name="T42" fmla="*/ 233885 w 73"/>
              <a:gd name="T43" fmla="*/ 287978 h 57"/>
              <a:gd name="T44" fmla="*/ 327439 w 73"/>
              <a:gd name="T45" fmla="*/ 193731 h 57"/>
              <a:gd name="T46" fmla="*/ 332636 w 73"/>
              <a:gd name="T47" fmla="*/ 178023 h 57"/>
              <a:gd name="T48" fmla="*/ 327439 w 73"/>
              <a:gd name="T49" fmla="*/ 157079 h 57"/>
              <a:gd name="T50" fmla="*/ 181910 w 73"/>
              <a:gd name="T51" fmla="*/ 15708 h 57"/>
              <a:gd name="T52" fmla="*/ 140331 w 73"/>
              <a:gd name="T53" fmla="*/ 0 h 57"/>
              <a:gd name="T54" fmla="*/ 187108 w 73"/>
              <a:gd name="T55" fmla="*/ 0 h 57"/>
              <a:gd name="T56" fmla="*/ 228687 w 73"/>
              <a:gd name="T57" fmla="*/ 15708 h 57"/>
              <a:gd name="T58" fmla="*/ 369018 w 73"/>
              <a:gd name="T59" fmla="*/ 157079 h 57"/>
              <a:gd name="T60" fmla="*/ 379413 w 73"/>
              <a:gd name="T61" fmla="*/ 178023 h 57"/>
              <a:gd name="T62" fmla="*/ 369018 w 73"/>
              <a:gd name="T63" fmla="*/ 193731 h 5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73" h="57">
                <a:moveTo>
                  <a:pt x="57" y="37"/>
                </a:moveTo>
                <a:cubicBezTo>
                  <a:pt x="38" y="56"/>
                  <a:pt x="38" y="56"/>
                  <a:pt x="38" y="56"/>
                </a:cubicBezTo>
                <a:cubicBezTo>
                  <a:pt x="37" y="57"/>
                  <a:pt x="36" y="57"/>
                  <a:pt x="34" y="57"/>
                </a:cubicBezTo>
                <a:cubicBezTo>
                  <a:pt x="33" y="57"/>
                  <a:pt x="32" y="57"/>
                  <a:pt x="31" y="56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7"/>
                  <a:pt x="0" y="23"/>
                  <a:pt x="0" y="2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4" y="0"/>
                  <a:pt x="27" y="1"/>
                  <a:pt x="29" y="3"/>
                </a:cubicBezTo>
                <a:cubicBezTo>
                  <a:pt x="57" y="30"/>
                  <a:pt x="57" y="30"/>
                  <a:pt x="57" y="30"/>
                </a:cubicBezTo>
                <a:cubicBezTo>
                  <a:pt x="57" y="31"/>
                  <a:pt x="58" y="32"/>
                  <a:pt x="58" y="34"/>
                </a:cubicBezTo>
                <a:cubicBezTo>
                  <a:pt x="58" y="35"/>
                  <a:pt x="57" y="36"/>
                  <a:pt x="57" y="37"/>
                </a:cubicBezTo>
                <a:close/>
                <a:moveTo>
                  <a:pt x="13" y="7"/>
                </a:moveTo>
                <a:cubicBezTo>
                  <a:pt x="10" y="7"/>
                  <a:pt x="8" y="9"/>
                  <a:pt x="8" y="12"/>
                </a:cubicBezTo>
                <a:cubicBezTo>
                  <a:pt x="8" y="14"/>
                  <a:pt x="10" y="17"/>
                  <a:pt x="13" y="17"/>
                </a:cubicBezTo>
                <a:cubicBezTo>
                  <a:pt x="15" y="17"/>
                  <a:pt x="17" y="14"/>
                  <a:pt x="17" y="12"/>
                </a:cubicBezTo>
                <a:cubicBezTo>
                  <a:pt x="17" y="9"/>
                  <a:pt x="15" y="7"/>
                  <a:pt x="13" y="7"/>
                </a:cubicBezTo>
                <a:close/>
                <a:moveTo>
                  <a:pt x="71" y="37"/>
                </a:moveTo>
                <a:cubicBezTo>
                  <a:pt x="52" y="56"/>
                  <a:pt x="52" y="56"/>
                  <a:pt x="52" y="56"/>
                </a:cubicBezTo>
                <a:cubicBezTo>
                  <a:pt x="52" y="57"/>
                  <a:pt x="50" y="57"/>
                  <a:pt x="49" y="57"/>
                </a:cubicBezTo>
                <a:cubicBezTo>
                  <a:pt x="47" y="57"/>
                  <a:pt x="46" y="56"/>
                  <a:pt x="45" y="55"/>
                </a:cubicBezTo>
                <a:cubicBezTo>
                  <a:pt x="63" y="37"/>
                  <a:pt x="63" y="37"/>
                  <a:pt x="63" y="37"/>
                </a:cubicBezTo>
                <a:cubicBezTo>
                  <a:pt x="63" y="36"/>
                  <a:pt x="64" y="35"/>
                  <a:pt x="64" y="34"/>
                </a:cubicBezTo>
                <a:cubicBezTo>
                  <a:pt x="64" y="32"/>
                  <a:pt x="63" y="31"/>
                  <a:pt x="63" y="30"/>
                </a:cubicBezTo>
                <a:cubicBezTo>
                  <a:pt x="35" y="3"/>
                  <a:pt x="35" y="3"/>
                  <a:pt x="35" y="3"/>
                </a:cubicBezTo>
                <a:cubicBezTo>
                  <a:pt x="34" y="1"/>
                  <a:pt x="30" y="0"/>
                  <a:pt x="2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42" y="1"/>
                  <a:pt x="44" y="3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3" y="32"/>
                  <a:pt x="73" y="34"/>
                </a:cubicBezTo>
                <a:cubicBezTo>
                  <a:pt x="73" y="35"/>
                  <a:pt x="72" y="36"/>
                  <a:pt x="71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1262" tIns="45631" rIns="91262" bIns="45631"/>
          <a:p>
            <a:endParaRPr lang="zh-CN" altLang="en-US"/>
          </a:p>
        </p:txBody>
      </p:sp>
      <p:sp>
        <p:nvSpPr>
          <p:cNvPr id="24587" name="Rectangle 8"/>
          <p:cNvSpPr>
            <a:spLocks noChangeArrowheads="1"/>
          </p:cNvSpPr>
          <p:nvPr/>
        </p:nvSpPr>
        <p:spPr bwMode="auto">
          <a:xfrm>
            <a:off x="7994333" y="3940810"/>
            <a:ext cx="1252537" cy="3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ctr" eaLnBrk="1" hangingPunct="1"/>
            <a:r>
              <a:rPr lang="zh-CN" altLang="en-US" sz="20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白盒蒸馏</a:t>
            </a:r>
            <a:endParaRPr lang="zh-CN" altLang="en-US" sz="20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588" name="矩形 12"/>
          <p:cNvSpPr>
            <a:spLocks noChangeArrowheads="1"/>
          </p:cNvSpPr>
          <p:nvPr/>
        </p:nvSpPr>
        <p:spPr bwMode="auto">
          <a:xfrm>
            <a:off x="2363470" y="4577715"/>
            <a:ext cx="1328738" cy="88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p>
            <a:pPr defTabSz="9112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只能拿到模型的输出，把模型当做黑盒。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24589" name="矩形 13"/>
          <p:cNvSpPr>
            <a:spLocks noChangeArrowheads="1"/>
          </p:cNvSpPr>
          <p:nvPr/>
        </p:nvSpPr>
        <p:spPr bwMode="auto">
          <a:xfrm>
            <a:off x="7956233" y="4577715"/>
            <a:ext cx="1328737" cy="88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p>
            <a:pPr defTabSz="911225"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1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90204" pitchFamily="34" charset="0"/>
              </a:rPr>
              <a:t>可以拿到教师模型的具体概率分布值。</a:t>
            </a:r>
            <a:endParaRPr lang="zh-CN" altLang="en-US" sz="1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430" y="3007995"/>
            <a:ext cx="3475990" cy="3493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471198"/>
            <a:ext cx="12192000" cy="681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Base+SFT</a:t>
            </a:r>
            <a:endParaRPr lang="en-US" altLang="zh-CN" sz="32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1390650" y="2332990"/>
            <a:ext cx="3318510" cy="3535045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核心发现</a:t>
            </a:r>
            <a:endParaRPr lang="zh-CN" altLang="en-US" sz="1600"/>
          </a:p>
          <a:p>
            <a:pPr algn="l"/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「复杂的数学推理能力可以通过极少的训练数据（817条）有效地引出」。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algn="l"/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algn="l"/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algn="l"/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高质量数据构建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  <a:p>
            <a:pPr algn="l"/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找到那样的（高质量）数据（认知模板）！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7515860" y="2332990"/>
            <a:ext cx="3318510" cy="353568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核心发现</a:t>
            </a:r>
            <a:endParaRPr lang="zh-CN" altLang="en-US" sz="1600"/>
          </a:p>
          <a:p>
            <a:pPr algn="l"/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少量高质量数据（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1k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）SFT可以让LLM具备推理能力。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endParaRPr lang="zh-CN" altLang="en-US" sz="1600"/>
          </a:p>
          <a:p>
            <a:pPr algn="l"/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Budget Forcing</a:t>
            </a:r>
            <a:endParaRPr lang="zh-CN" altLang="en-US" sz="1600"/>
          </a:p>
          <a:p>
            <a:pPr algn="l"/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rPr>
              <a:t>包括两个关键操作：提前结束思考和增加更多思考。</a:t>
            </a:r>
            <a:endParaRPr lang="zh-CN" altLang="en-US" sz="1600">
              <a:latin typeface="Microsoft YaHei" panose="020B0503020204020204" pitchFamily="34" charset="-122"/>
              <a:ea typeface="Microsoft YaHei" panose="020B0503020204020204" pitchFamily="34" charset="-122"/>
              <a:cs typeface="Microsoft YaHei" panose="020B0503020204020204" pitchFamily="34" charset="-122"/>
            </a:endParaRPr>
          </a:p>
        </p:txBody>
      </p:sp>
      <p:sp>
        <p:nvSpPr>
          <p:cNvPr id="15" name="Left-Right Arrow 14"/>
          <p:cNvSpPr/>
          <p:nvPr/>
        </p:nvSpPr>
        <p:spPr>
          <a:xfrm>
            <a:off x="4708525" y="3376295"/>
            <a:ext cx="2807335" cy="1448435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>
                <a:solidFill>
                  <a:schemeClr val="bg1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从获取知识转为引发知识</a:t>
            </a:r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1989455" y="1717675"/>
            <a:ext cx="2121535" cy="6153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LIMO</a:t>
            </a:r>
            <a:endParaRPr lang="en-US" sz="2000"/>
          </a:p>
        </p:txBody>
      </p:sp>
      <p:sp>
        <p:nvSpPr>
          <p:cNvPr id="19" name="Rounded Rectangle 18"/>
          <p:cNvSpPr/>
          <p:nvPr/>
        </p:nvSpPr>
        <p:spPr>
          <a:xfrm>
            <a:off x="8114030" y="1717675"/>
            <a:ext cx="2121535" cy="6153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/>
              <a:t>s1</a:t>
            </a:r>
            <a:endParaRPr lang="en-US" sz="2000"/>
          </a:p>
        </p:txBody>
      </p:sp>
      <p:grpSp>
        <p:nvGrpSpPr>
          <p:cNvPr id="2" name="组合 3"/>
          <p:cNvGrpSpPr/>
          <p:nvPr/>
        </p:nvGrpSpPr>
        <p:grpSpPr>
          <a:xfrm>
            <a:off x="9226745" y="264590"/>
            <a:ext cx="2599565" cy="338121"/>
            <a:chOff x="2895762" y="53069"/>
            <a:chExt cx="6563861" cy="85375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5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471198"/>
            <a:ext cx="12192000" cy="681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Base+RL</a:t>
            </a:r>
            <a:endParaRPr lang="en-US" altLang="zh-CN" sz="32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cxnSp>
        <p:nvCxnSpPr>
          <p:cNvPr id="40963" name="Straight Connector 49"/>
          <p:cNvCxnSpPr>
            <a:cxnSpLocks noChangeShapeType="1"/>
          </p:cNvCxnSpPr>
          <p:nvPr/>
        </p:nvCxnSpPr>
        <p:spPr bwMode="auto">
          <a:xfrm>
            <a:off x="3213100" y="3217863"/>
            <a:ext cx="893763" cy="0"/>
          </a:xfrm>
          <a:prstGeom prst="line">
            <a:avLst/>
          </a:prstGeom>
          <a:noFill/>
          <a:ln w="635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4" name="Straight Connector 52"/>
          <p:cNvCxnSpPr>
            <a:cxnSpLocks noChangeShapeType="1"/>
          </p:cNvCxnSpPr>
          <p:nvPr/>
        </p:nvCxnSpPr>
        <p:spPr bwMode="auto">
          <a:xfrm>
            <a:off x="3213100" y="4662488"/>
            <a:ext cx="1204913" cy="0"/>
          </a:xfrm>
          <a:prstGeom prst="line">
            <a:avLst/>
          </a:prstGeom>
          <a:noFill/>
          <a:ln w="635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5" name="Straight Connector 38"/>
          <p:cNvCxnSpPr>
            <a:cxnSpLocks noChangeShapeType="1"/>
          </p:cNvCxnSpPr>
          <p:nvPr/>
        </p:nvCxnSpPr>
        <p:spPr bwMode="auto">
          <a:xfrm>
            <a:off x="6427788" y="1920875"/>
            <a:ext cx="2141537" cy="0"/>
          </a:xfrm>
          <a:prstGeom prst="line">
            <a:avLst/>
          </a:prstGeom>
          <a:noFill/>
          <a:ln w="635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6" name="Straight Connector 41"/>
          <p:cNvCxnSpPr>
            <a:cxnSpLocks noChangeShapeType="1"/>
          </p:cNvCxnSpPr>
          <p:nvPr/>
        </p:nvCxnSpPr>
        <p:spPr bwMode="auto">
          <a:xfrm>
            <a:off x="7675563" y="3217863"/>
            <a:ext cx="893762" cy="0"/>
          </a:xfrm>
          <a:prstGeom prst="line">
            <a:avLst/>
          </a:prstGeom>
          <a:noFill/>
          <a:ln w="635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7" name="Straight Connector 51"/>
          <p:cNvCxnSpPr>
            <a:cxnSpLocks noChangeShapeType="1"/>
          </p:cNvCxnSpPr>
          <p:nvPr/>
        </p:nvCxnSpPr>
        <p:spPr bwMode="auto">
          <a:xfrm>
            <a:off x="7315200" y="4662488"/>
            <a:ext cx="1254125" cy="0"/>
          </a:xfrm>
          <a:prstGeom prst="line">
            <a:avLst/>
          </a:prstGeom>
          <a:noFill/>
          <a:ln w="6350">
            <a:solidFill>
              <a:srgbClr val="ADBACA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8" name="Oval 3"/>
          <p:cNvSpPr>
            <a:spLocks noChangeArrowheads="1"/>
          </p:cNvSpPr>
          <p:nvPr/>
        </p:nvSpPr>
        <p:spPr bwMode="auto">
          <a:xfrm>
            <a:off x="6167438" y="2408238"/>
            <a:ext cx="1595437" cy="1619250"/>
          </a:xfrm>
          <a:prstGeom prst="ellipse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0969" name="Oval 4"/>
          <p:cNvSpPr>
            <a:spLocks noChangeArrowheads="1"/>
          </p:cNvSpPr>
          <p:nvPr/>
        </p:nvSpPr>
        <p:spPr bwMode="auto">
          <a:xfrm>
            <a:off x="5013325" y="1708150"/>
            <a:ext cx="1595438" cy="1619250"/>
          </a:xfrm>
          <a:prstGeom prst="ellipse">
            <a:avLst/>
          </a:prstGeom>
          <a:solidFill>
            <a:srgbClr val="76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0970" name="Oval 5"/>
          <p:cNvSpPr>
            <a:spLocks noChangeArrowheads="1"/>
          </p:cNvSpPr>
          <p:nvPr/>
        </p:nvSpPr>
        <p:spPr bwMode="auto">
          <a:xfrm>
            <a:off x="3997325" y="2408238"/>
            <a:ext cx="1595438" cy="1619250"/>
          </a:xfrm>
          <a:prstGeom prst="ellipse">
            <a:avLst/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0971" name="Oval 6"/>
          <p:cNvSpPr>
            <a:spLocks noChangeArrowheads="1"/>
          </p:cNvSpPr>
          <p:nvPr/>
        </p:nvSpPr>
        <p:spPr bwMode="auto">
          <a:xfrm>
            <a:off x="5811838" y="3738563"/>
            <a:ext cx="1595437" cy="1619250"/>
          </a:xfrm>
          <a:prstGeom prst="ellipse">
            <a:avLst/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0972" name="Oval 7"/>
          <p:cNvSpPr>
            <a:spLocks noChangeArrowheads="1"/>
          </p:cNvSpPr>
          <p:nvPr/>
        </p:nvSpPr>
        <p:spPr bwMode="auto">
          <a:xfrm>
            <a:off x="4356100" y="3738563"/>
            <a:ext cx="1595438" cy="1619250"/>
          </a:xfrm>
          <a:prstGeom prst="ellipse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0973" name="Freeform 57"/>
          <p:cNvSpPr>
            <a:spLocks noEditPoints="1"/>
          </p:cNvSpPr>
          <p:nvPr/>
        </p:nvSpPr>
        <p:spPr bwMode="auto">
          <a:xfrm>
            <a:off x="5557838" y="2187575"/>
            <a:ext cx="422275" cy="412750"/>
          </a:xfrm>
          <a:custGeom>
            <a:avLst/>
            <a:gdLst>
              <a:gd name="T0" fmla="*/ 1533521222 w 100"/>
              <a:gd name="T1" fmla="*/ 1086379276 h 97"/>
              <a:gd name="T2" fmla="*/ 1783161756 w 100"/>
              <a:gd name="T3" fmla="*/ 977740923 h 97"/>
              <a:gd name="T4" fmla="*/ 1783161756 w 100"/>
              <a:gd name="T5" fmla="*/ 778574155 h 97"/>
              <a:gd name="T6" fmla="*/ 1533521222 w 100"/>
              <a:gd name="T7" fmla="*/ 688041485 h 97"/>
              <a:gd name="T8" fmla="*/ 1480023202 w 100"/>
              <a:gd name="T9" fmla="*/ 579403131 h 97"/>
              <a:gd name="T10" fmla="*/ 1587015019 w 100"/>
              <a:gd name="T11" fmla="*/ 325915059 h 97"/>
              <a:gd name="T12" fmla="*/ 1444362078 w 100"/>
              <a:gd name="T13" fmla="*/ 199171023 h 97"/>
              <a:gd name="T14" fmla="*/ 1194717321 w 100"/>
              <a:gd name="T15" fmla="*/ 289699438 h 97"/>
              <a:gd name="T16" fmla="*/ 1087729727 w 100"/>
              <a:gd name="T17" fmla="*/ 253488072 h 97"/>
              <a:gd name="T18" fmla="*/ 980737910 w 100"/>
              <a:gd name="T19" fmla="*/ 0 h 97"/>
              <a:gd name="T20" fmla="*/ 784591173 w 100"/>
              <a:gd name="T21" fmla="*/ 0 h 97"/>
              <a:gd name="T22" fmla="*/ 695432029 w 100"/>
              <a:gd name="T23" fmla="*/ 253488072 h 97"/>
              <a:gd name="T24" fmla="*/ 588444435 w 100"/>
              <a:gd name="T25" fmla="*/ 289699438 h 97"/>
              <a:gd name="T26" fmla="*/ 338799678 w 100"/>
              <a:gd name="T27" fmla="*/ 199171023 h 97"/>
              <a:gd name="T28" fmla="*/ 196146738 w 100"/>
              <a:gd name="T29" fmla="*/ 344020742 h 97"/>
              <a:gd name="T30" fmla="*/ 303138554 w 100"/>
              <a:gd name="T31" fmla="*/ 579403131 h 97"/>
              <a:gd name="T32" fmla="*/ 249644757 w 100"/>
              <a:gd name="T33" fmla="*/ 688041485 h 97"/>
              <a:gd name="T34" fmla="*/ 0 w 100"/>
              <a:gd name="T35" fmla="*/ 796679838 h 97"/>
              <a:gd name="T36" fmla="*/ 0 w 100"/>
              <a:gd name="T37" fmla="*/ 977740923 h 97"/>
              <a:gd name="T38" fmla="*/ 249644757 w 100"/>
              <a:gd name="T39" fmla="*/ 1086379276 h 97"/>
              <a:gd name="T40" fmla="*/ 303138554 w 100"/>
              <a:gd name="T41" fmla="*/ 1195017629 h 97"/>
              <a:gd name="T42" fmla="*/ 196146738 w 100"/>
              <a:gd name="T43" fmla="*/ 1448505701 h 97"/>
              <a:gd name="T44" fmla="*/ 338799678 w 100"/>
              <a:gd name="T45" fmla="*/ 1575249737 h 97"/>
              <a:gd name="T46" fmla="*/ 588444435 w 100"/>
              <a:gd name="T47" fmla="*/ 1484721322 h 97"/>
              <a:gd name="T48" fmla="*/ 695432029 w 100"/>
              <a:gd name="T49" fmla="*/ 1520932688 h 97"/>
              <a:gd name="T50" fmla="*/ 802423846 w 100"/>
              <a:gd name="T51" fmla="*/ 1756315077 h 97"/>
              <a:gd name="T52" fmla="*/ 998570584 w 100"/>
              <a:gd name="T53" fmla="*/ 1756315077 h 97"/>
              <a:gd name="T54" fmla="*/ 1087729727 w 100"/>
              <a:gd name="T55" fmla="*/ 1520932688 h 97"/>
              <a:gd name="T56" fmla="*/ 1194717321 w 100"/>
              <a:gd name="T57" fmla="*/ 1484721322 h 97"/>
              <a:gd name="T58" fmla="*/ 1444362078 w 100"/>
              <a:gd name="T59" fmla="*/ 1575249737 h 97"/>
              <a:gd name="T60" fmla="*/ 1587015019 w 100"/>
              <a:gd name="T61" fmla="*/ 1430400018 h 97"/>
              <a:gd name="T62" fmla="*/ 1480023202 w 100"/>
              <a:gd name="T63" fmla="*/ 1195017629 h 97"/>
              <a:gd name="T64" fmla="*/ 1533521222 w 100"/>
              <a:gd name="T65" fmla="*/ 1086379276 h 97"/>
              <a:gd name="T66" fmla="*/ 891582990 w 100"/>
              <a:gd name="T67" fmla="*/ 1158806263 h 97"/>
              <a:gd name="T68" fmla="*/ 606277109 w 100"/>
              <a:gd name="T69" fmla="*/ 887212508 h 97"/>
              <a:gd name="T70" fmla="*/ 891582990 w 100"/>
              <a:gd name="T71" fmla="*/ 597508814 h 97"/>
              <a:gd name="T72" fmla="*/ 1176888871 w 100"/>
              <a:gd name="T73" fmla="*/ 887212508 h 97"/>
              <a:gd name="T74" fmla="*/ 891582990 w 100"/>
              <a:gd name="T75" fmla="*/ 1158806263 h 9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0" h="97">
                <a:moveTo>
                  <a:pt x="86" y="60"/>
                </a:moveTo>
                <a:cubicBezTo>
                  <a:pt x="86" y="60"/>
                  <a:pt x="100" y="55"/>
                  <a:pt x="100" y="54"/>
                </a:cubicBezTo>
                <a:cubicBezTo>
                  <a:pt x="100" y="43"/>
                  <a:pt x="100" y="43"/>
                  <a:pt x="100" y="43"/>
                </a:cubicBezTo>
                <a:cubicBezTo>
                  <a:pt x="100" y="43"/>
                  <a:pt x="86" y="38"/>
                  <a:pt x="86" y="38"/>
                </a:cubicBezTo>
                <a:cubicBezTo>
                  <a:pt x="83" y="32"/>
                  <a:pt x="83" y="32"/>
                  <a:pt x="83" y="32"/>
                </a:cubicBezTo>
                <a:cubicBezTo>
                  <a:pt x="83" y="32"/>
                  <a:pt x="89" y="19"/>
                  <a:pt x="89" y="18"/>
                </a:cubicBezTo>
                <a:cubicBezTo>
                  <a:pt x="81" y="11"/>
                  <a:pt x="81" y="11"/>
                  <a:pt x="81" y="11"/>
                </a:cubicBezTo>
                <a:cubicBezTo>
                  <a:pt x="80" y="10"/>
                  <a:pt x="67" y="16"/>
                  <a:pt x="67" y="16"/>
                </a:cubicBezTo>
                <a:cubicBezTo>
                  <a:pt x="61" y="14"/>
                  <a:pt x="61" y="14"/>
                  <a:pt x="61" y="14"/>
                </a:cubicBezTo>
                <a:cubicBezTo>
                  <a:pt x="61" y="14"/>
                  <a:pt x="56" y="0"/>
                  <a:pt x="55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39" y="14"/>
                  <a:pt x="39" y="14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19" y="10"/>
                  <a:pt x="19" y="11"/>
                </a:cubicBezTo>
                <a:cubicBezTo>
                  <a:pt x="11" y="19"/>
                  <a:pt x="11" y="19"/>
                  <a:pt x="11" y="19"/>
                </a:cubicBezTo>
                <a:cubicBezTo>
                  <a:pt x="10" y="19"/>
                  <a:pt x="17" y="32"/>
                  <a:pt x="17" y="32"/>
                </a:cubicBezTo>
                <a:cubicBezTo>
                  <a:pt x="14" y="38"/>
                  <a:pt x="14" y="38"/>
                  <a:pt x="14" y="38"/>
                </a:cubicBezTo>
                <a:cubicBezTo>
                  <a:pt x="14" y="38"/>
                  <a:pt x="0" y="43"/>
                  <a:pt x="0" y="44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55"/>
                  <a:pt x="14" y="60"/>
                  <a:pt x="14" y="60"/>
                </a:cubicBezTo>
                <a:cubicBezTo>
                  <a:pt x="17" y="66"/>
                  <a:pt x="17" y="66"/>
                  <a:pt x="17" y="66"/>
                </a:cubicBezTo>
                <a:cubicBezTo>
                  <a:pt x="17" y="66"/>
                  <a:pt x="11" y="79"/>
                  <a:pt x="11" y="80"/>
                </a:cubicBezTo>
                <a:cubicBezTo>
                  <a:pt x="19" y="87"/>
                  <a:pt x="19" y="87"/>
                  <a:pt x="19" y="87"/>
                </a:cubicBezTo>
                <a:cubicBezTo>
                  <a:pt x="20" y="88"/>
                  <a:pt x="33" y="82"/>
                  <a:pt x="33" y="82"/>
                </a:cubicBezTo>
                <a:cubicBezTo>
                  <a:pt x="39" y="84"/>
                  <a:pt x="39" y="84"/>
                  <a:pt x="39" y="84"/>
                </a:cubicBezTo>
                <a:cubicBezTo>
                  <a:pt x="39" y="84"/>
                  <a:pt x="44" y="97"/>
                  <a:pt x="45" y="97"/>
                </a:cubicBezTo>
                <a:cubicBezTo>
                  <a:pt x="56" y="97"/>
                  <a:pt x="56" y="97"/>
                  <a:pt x="56" y="97"/>
                </a:cubicBezTo>
                <a:cubicBezTo>
                  <a:pt x="56" y="97"/>
                  <a:pt x="61" y="84"/>
                  <a:pt x="61" y="84"/>
                </a:cubicBezTo>
                <a:cubicBezTo>
                  <a:pt x="67" y="82"/>
                  <a:pt x="67" y="82"/>
                  <a:pt x="67" y="82"/>
                </a:cubicBezTo>
                <a:cubicBezTo>
                  <a:pt x="67" y="82"/>
                  <a:pt x="81" y="87"/>
                  <a:pt x="81" y="87"/>
                </a:cubicBezTo>
                <a:cubicBezTo>
                  <a:pt x="89" y="79"/>
                  <a:pt x="89" y="79"/>
                  <a:pt x="89" y="79"/>
                </a:cubicBezTo>
                <a:cubicBezTo>
                  <a:pt x="90" y="79"/>
                  <a:pt x="83" y="66"/>
                  <a:pt x="83" y="66"/>
                </a:cubicBezTo>
                <a:lnTo>
                  <a:pt x="86" y="60"/>
                </a:lnTo>
                <a:close/>
                <a:moveTo>
                  <a:pt x="50" y="64"/>
                </a:moveTo>
                <a:cubicBezTo>
                  <a:pt x="41" y="64"/>
                  <a:pt x="34" y="57"/>
                  <a:pt x="34" y="49"/>
                </a:cubicBezTo>
                <a:cubicBezTo>
                  <a:pt x="34" y="40"/>
                  <a:pt x="41" y="33"/>
                  <a:pt x="50" y="33"/>
                </a:cubicBezTo>
                <a:cubicBezTo>
                  <a:pt x="59" y="33"/>
                  <a:pt x="66" y="40"/>
                  <a:pt x="66" y="49"/>
                </a:cubicBezTo>
                <a:cubicBezTo>
                  <a:pt x="66" y="57"/>
                  <a:pt x="59" y="64"/>
                  <a:pt x="50" y="6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4" name="Freeform 58"/>
          <p:cNvSpPr>
            <a:spLocks noEditPoints="1"/>
          </p:cNvSpPr>
          <p:nvPr/>
        </p:nvSpPr>
        <p:spPr bwMode="auto">
          <a:xfrm>
            <a:off x="5951538" y="2397125"/>
            <a:ext cx="196850" cy="196850"/>
          </a:xfrm>
          <a:custGeom>
            <a:avLst/>
            <a:gdLst>
              <a:gd name="T0" fmla="*/ 719214511 w 47"/>
              <a:gd name="T1" fmla="*/ 385922331 h 47"/>
              <a:gd name="T2" fmla="*/ 719214511 w 47"/>
              <a:gd name="T3" fmla="*/ 333296368 h 47"/>
              <a:gd name="T4" fmla="*/ 789381065 w 47"/>
              <a:gd name="T5" fmla="*/ 228044443 h 47"/>
              <a:gd name="T6" fmla="*/ 736759290 w 47"/>
              <a:gd name="T7" fmla="*/ 157877888 h 47"/>
              <a:gd name="T8" fmla="*/ 613962585 w 47"/>
              <a:gd name="T9" fmla="*/ 175418480 h 47"/>
              <a:gd name="T10" fmla="*/ 578881402 w 47"/>
              <a:gd name="T11" fmla="*/ 140333109 h 47"/>
              <a:gd name="T12" fmla="*/ 561340811 w 47"/>
              <a:gd name="T13" fmla="*/ 17540591 h 47"/>
              <a:gd name="T14" fmla="*/ 473629477 w 47"/>
              <a:gd name="T15" fmla="*/ 0 h 47"/>
              <a:gd name="T16" fmla="*/ 403462922 w 47"/>
              <a:gd name="T17" fmla="*/ 105251926 h 47"/>
              <a:gd name="T18" fmla="*/ 350836960 w 47"/>
              <a:gd name="T19" fmla="*/ 105251926 h 47"/>
              <a:gd name="T20" fmla="*/ 245585034 w 47"/>
              <a:gd name="T21" fmla="*/ 35085371 h 47"/>
              <a:gd name="T22" fmla="*/ 157877888 w 47"/>
              <a:gd name="T23" fmla="*/ 87707146 h 47"/>
              <a:gd name="T24" fmla="*/ 175418480 w 47"/>
              <a:gd name="T25" fmla="*/ 210503851 h 47"/>
              <a:gd name="T26" fmla="*/ 157877888 w 47"/>
              <a:gd name="T27" fmla="*/ 245585034 h 47"/>
              <a:gd name="T28" fmla="*/ 35085371 w 47"/>
              <a:gd name="T29" fmla="*/ 280670405 h 47"/>
              <a:gd name="T30" fmla="*/ 17540591 w 47"/>
              <a:gd name="T31" fmla="*/ 368377551 h 47"/>
              <a:gd name="T32" fmla="*/ 105251926 w 47"/>
              <a:gd name="T33" fmla="*/ 438544105 h 47"/>
              <a:gd name="T34" fmla="*/ 122792517 w 47"/>
              <a:gd name="T35" fmla="*/ 491170068 h 47"/>
              <a:gd name="T36" fmla="*/ 52625963 w 47"/>
              <a:gd name="T37" fmla="*/ 596421994 h 47"/>
              <a:gd name="T38" fmla="*/ 87707146 w 47"/>
              <a:gd name="T39" fmla="*/ 666588548 h 47"/>
              <a:gd name="T40" fmla="*/ 210503851 w 47"/>
              <a:gd name="T41" fmla="*/ 649047956 h 47"/>
              <a:gd name="T42" fmla="*/ 245585034 w 47"/>
              <a:gd name="T43" fmla="*/ 684133328 h 47"/>
              <a:gd name="T44" fmla="*/ 280670405 w 47"/>
              <a:gd name="T45" fmla="*/ 806925845 h 47"/>
              <a:gd name="T46" fmla="*/ 368377551 w 47"/>
              <a:gd name="T47" fmla="*/ 824466436 h 47"/>
              <a:gd name="T48" fmla="*/ 438544105 w 47"/>
              <a:gd name="T49" fmla="*/ 719214511 h 47"/>
              <a:gd name="T50" fmla="*/ 491170068 w 47"/>
              <a:gd name="T51" fmla="*/ 719214511 h 47"/>
              <a:gd name="T52" fmla="*/ 578881402 w 47"/>
              <a:gd name="T53" fmla="*/ 789381065 h 47"/>
              <a:gd name="T54" fmla="*/ 666588548 w 47"/>
              <a:gd name="T55" fmla="*/ 736759290 h 47"/>
              <a:gd name="T56" fmla="*/ 649047956 w 47"/>
              <a:gd name="T57" fmla="*/ 613962585 h 47"/>
              <a:gd name="T58" fmla="*/ 684133328 w 47"/>
              <a:gd name="T59" fmla="*/ 578881402 h 47"/>
              <a:gd name="T60" fmla="*/ 806925845 w 47"/>
              <a:gd name="T61" fmla="*/ 543796031 h 47"/>
              <a:gd name="T62" fmla="*/ 824466436 w 47"/>
              <a:gd name="T63" fmla="*/ 456088885 h 47"/>
              <a:gd name="T64" fmla="*/ 719214511 w 47"/>
              <a:gd name="T65" fmla="*/ 385922331 h 47"/>
              <a:gd name="T66" fmla="*/ 543796031 w 47"/>
              <a:gd name="T67" fmla="*/ 438544105 h 47"/>
              <a:gd name="T68" fmla="*/ 385922331 w 47"/>
              <a:gd name="T69" fmla="*/ 543796031 h 47"/>
              <a:gd name="T70" fmla="*/ 280670405 w 47"/>
              <a:gd name="T71" fmla="*/ 385922331 h 47"/>
              <a:gd name="T72" fmla="*/ 438544105 w 47"/>
              <a:gd name="T73" fmla="*/ 280670405 h 47"/>
              <a:gd name="T74" fmla="*/ 543796031 w 47"/>
              <a:gd name="T75" fmla="*/ 438544105 h 4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7" h="47">
                <a:moveTo>
                  <a:pt x="41" y="22"/>
                </a:moveTo>
                <a:cubicBezTo>
                  <a:pt x="41" y="19"/>
                  <a:pt x="41" y="19"/>
                  <a:pt x="41" y="19"/>
                </a:cubicBezTo>
                <a:cubicBezTo>
                  <a:pt x="41" y="19"/>
                  <a:pt x="45" y="14"/>
                  <a:pt x="45" y="13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35" y="10"/>
                  <a:pt x="35" y="10"/>
                </a:cubicBezTo>
                <a:cubicBezTo>
                  <a:pt x="33" y="8"/>
                  <a:pt x="33" y="8"/>
                  <a:pt x="33" y="8"/>
                </a:cubicBezTo>
                <a:cubicBezTo>
                  <a:pt x="33" y="8"/>
                  <a:pt x="32" y="1"/>
                  <a:pt x="32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6" y="0"/>
                  <a:pt x="23" y="6"/>
                  <a:pt x="23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0" y="6"/>
                  <a:pt x="14" y="2"/>
                  <a:pt x="14" y="2"/>
                </a:cubicBezTo>
                <a:cubicBezTo>
                  <a:pt x="9" y="5"/>
                  <a:pt x="9" y="5"/>
                  <a:pt x="9" y="5"/>
                </a:cubicBezTo>
                <a:cubicBezTo>
                  <a:pt x="9" y="5"/>
                  <a:pt x="10" y="12"/>
                  <a:pt x="10" y="12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4"/>
                  <a:pt x="2" y="15"/>
                  <a:pt x="2" y="16"/>
                </a:cubicBezTo>
                <a:cubicBezTo>
                  <a:pt x="1" y="21"/>
                  <a:pt x="1" y="21"/>
                  <a:pt x="1" y="21"/>
                </a:cubicBezTo>
                <a:cubicBezTo>
                  <a:pt x="0" y="21"/>
                  <a:pt x="6" y="25"/>
                  <a:pt x="6" y="25"/>
                </a:cubicBezTo>
                <a:cubicBezTo>
                  <a:pt x="7" y="28"/>
                  <a:pt x="7" y="28"/>
                  <a:pt x="7" y="28"/>
                </a:cubicBezTo>
                <a:cubicBezTo>
                  <a:pt x="7" y="28"/>
                  <a:pt x="2" y="33"/>
                  <a:pt x="3" y="34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38"/>
                  <a:pt x="12" y="37"/>
                  <a:pt x="12" y="37"/>
                </a:cubicBezTo>
                <a:cubicBezTo>
                  <a:pt x="14" y="39"/>
                  <a:pt x="14" y="39"/>
                  <a:pt x="14" y="39"/>
                </a:cubicBezTo>
                <a:cubicBezTo>
                  <a:pt x="14" y="39"/>
                  <a:pt x="15" y="46"/>
                  <a:pt x="16" y="46"/>
                </a:cubicBezTo>
                <a:cubicBezTo>
                  <a:pt x="21" y="47"/>
                  <a:pt x="21" y="47"/>
                  <a:pt x="21" y="47"/>
                </a:cubicBezTo>
                <a:cubicBezTo>
                  <a:pt x="21" y="47"/>
                  <a:pt x="25" y="41"/>
                  <a:pt x="25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28" y="41"/>
                  <a:pt x="33" y="45"/>
                  <a:pt x="33" y="45"/>
                </a:cubicBezTo>
                <a:cubicBezTo>
                  <a:pt x="38" y="42"/>
                  <a:pt x="38" y="42"/>
                  <a:pt x="38" y="42"/>
                </a:cubicBezTo>
                <a:cubicBezTo>
                  <a:pt x="38" y="42"/>
                  <a:pt x="37" y="35"/>
                  <a:pt x="37" y="35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3"/>
                  <a:pt x="45" y="32"/>
                  <a:pt x="46" y="31"/>
                </a:cubicBezTo>
                <a:cubicBezTo>
                  <a:pt x="47" y="26"/>
                  <a:pt x="47" y="26"/>
                  <a:pt x="47" y="26"/>
                </a:cubicBezTo>
                <a:cubicBezTo>
                  <a:pt x="47" y="26"/>
                  <a:pt x="41" y="22"/>
                  <a:pt x="41" y="22"/>
                </a:cubicBezTo>
                <a:close/>
                <a:moveTo>
                  <a:pt x="31" y="25"/>
                </a:moveTo>
                <a:cubicBezTo>
                  <a:pt x="30" y="29"/>
                  <a:pt x="26" y="32"/>
                  <a:pt x="22" y="31"/>
                </a:cubicBezTo>
                <a:cubicBezTo>
                  <a:pt x="18" y="30"/>
                  <a:pt x="15" y="26"/>
                  <a:pt x="16" y="22"/>
                </a:cubicBezTo>
                <a:cubicBezTo>
                  <a:pt x="17" y="18"/>
                  <a:pt x="22" y="15"/>
                  <a:pt x="25" y="16"/>
                </a:cubicBezTo>
                <a:cubicBezTo>
                  <a:pt x="29" y="17"/>
                  <a:pt x="32" y="21"/>
                  <a:pt x="31" y="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5" name="Freeform 68"/>
          <p:cNvSpPr>
            <a:spLocks noEditPoints="1"/>
          </p:cNvSpPr>
          <p:nvPr/>
        </p:nvSpPr>
        <p:spPr bwMode="auto">
          <a:xfrm>
            <a:off x="4784725" y="4351338"/>
            <a:ext cx="252413" cy="457200"/>
          </a:xfrm>
          <a:custGeom>
            <a:avLst/>
            <a:gdLst>
              <a:gd name="T0" fmla="*/ 1274246451 w 50"/>
              <a:gd name="T1" fmla="*/ 2141931200 h 90"/>
              <a:gd name="T2" fmla="*/ 1274246451 w 50"/>
              <a:gd name="T3" fmla="*/ 180644800 h 90"/>
              <a:gd name="T4" fmla="*/ 1121334656 w 50"/>
              <a:gd name="T5" fmla="*/ 0 h 90"/>
              <a:gd name="T6" fmla="*/ 152911795 w 50"/>
              <a:gd name="T7" fmla="*/ 0 h 90"/>
              <a:gd name="T8" fmla="*/ 0 w 50"/>
              <a:gd name="T9" fmla="*/ 180644800 h 90"/>
              <a:gd name="T10" fmla="*/ 0 w 50"/>
              <a:gd name="T11" fmla="*/ 2141931200 h 90"/>
              <a:gd name="T12" fmla="*/ 152911795 w 50"/>
              <a:gd name="T13" fmla="*/ 2147483647 h 90"/>
              <a:gd name="T14" fmla="*/ 1121334656 w 50"/>
              <a:gd name="T15" fmla="*/ 2147483647 h 90"/>
              <a:gd name="T16" fmla="*/ 1274246451 w 50"/>
              <a:gd name="T17" fmla="*/ 2141931200 h 90"/>
              <a:gd name="T18" fmla="*/ 993911525 w 50"/>
              <a:gd name="T19" fmla="*/ 129032000 h 90"/>
              <a:gd name="T20" fmla="*/ 1044883807 w 50"/>
              <a:gd name="T21" fmla="*/ 154838400 h 90"/>
              <a:gd name="T22" fmla="*/ 993911525 w 50"/>
              <a:gd name="T23" fmla="*/ 206451200 h 90"/>
              <a:gd name="T24" fmla="*/ 968427909 w 50"/>
              <a:gd name="T25" fmla="*/ 154838400 h 90"/>
              <a:gd name="T26" fmla="*/ 993911525 w 50"/>
              <a:gd name="T27" fmla="*/ 129032000 h 90"/>
              <a:gd name="T28" fmla="*/ 407758057 w 50"/>
              <a:gd name="T29" fmla="*/ 129032000 h 90"/>
              <a:gd name="T30" fmla="*/ 866488395 w 50"/>
              <a:gd name="T31" fmla="*/ 129032000 h 90"/>
              <a:gd name="T32" fmla="*/ 866488395 w 50"/>
              <a:gd name="T33" fmla="*/ 180644800 h 90"/>
              <a:gd name="T34" fmla="*/ 407758057 w 50"/>
              <a:gd name="T35" fmla="*/ 180644800 h 90"/>
              <a:gd name="T36" fmla="*/ 407758057 w 50"/>
              <a:gd name="T37" fmla="*/ 129032000 h 90"/>
              <a:gd name="T38" fmla="*/ 127423131 w 50"/>
              <a:gd name="T39" fmla="*/ 1780641600 h 90"/>
              <a:gd name="T40" fmla="*/ 127423131 w 50"/>
              <a:gd name="T41" fmla="*/ 283870400 h 90"/>
              <a:gd name="T42" fmla="*/ 1146823321 w 50"/>
              <a:gd name="T43" fmla="*/ 283870400 h 90"/>
              <a:gd name="T44" fmla="*/ 1146823321 w 50"/>
              <a:gd name="T45" fmla="*/ 1780641600 h 90"/>
              <a:gd name="T46" fmla="*/ 127423131 w 50"/>
              <a:gd name="T47" fmla="*/ 1780641600 h 90"/>
              <a:gd name="T48" fmla="*/ 637125750 w 50"/>
              <a:gd name="T49" fmla="*/ 2141931200 h 90"/>
              <a:gd name="T50" fmla="*/ 535181187 w 50"/>
              <a:gd name="T51" fmla="*/ 2038705600 h 90"/>
              <a:gd name="T52" fmla="*/ 637125750 w 50"/>
              <a:gd name="T53" fmla="*/ 1935480000 h 90"/>
              <a:gd name="T54" fmla="*/ 739065264 w 50"/>
              <a:gd name="T55" fmla="*/ 2038705600 h 90"/>
              <a:gd name="T56" fmla="*/ 637125750 w 50"/>
              <a:gd name="T57" fmla="*/ 2141931200 h 9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50" h="90">
                <a:moveTo>
                  <a:pt x="50" y="83"/>
                </a:moveTo>
                <a:cubicBezTo>
                  <a:pt x="50" y="7"/>
                  <a:pt x="50" y="7"/>
                  <a:pt x="50" y="7"/>
                </a:cubicBezTo>
                <a:cubicBezTo>
                  <a:pt x="50" y="3"/>
                  <a:pt x="47" y="0"/>
                  <a:pt x="44" y="0"/>
                </a:cubicBezTo>
                <a:cubicBezTo>
                  <a:pt x="6" y="0"/>
                  <a:pt x="6" y="0"/>
                  <a:pt x="6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7"/>
                  <a:pt x="3" y="90"/>
                  <a:pt x="6" y="90"/>
                </a:cubicBezTo>
                <a:cubicBezTo>
                  <a:pt x="44" y="90"/>
                  <a:pt x="44" y="90"/>
                  <a:pt x="44" y="90"/>
                </a:cubicBezTo>
                <a:cubicBezTo>
                  <a:pt x="47" y="90"/>
                  <a:pt x="50" y="87"/>
                  <a:pt x="50" y="83"/>
                </a:cubicBezTo>
                <a:close/>
                <a:moveTo>
                  <a:pt x="39" y="5"/>
                </a:moveTo>
                <a:cubicBezTo>
                  <a:pt x="40" y="5"/>
                  <a:pt x="41" y="5"/>
                  <a:pt x="41" y="6"/>
                </a:cubicBezTo>
                <a:cubicBezTo>
                  <a:pt x="41" y="7"/>
                  <a:pt x="40" y="8"/>
                  <a:pt x="39" y="8"/>
                </a:cubicBezTo>
                <a:cubicBezTo>
                  <a:pt x="38" y="8"/>
                  <a:pt x="38" y="7"/>
                  <a:pt x="38" y="6"/>
                </a:cubicBezTo>
                <a:cubicBezTo>
                  <a:pt x="38" y="5"/>
                  <a:pt x="38" y="5"/>
                  <a:pt x="39" y="5"/>
                </a:cubicBezTo>
                <a:close/>
                <a:moveTo>
                  <a:pt x="16" y="5"/>
                </a:moveTo>
                <a:cubicBezTo>
                  <a:pt x="34" y="5"/>
                  <a:pt x="34" y="5"/>
                  <a:pt x="34" y="5"/>
                </a:cubicBezTo>
                <a:cubicBezTo>
                  <a:pt x="34" y="7"/>
                  <a:pt x="34" y="7"/>
                  <a:pt x="34" y="7"/>
                </a:cubicBezTo>
                <a:cubicBezTo>
                  <a:pt x="16" y="7"/>
                  <a:pt x="16" y="7"/>
                  <a:pt x="16" y="7"/>
                </a:cubicBezTo>
                <a:lnTo>
                  <a:pt x="16" y="5"/>
                </a:lnTo>
                <a:close/>
                <a:moveTo>
                  <a:pt x="5" y="69"/>
                </a:moveTo>
                <a:cubicBezTo>
                  <a:pt x="5" y="11"/>
                  <a:pt x="5" y="11"/>
                  <a:pt x="5" y="11"/>
                </a:cubicBezTo>
                <a:cubicBezTo>
                  <a:pt x="45" y="11"/>
                  <a:pt x="45" y="11"/>
                  <a:pt x="45" y="11"/>
                </a:cubicBezTo>
                <a:cubicBezTo>
                  <a:pt x="45" y="69"/>
                  <a:pt x="45" y="69"/>
                  <a:pt x="45" y="69"/>
                </a:cubicBezTo>
                <a:lnTo>
                  <a:pt x="5" y="69"/>
                </a:lnTo>
                <a:close/>
                <a:moveTo>
                  <a:pt x="25" y="83"/>
                </a:moveTo>
                <a:cubicBezTo>
                  <a:pt x="23" y="83"/>
                  <a:pt x="21" y="81"/>
                  <a:pt x="21" y="79"/>
                </a:cubicBezTo>
                <a:cubicBezTo>
                  <a:pt x="21" y="77"/>
                  <a:pt x="23" y="75"/>
                  <a:pt x="25" y="75"/>
                </a:cubicBezTo>
                <a:cubicBezTo>
                  <a:pt x="27" y="75"/>
                  <a:pt x="29" y="77"/>
                  <a:pt x="29" y="79"/>
                </a:cubicBezTo>
                <a:cubicBezTo>
                  <a:pt x="29" y="81"/>
                  <a:pt x="27" y="83"/>
                  <a:pt x="25" y="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6" name="Freeform 69"/>
          <p:cNvSpPr>
            <a:spLocks noEditPoints="1"/>
          </p:cNvSpPr>
          <p:nvPr/>
        </p:nvSpPr>
        <p:spPr bwMode="auto">
          <a:xfrm>
            <a:off x="5078413" y="4522788"/>
            <a:ext cx="260350" cy="457200"/>
          </a:xfrm>
          <a:custGeom>
            <a:avLst/>
            <a:gdLst>
              <a:gd name="T0" fmla="*/ 1146642659 w 51"/>
              <a:gd name="T1" fmla="*/ 0 h 90"/>
              <a:gd name="T2" fmla="*/ 182418567 w 51"/>
              <a:gd name="T3" fmla="*/ 0 h 90"/>
              <a:gd name="T4" fmla="*/ 0 w 51"/>
              <a:gd name="T5" fmla="*/ 180644800 h 90"/>
              <a:gd name="T6" fmla="*/ 0 w 51"/>
              <a:gd name="T7" fmla="*/ 2141931200 h 90"/>
              <a:gd name="T8" fmla="*/ 182418567 w 51"/>
              <a:gd name="T9" fmla="*/ 2147483647 h 90"/>
              <a:gd name="T10" fmla="*/ 1146642659 w 51"/>
              <a:gd name="T11" fmla="*/ 2147483647 h 90"/>
              <a:gd name="T12" fmla="*/ 1329061225 w 51"/>
              <a:gd name="T13" fmla="*/ 2141931200 h 90"/>
              <a:gd name="T14" fmla="*/ 1329061225 w 51"/>
              <a:gd name="T15" fmla="*/ 180644800 h 90"/>
              <a:gd name="T16" fmla="*/ 1146642659 w 51"/>
              <a:gd name="T17" fmla="*/ 0 h 90"/>
              <a:gd name="T18" fmla="*/ 1042400561 w 51"/>
              <a:gd name="T19" fmla="*/ 129032000 h 90"/>
              <a:gd name="T20" fmla="*/ 1094521610 w 51"/>
              <a:gd name="T21" fmla="*/ 154838400 h 90"/>
              <a:gd name="T22" fmla="*/ 1042400561 w 51"/>
              <a:gd name="T23" fmla="*/ 206451200 h 90"/>
              <a:gd name="T24" fmla="*/ 990279512 w 51"/>
              <a:gd name="T25" fmla="*/ 154838400 h 90"/>
              <a:gd name="T26" fmla="*/ 1042400561 w 51"/>
              <a:gd name="T27" fmla="*/ 129032000 h 90"/>
              <a:gd name="T28" fmla="*/ 443018707 w 51"/>
              <a:gd name="T29" fmla="*/ 129032000 h 90"/>
              <a:gd name="T30" fmla="*/ 886042519 w 51"/>
              <a:gd name="T31" fmla="*/ 129032000 h 90"/>
              <a:gd name="T32" fmla="*/ 886042519 w 51"/>
              <a:gd name="T33" fmla="*/ 180644800 h 90"/>
              <a:gd name="T34" fmla="*/ 443018707 w 51"/>
              <a:gd name="T35" fmla="*/ 180644800 h 90"/>
              <a:gd name="T36" fmla="*/ 443018707 w 51"/>
              <a:gd name="T37" fmla="*/ 129032000 h 90"/>
              <a:gd name="T38" fmla="*/ 677558323 w 51"/>
              <a:gd name="T39" fmla="*/ 2141931200 h 90"/>
              <a:gd name="T40" fmla="*/ 547260805 w 51"/>
              <a:gd name="T41" fmla="*/ 2038705600 h 90"/>
              <a:gd name="T42" fmla="*/ 677558323 w 51"/>
              <a:gd name="T43" fmla="*/ 1935480000 h 90"/>
              <a:gd name="T44" fmla="*/ 781800421 w 51"/>
              <a:gd name="T45" fmla="*/ 2038705600 h 90"/>
              <a:gd name="T46" fmla="*/ 677558323 w 51"/>
              <a:gd name="T47" fmla="*/ 2141931200 h 90"/>
              <a:gd name="T48" fmla="*/ 1198758603 w 51"/>
              <a:gd name="T49" fmla="*/ 1780641600 h 90"/>
              <a:gd name="T50" fmla="*/ 130302623 w 51"/>
              <a:gd name="T51" fmla="*/ 1780641600 h 90"/>
              <a:gd name="T52" fmla="*/ 130302623 w 51"/>
              <a:gd name="T53" fmla="*/ 283870400 h 90"/>
              <a:gd name="T54" fmla="*/ 1198758603 w 51"/>
              <a:gd name="T55" fmla="*/ 283870400 h 90"/>
              <a:gd name="T56" fmla="*/ 1198758603 w 51"/>
              <a:gd name="T57" fmla="*/ 1780641600 h 90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51" h="90">
                <a:moveTo>
                  <a:pt x="44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7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87"/>
                  <a:pt x="3" y="90"/>
                  <a:pt x="7" y="90"/>
                </a:cubicBezTo>
                <a:cubicBezTo>
                  <a:pt x="44" y="90"/>
                  <a:pt x="44" y="90"/>
                  <a:pt x="44" y="90"/>
                </a:cubicBezTo>
                <a:cubicBezTo>
                  <a:pt x="48" y="90"/>
                  <a:pt x="51" y="87"/>
                  <a:pt x="51" y="83"/>
                </a:cubicBezTo>
                <a:cubicBezTo>
                  <a:pt x="51" y="7"/>
                  <a:pt x="51" y="7"/>
                  <a:pt x="51" y="7"/>
                </a:cubicBezTo>
                <a:cubicBezTo>
                  <a:pt x="51" y="3"/>
                  <a:pt x="48" y="0"/>
                  <a:pt x="44" y="0"/>
                </a:cubicBezTo>
                <a:close/>
                <a:moveTo>
                  <a:pt x="40" y="5"/>
                </a:moveTo>
                <a:cubicBezTo>
                  <a:pt x="41" y="5"/>
                  <a:pt x="42" y="5"/>
                  <a:pt x="42" y="6"/>
                </a:cubicBezTo>
                <a:cubicBezTo>
                  <a:pt x="42" y="7"/>
                  <a:pt x="41" y="8"/>
                  <a:pt x="40" y="8"/>
                </a:cubicBezTo>
                <a:cubicBezTo>
                  <a:pt x="39" y="8"/>
                  <a:pt x="38" y="7"/>
                  <a:pt x="38" y="6"/>
                </a:cubicBezTo>
                <a:cubicBezTo>
                  <a:pt x="38" y="5"/>
                  <a:pt x="39" y="5"/>
                  <a:pt x="40" y="5"/>
                </a:cubicBezTo>
                <a:close/>
                <a:moveTo>
                  <a:pt x="17" y="5"/>
                </a:moveTo>
                <a:cubicBezTo>
                  <a:pt x="34" y="5"/>
                  <a:pt x="34" y="5"/>
                  <a:pt x="34" y="5"/>
                </a:cubicBezTo>
                <a:cubicBezTo>
                  <a:pt x="34" y="7"/>
                  <a:pt x="34" y="7"/>
                  <a:pt x="34" y="7"/>
                </a:cubicBezTo>
                <a:cubicBezTo>
                  <a:pt x="17" y="7"/>
                  <a:pt x="17" y="7"/>
                  <a:pt x="17" y="7"/>
                </a:cubicBezTo>
                <a:lnTo>
                  <a:pt x="17" y="5"/>
                </a:lnTo>
                <a:close/>
                <a:moveTo>
                  <a:pt x="26" y="83"/>
                </a:moveTo>
                <a:cubicBezTo>
                  <a:pt x="23" y="83"/>
                  <a:pt x="21" y="81"/>
                  <a:pt x="21" y="79"/>
                </a:cubicBezTo>
                <a:cubicBezTo>
                  <a:pt x="21" y="77"/>
                  <a:pt x="23" y="75"/>
                  <a:pt x="26" y="75"/>
                </a:cubicBezTo>
                <a:cubicBezTo>
                  <a:pt x="28" y="75"/>
                  <a:pt x="30" y="77"/>
                  <a:pt x="30" y="79"/>
                </a:cubicBezTo>
                <a:cubicBezTo>
                  <a:pt x="30" y="81"/>
                  <a:pt x="28" y="83"/>
                  <a:pt x="26" y="83"/>
                </a:cubicBezTo>
                <a:close/>
                <a:moveTo>
                  <a:pt x="46" y="69"/>
                </a:moveTo>
                <a:cubicBezTo>
                  <a:pt x="5" y="69"/>
                  <a:pt x="5" y="69"/>
                  <a:pt x="5" y="69"/>
                </a:cubicBezTo>
                <a:cubicBezTo>
                  <a:pt x="5" y="11"/>
                  <a:pt x="5" y="11"/>
                  <a:pt x="5" y="11"/>
                </a:cubicBezTo>
                <a:cubicBezTo>
                  <a:pt x="46" y="11"/>
                  <a:pt x="46" y="11"/>
                  <a:pt x="46" y="11"/>
                </a:cubicBezTo>
                <a:lnTo>
                  <a:pt x="46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7" name="Freeform 70"/>
          <p:cNvSpPr/>
          <p:nvPr/>
        </p:nvSpPr>
        <p:spPr bwMode="auto">
          <a:xfrm>
            <a:off x="5059363" y="4378325"/>
            <a:ext cx="152400" cy="125413"/>
          </a:xfrm>
          <a:custGeom>
            <a:avLst/>
            <a:gdLst>
              <a:gd name="T0" fmla="*/ 464515200 w 40"/>
              <a:gd name="T1" fmla="*/ 476618805 h 33"/>
              <a:gd name="T2" fmla="*/ 580644000 w 40"/>
              <a:gd name="T3" fmla="*/ 476618805 h 33"/>
              <a:gd name="T4" fmla="*/ 580644000 w 40"/>
              <a:gd name="T5" fmla="*/ 115543377 h 33"/>
              <a:gd name="T6" fmla="*/ 580644000 w 40"/>
              <a:gd name="T7" fmla="*/ 0 h 33"/>
              <a:gd name="T8" fmla="*/ 464515200 w 40"/>
              <a:gd name="T9" fmla="*/ 0 h 33"/>
              <a:gd name="T10" fmla="*/ 0 w 40"/>
              <a:gd name="T11" fmla="*/ 0 h 33"/>
              <a:gd name="T12" fmla="*/ 0 w 40"/>
              <a:gd name="T13" fmla="*/ 115543377 h 33"/>
              <a:gd name="T14" fmla="*/ 464515200 w 40"/>
              <a:gd name="T15" fmla="*/ 115543377 h 33"/>
              <a:gd name="T16" fmla="*/ 464515200 w 40"/>
              <a:gd name="T17" fmla="*/ 476618805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0" h="33">
                <a:moveTo>
                  <a:pt x="32" y="33"/>
                </a:moveTo>
                <a:lnTo>
                  <a:pt x="40" y="33"/>
                </a:lnTo>
                <a:lnTo>
                  <a:pt x="40" y="8"/>
                </a:lnTo>
                <a:lnTo>
                  <a:pt x="40" y="0"/>
                </a:lnTo>
                <a:lnTo>
                  <a:pt x="32" y="0"/>
                </a:lnTo>
                <a:lnTo>
                  <a:pt x="0" y="0"/>
                </a:lnTo>
                <a:lnTo>
                  <a:pt x="0" y="8"/>
                </a:lnTo>
                <a:lnTo>
                  <a:pt x="32" y="8"/>
                </a:lnTo>
                <a:lnTo>
                  <a:pt x="32" y="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8" name="Freeform 71"/>
          <p:cNvSpPr/>
          <p:nvPr/>
        </p:nvSpPr>
        <p:spPr bwMode="auto">
          <a:xfrm>
            <a:off x="4922838" y="4835525"/>
            <a:ext cx="125412" cy="125413"/>
          </a:xfrm>
          <a:custGeom>
            <a:avLst/>
            <a:gdLst>
              <a:gd name="T0" fmla="*/ 115542456 w 33"/>
              <a:gd name="T1" fmla="*/ 0 h 33"/>
              <a:gd name="T2" fmla="*/ 0 w 33"/>
              <a:gd name="T3" fmla="*/ 0 h 33"/>
              <a:gd name="T4" fmla="*/ 0 w 33"/>
              <a:gd name="T5" fmla="*/ 361075428 h 33"/>
              <a:gd name="T6" fmla="*/ 0 w 33"/>
              <a:gd name="T7" fmla="*/ 476618805 h 33"/>
              <a:gd name="T8" fmla="*/ 115542456 w 33"/>
              <a:gd name="T9" fmla="*/ 476618805 h 33"/>
              <a:gd name="T10" fmla="*/ 476611204 w 33"/>
              <a:gd name="T11" fmla="*/ 476618805 h 33"/>
              <a:gd name="T12" fmla="*/ 476611204 w 33"/>
              <a:gd name="T13" fmla="*/ 361075428 h 33"/>
              <a:gd name="T14" fmla="*/ 115542456 w 33"/>
              <a:gd name="T15" fmla="*/ 361075428 h 33"/>
              <a:gd name="T16" fmla="*/ 115542456 w 33"/>
              <a:gd name="T17" fmla="*/ 0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3" h="33">
                <a:moveTo>
                  <a:pt x="8" y="0"/>
                </a:moveTo>
                <a:lnTo>
                  <a:pt x="0" y="0"/>
                </a:lnTo>
                <a:lnTo>
                  <a:pt x="0" y="25"/>
                </a:lnTo>
                <a:lnTo>
                  <a:pt x="0" y="33"/>
                </a:lnTo>
                <a:lnTo>
                  <a:pt x="8" y="33"/>
                </a:lnTo>
                <a:lnTo>
                  <a:pt x="33" y="33"/>
                </a:lnTo>
                <a:lnTo>
                  <a:pt x="33" y="25"/>
                </a:lnTo>
                <a:lnTo>
                  <a:pt x="8" y="25"/>
                </a:lnTo>
                <a:lnTo>
                  <a:pt x="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9" name="Freeform 121"/>
          <p:cNvSpPr>
            <a:spLocks noEditPoints="1"/>
          </p:cNvSpPr>
          <p:nvPr/>
        </p:nvSpPr>
        <p:spPr bwMode="auto">
          <a:xfrm>
            <a:off x="6496050" y="4364038"/>
            <a:ext cx="315913" cy="431800"/>
          </a:xfrm>
          <a:custGeom>
            <a:avLst/>
            <a:gdLst>
              <a:gd name="T0" fmla="*/ 594055592 w 84"/>
              <a:gd name="T1" fmla="*/ 70492289 h 115"/>
              <a:gd name="T2" fmla="*/ 1117388042 w 84"/>
              <a:gd name="T3" fmla="*/ 592132972 h 115"/>
              <a:gd name="T4" fmla="*/ 792072869 w 84"/>
              <a:gd name="T5" fmla="*/ 1564922050 h 115"/>
              <a:gd name="T6" fmla="*/ 438468440 w 84"/>
              <a:gd name="T7" fmla="*/ 1564922050 h 115"/>
              <a:gd name="T8" fmla="*/ 56574753 w 84"/>
              <a:gd name="T9" fmla="*/ 592132972 h 115"/>
              <a:gd name="T10" fmla="*/ 594055592 w 84"/>
              <a:gd name="T11" fmla="*/ 70492289 h 115"/>
              <a:gd name="T12" fmla="*/ 594055592 w 84"/>
              <a:gd name="T13" fmla="*/ 0 h 115"/>
              <a:gd name="T14" fmla="*/ 0 w 84"/>
              <a:gd name="T15" fmla="*/ 592132972 h 115"/>
              <a:gd name="T16" fmla="*/ 410179183 w 84"/>
              <a:gd name="T17" fmla="*/ 1621315130 h 115"/>
              <a:gd name="T18" fmla="*/ 820358365 w 84"/>
              <a:gd name="T19" fmla="*/ 1621315130 h 115"/>
              <a:gd name="T20" fmla="*/ 1188107423 w 84"/>
              <a:gd name="T21" fmla="*/ 592132972 h 115"/>
              <a:gd name="T22" fmla="*/ 594055592 w 84"/>
              <a:gd name="T23" fmla="*/ 0 h 11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84" h="115">
                <a:moveTo>
                  <a:pt x="42" y="5"/>
                </a:moveTo>
                <a:cubicBezTo>
                  <a:pt x="63" y="5"/>
                  <a:pt x="79" y="22"/>
                  <a:pt x="79" y="42"/>
                </a:cubicBezTo>
                <a:cubicBezTo>
                  <a:pt x="79" y="60"/>
                  <a:pt x="60" y="101"/>
                  <a:pt x="56" y="111"/>
                </a:cubicBezTo>
                <a:cubicBezTo>
                  <a:pt x="31" y="111"/>
                  <a:pt x="31" y="111"/>
                  <a:pt x="31" y="111"/>
                </a:cubicBezTo>
                <a:cubicBezTo>
                  <a:pt x="23" y="95"/>
                  <a:pt x="4" y="58"/>
                  <a:pt x="4" y="42"/>
                </a:cubicBezTo>
                <a:cubicBezTo>
                  <a:pt x="4" y="22"/>
                  <a:pt x="21" y="5"/>
                  <a:pt x="42" y="5"/>
                </a:cubicBezTo>
                <a:moveTo>
                  <a:pt x="42" y="0"/>
                </a:moveTo>
                <a:cubicBezTo>
                  <a:pt x="19" y="0"/>
                  <a:pt x="0" y="19"/>
                  <a:pt x="0" y="42"/>
                </a:cubicBezTo>
                <a:cubicBezTo>
                  <a:pt x="0" y="63"/>
                  <a:pt x="29" y="115"/>
                  <a:pt x="29" y="115"/>
                </a:cubicBezTo>
                <a:cubicBezTo>
                  <a:pt x="58" y="115"/>
                  <a:pt x="58" y="115"/>
                  <a:pt x="58" y="115"/>
                </a:cubicBezTo>
                <a:cubicBezTo>
                  <a:pt x="58" y="115"/>
                  <a:pt x="84" y="63"/>
                  <a:pt x="84" y="42"/>
                </a:cubicBezTo>
                <a:cubicBezTo>
                  <a:pt x="84" y="19"/>
                  <a:pt x="65" y="0"/>
                  <a:pt x="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0" name="Freeform 122"/>
          <p:cNvSpPr/>
          <p:nvPr/>
        </p:nvSpPr>
        <p:spPr bwMode="auto">
          <a:xfrm>
            <a:off x="6604000" y="4902200"/>
            <a:ext cx="109538" cy="12700"/>
          </a:xfrm>
          <a:custGeom>
            <a:avLst/>
            <a:gdLst>
              <a:gd name="T0" fmla="*/ 14266380 w 29"/>
              <a:gd name="T1" fmla="*/ 53763333 h 3"/>
              <a:gd name="T2" fmla="*/ 385211151 w 29"/>
              <a:gd name="T3" fmla="*/ 53763333 h 3"/>
              <a:gd name="T4" fmla="*/ 413743912 w 29"/>
              <a:gd name="T5" fmla="*/ 0 h 3"/>
              <a:gd name="T6" fmla="*/ 0 w 29"/>
              <a:gd name="T7" fmla="*/ 0 h 3"/>
              <a:gd name="T8" fmla="*/ 14266380 w 29"/>
              <a:gd name="T9" fmla="*/ 53763333 h 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" h="3">
                <a:moveTo>
                  <a:pt x="1" y="3"/>
                </a:moveTo>
                <a:cubicBezTo>
                  <a:pt x="27" y="3"/>
                  <a:pt x="27" y="3"/>
                  <a:pt x="27" y="3"/>
                </a:cubicBezTo>
                <a:cubicBezTo>
                  <a:pt x="28" y="2"/>
                  <a:pt x="28" y="1"/>
                  <a:pt x="2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1" y="2"/>
                  <a:pt x="1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1" name="Freeform 123"/>
          <p:cNvSpPr/>
          <p:nvPr/>
        </p:nvSpPr>
        <p:spPr bwMode="auto">
          <a:xfrm>
            <a:off x="6621463" y="4926013"/>
            <a:ext cx="77787" cy="14287"/>
          </a:xfrm>
          <a:custGeom>
            <a:avLst/>
            <a:gdLst>
              <a:gd name="T0" fmla="*/ 137205156 w 21"/>
              <a:gd name="T1" fmla="*/ 51029592 h 4"/>
              <a:gd name="T2" fmla="*/ 288134160 w 21"/>
              <a:gd name="T3" fmla="*/ 0 h 4"/>
              <a:gd name="T4" fmla="*/ 0 w 21"/>
              <a:gd name="T5" fmla="*/ 0 h 4"/>
              <a:gd name="T6" fmla="*/ 137205156 w 21"/>
              <a:gd name="T7" fmla="*/ 51029592 h 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" h="4">
                <a:moveTo>
                  <a:pt x="10" y="4"/>
                </a:moveTo>
                <a:cubicBezTo>
                  <a:pt x="14" y="4"/>
                  <a:pt x="18" y="2"/>
                  <a:pt x="21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2"/>
                  <a:pt x="6" y="4"/>
                  <a:pt x="10" y="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2" name="Freeform 124"/>
          <p:cNvSpPr/>
          <p:nvPr/>
        </p:nvSpPr>
        <p:spPr bwMode="auto">
          <a:xfrm>
            <a:off x="6600825" y="4813300"/>
            <a:ext cx="115888" cy="77788"/>
          </a:xfrm>
          <a:custGeom>
            <a:avLst/>
            <a:gdLst>
              <a:gd name="T0" fmla="*/ 433226727 w 31"/>
              <a:gd name="T1" fmla="*/ 0 h 21"/>
              <a:gd name="T2" fmla="*/ 0 w 31"/>
              <a:gd name="T3" fmla="*/ 0 h 21"/>
              <a:gd name="T4" fmla="*/ 0 w 31"/>
              <a:gd name="T5" fmla="*/ 260700926 h 21"/>
              <a:gd name="T6" fmla="*/ 0 w 31"/>
              <a:gd name="T7" fmla="*/ 288141569 h 21"/>
              <a:gd name="T8" fmla="*/ 419252877 w 31"/>
              <a:gd name="T9" fmla="*/ 288141569 h 21"/>
              <a:gd name="T10" fmla="*/ 433226727 w 31"/>
              <a:gd name="T11" fmla="*/ 260700926 h 21"/>
              <a:gd name="T12" fmla="*/ 433226727 w 31"/>
              <a:gd name="T13" fmla="*/ 0 h 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1" h="21">
                <a:moveTo>
                  <a:pt x="3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19"/>
                  <a:pt x="0" y="19"/>
                  <a:pt x="0" y="19"/>
                </a:cubicBezTo>
                <a:cubicBezTo>
                  <a:pt x="0" y="20"/>
                  <a:pt x="0" y="20"/>
                  <a:pt x="0" y="21"/>
                </a:cubicBezTo>
                <a:cubicBezTo>
                  <a:pt x="30" y="21"/>
                  <a:pt x="30" y="21"/>
                  <a:pt x="30" y="21"/>
                </a:cubicBezTo>
                <a:cubicBezTo>
                  <a:pt x="30" y="20"/>
                  <a:pt x="31" y="20"/>
                  <a:pt x="31" y="19"/>
                </a:cubicBezTo>
                <a:lnTo>
                  <a:pt x="3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3" name="Freeform 125"/>
          <p:cNvSpPr>
            <a:spLocks noEditPoints="1"/>
          </p:cNvSpPr>
          <p:nvPr/>
        </p:nvSpPr>
        <p:spPr bwMode="auto">
          <a:xfrm>
            <a:off x="6597650" y="4560888"/>
            <a:ext cx="119063" cy="234950"/>
          </a:xfrm>
          <a:custGeom>
            <a:avLst/>
            <a:gdLst>
              <a:gd name="T0" fmla="*/ 337523761 w 42"/>
              <a:gd name="T1" fmla="*/ 16024722 h 83"/>
              <a:gd name="T2" fmla="*/ 337523761 w 42"/>
              <a:gd name="T3" fmla="*/ 16024722 h 83"/>
              <a:gd name="T4" fmla="*/ 337523761 w 42"/>
              <a:gd name="T5" fmla="*/ 16024722 h 83"/>
              <a:gd name="T6" fmla="*/ 297342834 w 42"/>
              <a:gd name="T7" fmla="*/ 0 h 83"/>
              <a:gd name="T8" fmla="*/ 160726546 w 42"/>
              <a:gd name="T9" fmla="*/ 48076998 h 83"/>
              <a:gd name="T10" fmla="*/ 40180928 w 42"/>
              <a:gd name="T11" fmla="*/ 0 h 83"/>
              <a:gd name="T12" fmla="*/ 0 w 42"/>
              <a:gd name="T13" fmla="*/ 8013777 h 83"/>
              <a:gd name="T14" fmla="*/ 0 w 42"/>
              <a:gd name="T15" fmla="*/ 16024722 h 83"/>
              <a:gd name="T16" fmla="*/ 0 w 42"/>
              <a:gd name="T17" fmla="*/ 16024722 h 83"/>
              <a:gd name="T18" fmla="*/ 144653041 w 42"/>
              <a:gd name="T19" fmla="*/ 665078343 h 83"/>
              <a:gd name="T20" fmla="*/ 192870721 w 42"/>
              <a:gd name="T21" fmla="*/ 665078343 h 83"/>
              <a:gd name="T22" fmla="*/ 337523761 w 42"/>
              <a:gd name="T23" fmla="*/ 16024722 h 83"/>
              <a:gd name="T24" fmla="*/ 337523761 w 42"/>
              <a:gd name="T25" fmla="*/ 16024722 h 83"/>
              <a:gd name="T26" fmla="*/ 337523761 w 42"/>
              <a:gd name="T27" fmla="*/ 16024722 h 83"/>
              <a:gd name="T28" fmla="*/ 168763298 w 42"/>
              <a:gd name="T29" fmla="*/ 584949070 h 83"/>
              <a:gd name="T30" fmla="*/ 40180928 w 42"/>
              <a:gd name="T31" fmla="*/ 32052275 h 83"/>
              <a:gd name="T32" fmla="*/ 160726546 w 42"/>
              <a:gd name="T33" fmla="*/ 72118327 h 83"/>
              <a:gd name="T34" fmla="*/ 297342834 w 42"/>
              <a:gd name="T35" fmla="*/ 32052275 h 83"/>
              <a:gd name="T36" fmla="*/ 168763298 w 42"/>
              <a:gd name="T37" fmla="*/ 584949070 h 8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42" h="83">
                <a:moveTo>
                  <a:pt x="42" y="2"/>
                </a:moveTo>
                <a:lnTo>
                  <a:pt x="42" y="2"/>
                </a:lnTo>
                <a:lnTo>
                  <a:pt x="37" y="0"/>
                </a:lnTo>
                <a:lnTo>
                  <a:pt x="20" y="6"/>
                </a:lnTo>
                <a:lnTo>
                  <a:pt x="5" y="0"/>
                </a:lnTo>
                <a:lnTo>
                  <a:pt x="0" y="1"/>
                </a:lnTo>
                <a:lnTo>
                  <a:pt x="0" y="2"/>
                </a:lnTo>
                <a:lnTo>
                  <a:pt x="18" y="83"/>
                </a:lnTo>
                <a:lnTo>
                  <a:pt x="24" y="83"/>
                </a:lnTo>
                <a:lnTo>
                  <a:pt x="42" y="2"/>
                </a:lnTo>
                <a:close/>
                <a:moveTo>
                  <a:pt x="21" y="73"/>
                </a:moveTo>
                <a:lnTo>
                  <a:pt x="5" y="4"/>
                </a:lnTo>
                <a:lnTo>
                  <a:pt x="20" y="9"/>
                </a:lnTo>
                <a:lnTo>
                  <a:pt x="37" y="4"/>
                </a:lnTo>
                <a:lnTo>
                  <a:pt x="21" y="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4" name="Freeform 101"/>
          <p:cNvSpPr>
            <a:spLocks noEditPoints="1"/>
          </p:cNvSpPr>
          <p:nvPr/>
        </p:nvSpPr>
        <p:spPr bwMode="auto">
          <a:xfrm>
            <a:off x="6811963" y="2997200"/>
            <a:ext cx="407987" cy="441325"/>
          </a:xfrm>
          <a:custGeom>
            <a:avLst/>
            <a:gdLst>
              <a:gd name="T0" fmla="*/ 1188382747 w 137"/>
              <a:gd name="T1" fmla="*/ 631324358 h 148"/>
              <a:gd name="T2" fmla="*/ 1117434701 w 137"/>
              <a:gd name="T3" fmla="*/ 337890944 h 148"/>
              <a:gd name="T4" fmla="*/ 1179514241 w 137"/>
              <a:gd name="T5" fmla="*/ 320106739 h 148"/>
              <a:gd name="T6" fmla="*/ 1117434701 w 137"/>
              <a:gd name="T7" fmla="*/ 106702246 h 148"/>
              <a:gd name="T8" fmla="*/ 904590563 w 137"/>
              <a:gd name="T9" fmla="*/ 44460512 h 148"/>
              <a:gd name="T10" fmla="*/ 877985046 w 137"/>
              <a:gd name="T11" fmla="*/ 106702246 h 148"/>
              <a:gd name="T12" fmla="*/ 594189884 w 137"/>
              <a:gd name="T13" fmla="*/ 35568409 h 148"/>
              <a:gd name="T14" fmla="*/ 337003218 w 137"/>
              <a:gd name="T15" fmla="*/ 97810144 h 148"/>
              <a:gd name="T16" fmla="*/ 319266207 w 137"/>
              <a:gd name="T17" fmla="*/ 44460512 h 148"/>
              <a:gd name="T18" fmla="*/ 106422069 w 137"/>
              <a:gd name="T19" fmla="*/ 106702246 h 148"/>
              <a:gd name="T20" fmla="*/ 44342529 w 137"/>
              <a:gd name="T21" fmla="*/ 320106739 h 148"/>
              <a:gd name="T22" fmla="*/ 79816552 w 137"/>
              <a:gd name="T23" fmla="*/ 337890944 h 148"/>
              <a:gd name="T24" fmla="*/ 0 w 137"/>
              <a:gd name="T25" fmla="*/ 631324358 h 148"/>
              <a:gd name="T26" fmla="*/ 239449655 w 137"/>
              <a:gd name="T27" fmla="*/ 1111485958 h 148"/>
              <a:gd name="T28" fmla="*/ 115290575 w 137"/>
              <a:gd name="T29" fmla="*/ 1244864512 h 148"/>
              <a:gd name="T30" fmla="*/ 186238620 w 137"/>
              <a:gd name="T31" fmla="*/ 1315998349 h 148"/>
              <a:gd name="T32" fmla="*/ 328134712 w 137"/>
              <a:gd name="T33" fmla="*/ 1173727693 h 148"/>
              <a:gd name="T34" fmla="*/ 594189884 w 137"/>
              <a:gd name="T35" fmla="*/ 1235972409 h 148"/>
              <a:gd name="T36" fmla="*/ 860248035 w 137"/>
              <a:gd name="T37" fmla="*/ 1173727693 h 148"/>
              <a:gd name="T38" fmla="*/ 1002144126 w 137"/>
              <a:gd name="T39" fmla="*/ 1315998349 h 148"/>
              <a:gd name="T40" fmla="*/ 1073092172 w 137"/>
              <a:gd name="T41" fmla="*/ 1244864512 h 148"/>
              <a:gd name="T42" fmla="*/ 948933092 w 137"/>
              <a:gd name="T43" fmla="*/ 1111485958 h 148"/>
              <a:gd name="T44" fmla="*/ 1188382747 w 137"/>
              <a:gd name="T45" fmla="*/ 631324358 h 148"/>
              <a:gd name="T46" fmla="*/ 97553563 w 137"/>
              <a:gd name="T47" fmla="*/ 658000665 h 148"/>
              <a:gd name="T48" fmla="*/ 177370115 w 137"/>
              <a:gd name="T49" fmla="*/ 658000665 h 148"/>
              <a:gd name="T50" fmla="*/ 203975632 w 137"/>
              <a:gd name="T51" fmla="*/ 631324358 h 148"/>
              <a:gd name="T52" fmla="*/ 177370115 w 137"/>
              <a:gd name="T53" fmla="*/ 613540154 h 148"/>
              <a:gd name="T54" fmla="*/ 97553563 w 137"/>
              <a:gd name="T55" fmla="*/ 613540154 h 148"/>
              <a:gd name="T56" fmla="*/ 567584367 w 137"/>
              <a:gd name="T57" fmla="*/ 133378554 h 148"/>
              <a:gd name="T58" fmla="*/ 567584367 w 137"/>
              <a:gd name="T59" fmla="*/ 133378554 h 148"/>
              <a:gd name="T60" fmla="*/ 567584367 w 137"/>
              <a:gd name="T61" fmla="*/ 231188698 h 148"/>
              <a:gd name="T62" fmla="*/ 594189884 w 137"/>
              <a:gd name="T63" fmla="*/ 257865005 h 148"/>
              <a:gd name="T64" fmla="*/ 620798380 w 137"/>
              <a:gd name="T65" fmla="*/ 231188698 h 148"/>
              <a:gd name="T66" fmla="*/ 620798380 w 137"/>
              <a:gd name="T67" fmla="*/ 133378554 h 148"/>
              <a:gd name="T68" fmla="*/ 620798380 w 137"/>
              <a:gd name="T69" fmla="*/ 133378554 h 148"/>
              <a:gd name="T70" fmla="*/ 1090829184 w 137"/>
              <a:gd name="T71" fmla="*/ 613540154 h 148"/>
              <a:gd name="T72" fmla="*/ 1011012632 w 137"/>
              <a:gd name="T73" fmla="*/ 613540154 h 148"/>
              <a:gd name="T74" fmla="*/ 984407115 w 137"/>
              <a:gd name="T75" fmla="*/ 631324358 h 148"/>
              <a:gd name="T76" fmla="*/ 1011012632 w 137"/>
              <a:gd name="T77" fmla="*/ 658000665 h 148"/>
              <a:gd name="T78" fmla="*/ 1090829184 w 137"/>
              <a:gd name="T79" fmla="*/ 658000665 h 148"/>
              <a:gd name="T80" fmla="*/ 620798380 w 137"/>
              <a:gd name="T81" fmla="*/ 1138159283 h 148"/>
              <a:gd name="T82" fmla="*/ 620798380 w 137"/>
              <a:gd name="T83" fmla="*/ 1049241242 h 148"/>
              <a:gd name="T84" fmla="*/ 594189884 w 137"/>
              <a:gd name="T85" fmla="*/ 1022564935 h 148"/>
              <a:gd name="T86" fmla="*/ 567584367 w 137"/>
              <a:gd name="T87" fmla="*/ 1049241242 h 148"/>
              <a:gd name="T88" fmla="*/ 567584367 w 137"/>
              <a:gd name="T89" fmla="*/ 1138159283 h 148"/>
              <a:gd name="T90" fmla="*/ 97553563 w 137"/>
              <a:gd name="T91" fmla="*/ 658000665 h 148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137" h="148">
                <a:moveTo>
                  <a:pt x="134" y="71"/>
                </a:moveTo>
                <a:cubicBezTo>
                  <a:pt x="134" y="59"/>
                  <a:pt x="131" y="48"/>
                  <a:pt x="126" y="38"/>
                </a:cubicBezTo>
                <a:cubicBezTo>
                  <a:pt x="128" y="38"/>
                  <a:pt x="131" y="38"/>
                  <a:pt x="133" y="36"/>
                </a:cubicBezTo>
                <a:cubicBezTo>
                  <a:pt x="137" y="31"/>
                  <a:pt x="134" y="20"/>
                  <a:pt x="126" y="12"/>
                </a:cubicBezTo>
                <a:cubicBezTo>
                  <a:pt x="117" y="3"/>
                  <a:pt x="107" y="0"/>
                  <a:pt x="102" y="5"/>
                </a:cubicBezTo>
                <a:cubicBezTo>
                  <a:pt x="100" y="7"/>
                  <a:pt x="99" y="9"/>
                  <a:pt x="99" y="12"/>
                </a:cubicBezTo>
                <a:cubicBezTo>
                  <a:pt x="90" y="7"/>
                  <a:pt x="79" y="4"/>
                  <a:pt x="67" y="4"/>
                </a:cubicBezTo>
                <a:cubicBezTo>
                  <a:pt x="57" y="4"/>
                  <a:pt x="47" y="6"/>
                  <a:pt x="38" y="11"/>
                </a:cubicBezTo>
                <a:cubicBezTo>
                  <a:pt x="38" y="8"/>
                  <a:pt x="37" y="7"/>
                  <a:pt x="36" y="5"/>
                </a:cubicBezTo>
                <a:cubicBezTo>
                  <a:pt x="31" y="0"/>
                  <a:pt x="20" y="3"/>
                  <a:pt x="12" y="12"/>
                </a:cubicBezTo>
                <a:cubicBezTo>
                  <a:pt x="3" y="20"/>
                  <a:pt x="0" y="31"/>
                  <a:pt x="5" y="36"/>
                </a:cubicBezTo>
                <a:cubicBezTo>
                  <a:pt x="6" y="37"/>
                  <a:pt x="7" y="37"/>
                  <a:pt x="9" y="38"/>
                </a:cubicBezTo>
                <a:cubicBezTo>
                  <a:pt x="3" y="48"/>
                  <a:pt x="0" y="59"/>
                  <a:pt x="0" y="71"/>
                </a:cubicBezTo>
                <a:cubicBezTo>
                  <a:pt x="0" y="94"/>
                  <a:pt x="10" y="113"/>
                  <a:pt x="27" y="125"/>
                </a:cubicBezTo>
                <a:cubicBezTo>
                  <a:pt x="13" y="140"/>
                  <a:pt x="13" y="140"/>
                  <a:pt x="13" y="140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37" y="132"/>
                  <a:pt x="37" y="132"/>
                  <a:pt x="37" y="132"/>
                </a:cubicBezTo>
                <a:cubicBezTo>
                  <a:pt x="46" y="136"/>
                  <a:pt x="56" y="139"/>
                  <a:pt x="67" y="139"/>
                </a:cubicBezTo>
                <a:cubicBezTo>
                  <a:pt x="78" y="139"/>
                  <a:pt x="88" y="136"/>
                  <a:pt x="97" y="132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21" y="140"/>
                  <a:pt x="121" y="140"/>
                  <a:pt x="121" y="140"/>
                </a:cubicBezTo>
                <a:cubicBezTo>
                  <a:pt x="107" y="125"/>
                  <a:pt x="107" y="125"/>
                  <a:pt x="107" y="125"/>
                </a:cubicBezTo>
                <a:cubicBezTo>
                  <a:pt x="124" y="113"/>
                  <a:pt x="134" y="94"/>
                  <a:pt x="134" y="71"/>
                </a:cubicBezTo>
                <a:close/>
                <a:moveTo>
                  <a:pt x="11" y="74"/>
                </a:moveTo>
                <a:cubicBezTo>
                  <a:pt x="20" y="74"/>
                  <a:pt x="20" y="74"/>
                  <a:pt x="20" y="74"/>
                </a:cubicBezTo>
                <a:cubicBezTo>
                  <a:pt x="22" y="74"/>
                  <a:pt x="23" y="73"/>
                  <a:pt x="23" y="71"/>
                </a:cubicBezTo>
                <a:cubicBezTo>
                  <a:pt x="23" y="70"/>
                  <a:pt x="22" y="69"/>
                  <a:pt x="20" y="69"/>
                </a:cubicBezTo>
                <a:cubicBezTo>
                  <a:pt x="11" y="69"/>
                  <a:pt x="11" y="69"/>
                  <a:pt x="11" y="69"/>
                </a:cubicBezTo>
                <a:cubicBezTo>
                  <a:pt x="12" y="40"/>
                  <a:pt x="35" y="17"/>
                  <a:pt x="64" y="15"/>
                </a:cubicBezTo>
                <a:cubicBezTo>
                  <a:pt x="64" y="15"/>
                  <a:pt x="64" y="15"/>
                  <a:pt x="64" y="15"/>
                </a:cubicBezTo>
                <a:cubicBezTo>
                  <a:pt x="64" y="26"/>
                  <a:pt x="64" y="26"/>
                  <a:pt x="64" y="26"/>
                </a:cubicBezTo>
                <a:cubicBezTo>
                  <a:pt x="64" y="27"/>
                  <a:pt x="65" y="29"/>
                  <a:pt x="67" y="29"/>
                </a:cubicBezTo>
                <a:cubicBezTo>
                  <a:pt x="69" y="29"/>
                  <a:pt x="70" y="27"/>
                  <a:pt x="70" y="26"/>
                </a:cubicBezTo>
                <a:cubicBezTo>
                  <a:pt x="70" y="15"/>
                  <a:pt x="70" y="15"/>
                  <a:pt x="70" y="15"/>
                </a:cubicBezTo>
                <a:cubicBezTo>
                  <a:pt x="70" y="15"/>
                  <a:pt x="70" y="15"/>
                  <a:pt x="70" y="15"/>
                </a:cubicBezTo>
                <a:cubicBezTo>
                  <a:pt x="99" y="17"/>
                  <a:pt x="122" y="40"/>
                  <a:pt x="123" y="69"/>
                </a:cubicBezTo>
                <a:cubicBezTo>
                  <a:pt x="114" y="69"/>
                  <a:pt x="114" y="69"/>
                  <a:pt x="114" y="69"/>
                </a:cubicBezTo>
                <a:cubicBezTo>
                  <a:pt x="112" y="69"/>
                  <a:pt x="111" y="70"/>
                  <a:pt x="111" y="71"/>
                </a:cubicBezTo>
                <a:cubicBezTo>
                  <a:pt x="111" y="73"/>
                  <a:pt x="112" y="74"/>
                  <a:pt x="114" y="74"/>
                </a:cubicBezTo>
                <a:cubicBezTo>
                  <a:pt x="123" y="74"/>
                  <a:pt x="123" y="74"/>
                  <a:pt x="123" y="74"/>
                </a:cubicBezTo>
                <a:cubicBezTo>
                  <a:pt x="122" y="103"/>
                  <a:pt x="99" y="126"/>
                  <a:pt x="70" y="128"/>
                </a:cubicBezTo>
                <a:cubicBezTo>
                  <a:pt x="70" y="118"/>
                  <a:pt x="70" y="118"/>
                  <a:pt x="70" y="118"/>
                </a:cubicBezTo>
                <a:cubicBezTo>
                  <a:pt x="70" y="116"/>
                  <a:pt x="69" y="115"/>
                  <a:pt x="67" y="115"/>
                </a:cubicBezTo>
                <a:cubicBezTo>
                  <a:pt x="65" y="115"/>
                  <a:pt x="64" y="116"/>
                  <a:pt x="64" y="118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35" y="126"/>
                  <a:pt x="12" y="103"/>
                  <a:pt x="11" y="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5" name="Freeform 102"/>
          <p:cNvSpPr/>
          <p:nvPr/>
        </p:nvSpPr>
        <p:spPr bwMode="auto">
          <a:xfrm>
            <a:off x="7002463" y="3100388"/>
            <a:ext cx="127000" cy="115887"/>
          </a:xfrm>
          <a:custGeom>
            <a:avLst/>
            <a:gdLst>
              <a:gd name="T0" fmla="*/ 26167907 w 43"/>
              <a:gd name="T1" fmla="*/ 344353763 h 39"/>
              <a:gd name="T2" fmla="*/ 26167907 w 43"/>
              <a:gd name="T3" fmla="*/ 344353763 h 39"/>
              <a:gd name="T4" fmla="*/ 348925116 w 43"/>
              <a:gd name="T5" fmla="*/ 344353763 h 39"/>
              <a:gd name="T6" fmla="*/ 375093023 w 43"/>
              <a:gd name="T7" fmla="*/ 317866155 h 39"/>
              <a:gd name="T8" fmla="*/ 348925116 w 43"/>
              <a:gd name="T9" fmla="*/ 300206759 h 39"/>
              <a:gd name="T10" fmla="*/ 52338767 w 43"/>
              <a:gd name="T11" fmla="*/ 300206759 h 39"/>
              <a:gd name="T12" fmla="*/ 52338767 w 43"/>
              <a:gd name="T13" fmla="*/ 26487608 h 39"/>
              <a:gd name="T14" fmla="*/ 26167907 w 43"/>
              <a:gd name="T15" fmla="*/ 0 h 39"/>
              <a:gd name="T16" fmla="*/ 0 w 43"/>
              <a:gd name="T17" fmla="*/ 26487608 h 39"/>
              <a:gd name="T18" fmla="*/ 0 w 43"/>
              <a:gd name="T19" fmla="*/ 317866155 h 39"/>
              <a:gd name="T20" fmla="*/ 26167907 w 43"/>
              <a:gd name="T21" fmla="*/ 344353763 h 3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3" h="39">
                <a:moveTo>
                  <a:pt x="3" y="39"/>
                </a:moveTo>
                <a:cubicBezTo>
                  <a:pt x="3" y="39"/>
                  <a:pt x="3" y="39"/>
                  <a:pt x="3" y="39"/>
                </a:cubicBezTo>
                <a:cubicBezTo>
                  <a:pt x="40" y="39"/>
                  <a:pt x="40" y="39"/>
                  <a:pt x="40" y="39"/>
                </a:cubicBezTo>
                <a:cubicBezTo>
                  <a:pt x="41" y="39"/>
                  <a:pt x="43" y="38"/>
                  <a:pt x="43" y="36"/>
                </a:cubicBezTo>
                <a:cubicBezTo>
                  <a:pt x="43" y="35"/>
                  <a:pt x="41" y="34"/>
                  <a:pt x="40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6" y="3"/>
                  <a:pt x="6" y="3"/>
                  <a:pt x="6" y="3"/>
                </a:cubicBezTo>
                <a:cubicBezTo>
                  <a:pt x="6" y="1"/>
                  <a:pt x="5" y="0"/>
                  <a:pt x="3" y="0"/>
                </a:cubicBezTo>
                <a:cubicBezTo>
                  <a:pt x="1" y="0"/>
                  <a:pt x="0" y="1"/>
                  <a:pt x="0" y="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8"/>
                  <a:pt x="1" y="39"/>
                  <a:pt x="3" y="3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6" name="Freeform 129"/>
          <p:cNvSpPr/>
          <p:nvPr/>
        </p:nvSpPr>
        <p:spPr bwMode="auto">
          <a:xfrm>
            <a:off x="4424363" y="3151188"/>
            <a:ext cx="498475" cy="182562"/>
          </a:xfrm>
          <a:custGeom>
            <a:avLst/>
            <a:gdLst>
              <a:gd name="T0" fmla="*/ 730790586 w 171"/>
              <a:gd name="T1" fmla="*/ 302302387 h 63"/>
              <a:gd name="T2" fmla="*/ 203940406 w 171"/>
              <a:gd name="T3" fmla="*/ 0 h 63"/>
              <a:gd name="T4" fmla="*/ 0 w 171"/>
              <a:gd name="T5" fmla="*/ 125959087 h 63"/>
              <a:gd name="T6" fmla="*/ 730790586 w 171"/>
              <a:gd name="T7" fmla="*/ 529029902 h 63"/>
              <a:gd name="T8" fmla="*/ 1453083776 w 171"/>
              <a:gd name="T9" fmla="*/ 125959087 h 63"/>
              <a:gd name="T10" fmla="*/ 1249143369 w 171"/>
              <a:gd name="T11" fmla="*/ 0 h 63"/>
              <a:gd name="T12" fmla="*/ 730790586 w 171"/>
              <a:gd name="T13" fmla="*/ 302302387 h 6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1" h="63">
                <a:moveTo>
                  <a:pt x="86" y="36"/>
                </a:moveTo>
                <a:lnTo>
                  <a:pt x="24" y="0"/>
                </a:lnTo>
                <a:lnTo>
                  <a:pt x="0" y="15"/>
                </a:lnTo>
                <a:lnTo>
                  <a:pt x="86" y="63"/>
                </a:lnTo>
                <a:lnTo>
                  <a:pt x="171" y="15"/>
                </a:lnTo>
                <a:lnTo>
                  <a:pt x="147" y="0"/>
                </a:lnTo>
                <a:lnTo>
                  <a:pt x="86" y="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7" name="Freeform 130"/>
          <p:cNvSpPr/>
          <p:nvPr/>
        </p:nvSpPr>
        <p:spPr bwMode="auto">
          <a:xfrm>
            <a:off x="4424363" y="3273425"/>
            <a:ext cx="498475" cy="180975"/>
          </a:xfrm>
          <a:custGeom>
            <a:avLst/>
            <a:gdLst>
              <a:gd name="T0" fmla="*/ 730790586 w 171"/>
              <a:gd name="T1" fmla="*/ 289688434 h 62"/>
              <a:gd name="T2" fmla="*/ 203940406 w 171"/>
              <a:gd name="T3" fmla="*/ 0 h 62"/>
              <a:gd name="T4" fmla="*/ 0 w 171"/>
              <a:gd name="T5" fmla="*/ 110762538 h 62"/>
              <a:gd name="T6" fmla="*/ 730790586 w 171"/>
              <a:gd name="T7" fmla="*/ 528257268 h 62"/>
              <a:gd name="T8" fmla="*/ 1453083776 w 171"/>
              <a:gd name="T9" fmla="*/ 110762538 h 62"/>
              <a:gd name="T10" fmla="*/ 1249143369 w 171"/>
              <a:gd name="T11" fmla="*/ 0 h 62"/>
              <a:gd name="T12" fmla="*/ 730790586 w 171"/>
              <a:gd name="T13" fmla="*/ 289688434 h 6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1" h="62">
                <a:moveTo>
                  <a:pt x="86" y="34"/>
                </a:moveTo>
                <a:lnTo>
                  <a:pt x="24" y="0"/>
                </a:lnTo>
                <a:lnTo>
                  <a:pt x="0" y="13"/>
                </a:lnTo>
                <a:lnTo>
                  <a:pt x="86" y="62"/>
                </a:lnTo>
                <a:lnTo>
                  <a:pt x="171" y="13"/>
                </a:lnTo>
                <a:lnTo>
                  <a:pt x="147" y="0"/>
                </a:lnTo>
                <a:lnTo>
                  <a:pt x="86" y="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8" name="Freeform 131"/>
          <p:cNvSpPr/>
          <p:nvPr/>
        </p:nvSpPr>
        <p:spPr bwMode="auto">
          <a:xfrm>
            <a:off x="4424363" y="2936875"/>
            <a:ext cx="498475" cy="284163"/>
          </a:xfrm>
          <a:custGeom>
            <a:avLst/>
            <a:gdLst>
              <a:gd name="T0" fmla="*/ 1453083776 w 171"/>
              <a:gd name="T1" fmla="*/ 411939676 h 97"/>
              <a:gd name="T2" fmla="*/ 730790586 w 171"/>
              <a:gd name="T3" fmla="*/ 0 h 97"/>
              <a:gd name="T4" fmla="*/ 0 w 171"/>
              <a:gd name="T5" fmla="*/ 411939676 h 97"/>
              <a:gd name="T6" fmla="*/ 730790586 w 171"/>
              <a:gd name="T7" fmla="*/ 832459903 h 97"/>
              <a:gd name="T8" fmla="*/ 1453083776 w 171"/>
              <a:gd name="T9" fmla="*/ 411939676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1" h="97">
                <a:moveTo>
                  <a:pt x="171" y="48"/>
                </a:moveTo>
                <a:lnTo>
                  <a:pt x="86" y="0"/>
                </a:lnTo>
                <a:lnTo>
                  <a:pt x="0" y="48"/>
                </a:lnTo>
                <a:lnTo>
                  <a:pt x="86" y="97"/>
                </a:lnTo>
                <a:lnTo>
                  <a:pt x="171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89" name="Oval 57"/>
          <p:cNvSpPr>
            <a:spLocks noChangeArrowheads="1"/>
          </p:cNvSpPr>
          <p:nvPr/>
        </p:nvSpPr>
        <p:spPr bwMode="auto">
          <a:xfrm>
            <a:off x="8121650" y="2889250"/>
            <a:ext cx="630238" cy="639763"/>
          </a:xfrm>
          <a:prstGeom prst="ellipse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0990" name="Oval 67"/>
          <p:cNvSpPr>
            <a:spLocks noChangeArrowheads="1"/>
          </p:cNvSpPr>
          <p:nvPr/>
        </p:nvSpPr>
        <p:spPr bwMode="auto">
          <a:xfrm>
            <a:off x="8121650" y="4362450"/>
            <a:ext cx="630238" cy="639763"/>
          </a:xfrm>
          <a:prstGeom prst="ellipse">
            <a:avLst/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0991" name="Oval 68"/>
          <p:cNvSpPr>
            <a:spLocks noChangeArrowheads="1"/>
          </p:cNvSpPr>
          <p:nvPr/>
        </p:nvSpPr>
        <p:spPr bwMode="auto">
          <a:xfrm>
            <a:off x="8121650" y="1601788"/>
            <a:ext cx="630238" cy="639762"/>
          </a:xfrm>
          <a:prstGeom prst="ellipse">
            <a:avLst/>
          </a:prstGeom>
          <a:solidFill>
            <a:srgbClr val="7671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0992" name="Oval 69"/>
          <p:cNvSpPr>
            <a:spLocks noChangeArrowheads="1"/>
          </p:cNvSpPr>
          <p:nvPr/>
        </p:nvSpPr>
        <p:spPr bwMode="auto">
          <a:xfrm>
            <a:off x="3030538" y="4362450"/>
            <a:ext cx="630237" cy="639763"/>
          </a:xfrm>
          <a:prstGeom prst="ellipse">
            <a:avLst/>
          </a:pr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0993" name="Oval 70"/>
          <p:cNvSpPr>
            <a:spLocks noChangeArrowheads="1"/>
          </p:cNvSpPr>
          <p:nvPr/>
        </p:nvSpPr>
        <p:spPr bwMode="auto">
          <a:xfrm>
            <a:off x="3030538" y="2865438"/>
            <a:ext cx="630237" cy="639762"/>
          </a:xfrm>
          <a:prstGeom prst="ellipse">
            <a:avLst/>
          </a:pr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solidFill>
                <a:srgbClr val="000000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0994" name="Text Box 10"/>
          <p:cNvSpPr txBox="1">
            <a:spLocks noChangeArrowheads="1"/>
          </p:cNvSpPr>
          <p:nvPr/>
        </p:nvSpPr>
        <p:spPr bwMode="auto">
          <a:xfrm>
            <a:off x="3100388" y="3076575"/>
            <a:ext cx="490537" cy="26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PPO</a:t>
            </a:r>
            <a:endParaRPr lang="en-US" altLang="zh-CN" sz="1000" b="1">
              <a:solidFill>
                <a:srgbClr val="FFFFFF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0995" name="Text Box 10"/>
          <p:cNvSpPr txBox="1">
            <a:spLocks noChangeArrowheads="1"/>
          </p:cNvSpPr>
          <p:nvPr/>
        </p:nvSpPr>
        <p:spPr bwMode="auto">
          <a:xfrm>
            <a:off x="3106738" y="4560888"/>
            <a:ext cx="492125" cy="26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PPO</a:t>
            </a:r>
            <a:endParaRPr lang="en-US" altLang="zh-CN" sz="1000" b="1">
              <a:solidFill>
                <a:srgbClr val="FFFFFF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0996" name="Text Box 10"/>
          <p:cNvSpPr txBox="1">
            <a:spLocks noChangeArrowheads="1"/>
          </p:cNvSpPr>
          <p:nvPr/>
        </p:nvSpPr>
        <p:spPr bwMode="auto">
          <a:xfrm>
            <a:off x="8121650" y="1786255"/>
            <a:ext cx="630555" cy="26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tIns="22860" rIns="45720" bIns="22860">
            <a:spAutoFit/>
          </a:bodyPr>
          <a:lstStyle>
            <a:lvl1pPr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GRPO</a:t>
            </a:r>
            <a:endParaRPr lang="en-US" altLang="zh-CN" sz="1000" b="1">
              <a:solidFill>
                <a:srgbClr val="FFFFFF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0997" name="Text Box 10"/>
          <p:cNvSpPr txBox="1">
            <a:spLocks noChangeArrowheads="1"/>
          </p:cNvSpPr>
          <p:nvPr/>
        </p:nvSpPr>
        <p:spPr bwMode="auto">
          <a:xfrm>
            <a:off x="8191500" y="3054350"/>
            <a:ext cx="492125" cy="26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DPO</a:t>
            </a:r>
            <a:endParaRPr lang="en-US" altLang="zh-CN" sz="1000" b="1">
              <a:solidFill>
                <a:srgbClr val="FFFFFF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0998" name="Text Box 10"/>
          <p:cNvSpPr txBox="1">
            <a:spLocks noChangeArrowheads="1"/>
          </p:cNvSpPr>
          <p:nvPr/>
        </p:nvSpPr>
        <p:spPr bwMode="auto">
          <a:xfrm>
            <a:off x="8191500" y="4533900"/>
            <a:ext cx="492125" cy="26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22860" rIns="45720" bIns="22860">
            <a:spAutoFit/>
          </a:bodyPr>
          <a:lstStyle>
            <a:lvl1pPr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087120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08712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DPO</a:t>
            </a:r>
            <a:endParaRPr lang="en-US" altLang="zh-CN" sz="1000" b="1">
              <a:solidFill>
                <a:srgbClr val="FFFFFF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0999" name="TextBox 13"/>
          <p:cNvSpPr txBox="1">
            <a:spLocks noChangeArrowheads="1"/>
          </p:cNvSpPr>
          <p:nvPr/>
        </p:nvSpPr>
        <p:spPr bwMode="auto">
          <a:xfrm>
            <a:off x="1557338" y="2803525"/>
            <a:ext cx="129540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LIMR</a:t>
            </a:r>
            <a:endParaRPr lang="en-US" altLang="zh-CN" sz="20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1000" name="TextBox 13"/>
          <p:cNvSpPr txBox="1">
            <a:spLocks noChangeArrowheads="1"/>
          </p:cNvSpPr>
          <p:nvPr/>
        </p:nvSpPr>
        <p:spPr bwMode="auto">
          <a:xfrm>
            <a:off x="373380" y="3126105"/>
            <a:ext cx="2479675" cy="8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精确的样本选择</a:t>
            </a: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比规模重要</a:t>
            </a:r>
            <a:endParaRPr lang="zh-CN" altLang="en-US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algn="r" eaLnBrk="1" hangingPunct="1">
              <a:spcBef>
                <a:spcPct val="20000"/>
              </a:spcBef>
            </a:pP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RL</a:t>
            </a: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对小模型比</a:t>
            </a: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SFT</a:t>
            </a: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更有效</a:t>
            </a:r>
            <a:endParaRPr lang="zh-CN" altLang="en-US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algn="r" eaLnBrk="1" hangingPunct="1">
              <a:spcBef>
                <a:spcPct val="20000"/>
              </a:spcBef>
            </a:pP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LIM</a:t>
            </a: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评估样本潜在价值</a:t>
            </a:r>
            <a:endParaRPr lang="zh-CN" altLang="en-US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1001" name="TextBox 13"/>
          <p:cNvSpPr txBox="1">
            <a:spLocks noChangeArrowheads="1"/>
          </p:cNvSpPr>
          <p:nvPr/>
        </p:nvSpPr>
        <p:spPr bwMode="auto">
          <a:xfrm>
            <a:off x="8832850" y="1240155"/>
            <a:ext cx="186499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OAT-ZERO</a:t>
            </a:r>
            <a:endParaRPr lang="en-US" altLang="zh-CN" sz="20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1002" name="TextBox 13"/>
          <p:cNvSpPr txBox="1">
            <a:spLocks noChangeArrowheads="1"/>
          </p:cNvSpPr>
          <p:nvPr/>
        </p:nvSpPr>
        <p:spPr bwMode="auto">
          <a:xfrm>
            <a:off x="8837930" y="1562735"/>
            <a:ext cx="2954655" cy="8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Base</a:t>
            </a: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可以</a:t>
            </a: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Aha</a:t>
            </a:r>
            <a:endParaRPr lang="en-US" altLang="zh-CN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RL</a:t>
            </a: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可增强反思能力</a:t>
            </a:r>
            <a:endParaRPr lang="zh-CN" altLang="en-US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长度增加是</a:t>
            </a: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RL</a:t>
            </a: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规则设计的结果</a:t>
            </a:r>
            <a:endParaRPr lang="zh-CN" altLang="en-US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1003" name="TextBox 13"/>
          <p:cNvSpPr txBox="1">
            <a:spLocks noChangeArrowheads="1"/>
          </p:cNvSpPr>
          <p:nvPr/>
        </p:nvSpPr>
        <p:spPr bwMode="auto">
          <a:xfrm>
            <a:off x="1557338" y="4378325"/>
            <a:ext cx="129540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ORZ</a:t>
            </a:r>
            <a:endParaRPr lang="en-US" altLang="zh-CN" sz="20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1004" name="TextBox 13"/>
          <p:cNvSpPr txBox="1">
            <a:spLocks noChangeArrowheads="1"/>
          </p:cNvSpPr>
          <p:nvPr/>
        </p:nvSpPr>
        <p:spPr bwMode="auto">
          <a:xfrm>
            <a:off x="373380" y="4699000"/>
            <a:ext cx="2479675" cy="8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Scaling</a:t>
            </a: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比算法设计重要</a:t>
            </a:r>
            <a:endParaRPr lang="zh-CN" altLang="en-US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algn="r" eaLnBrk="1" hangingPunct="1"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不需要</a:t>
            </a: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KL Loss</a:t>
            </a: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或Penalty</a:t>
            </a:r>
            <a:endParaRPr lang="zh-CN" altLang="en-US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algn="r" eaLnBrk="1" hangingPunct="1">
              <a:spcBef>
                <a:spcPct val="20000"/>
              </a:spcBef>
            </a:pP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GAE</a:t>
            </a: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在</a:t>
            </a: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λ=1.0 γ=1.0</a:t>
            </a: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时最佳</a:t>
            </a:r>
            <a:endParaRPr lang="zh-CN" altLang="en-US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1005" name="TextBox 13"/>
          <p:cNvSpPr txBox="1">
            <a:spLocks noChangeArrowheads="1"/>
          </p:cNvSpPr>
          <p:nvPr/>
        </p:nvSpPr>
        <p:spPr bwMode="auto">
          <a:xfrm>
            <a:off x="8832850" y="2819400"/>
            <a:ext cx="212788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Online-DPO-R1</a:t>
            </a:r>
            <a:endParaRPr lang="en-US" altLang="zh-CN" sz="20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1006" name="TextBox 13"/>
          <p:cNvSpPr txBox="1">
            <a:spLocks noChangeArrowheads="1"/>
          </p:cNvSpPr>
          <p:nvPr/>
        </p:nvSpPr>
        <p:spPr bwMode="auto">
          <a:xfrm>
            <a:off x="8837930" y="3140075"/>
            <a:ext cx="2954655" cy="1130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DPO</a:t>
            </a: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和</a:t>
            </a: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RAFT</a:t>
            </a: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都可以</a:t>
            </a:r>
            <a:endParaRPr lang="zh-CN" altLang="en-US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PPO</a:t>
            </a: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效果更好</a:t>
            </a:r>
            <a:endParaRPr lang="zh-CN" altLang="en-US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多样化数据比算法设计更重要</a:t>
            </a:r>
            <a:endParaRPr lang="zh-CN" altLang="en-US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推理能力在</a:t>
            </a: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Base</a:t>
            </a: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模型</a:t>
            </a:r>
            <a:endParaRPr lang="zh-CN" altLang="en-US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1007" name="TextBox 13"/>
          <p:cNvSpPr txBox="1">
            <a:spLocks noChangeArrowheads="1"/>
          </p:cNvSpPr>
          <p:nvPr/>
        </p:nvSpPr>
        <p:spPr bwMode="auto">
          <a:xfrm>
            <a:off x="8832850" y="4645343"/>
            <a:ext cx="129540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LIMD</a:t>
            </a:r>
            <a:endParaRPr lang="en-US" altLang="zh-CN" sz="20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41008" name="TextBox 13"/>
          <p:cNvSpPr txBox="1">
            <a:spLocks noChangeArrowheads="1"/>
          </p:cNvSpPr>
          <p:nvPr/>
        </p:nvSpPr>
        <p:spPr bwMode="auto">
          <a:xfrm>
            <a:off x="8837930" y="4967605"/>
            <a:ext cx="2954655" cy="8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证明了数据选择的必要性</a:t>
            </a:r>
            <a:endParaRPr lang="zh-CN" altLang="en-US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提出最大间隔原则</a:t>
            </a:r>
            <a:endParaRPr lang="zh-CN" altLang="en-US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融合外部和内部奖励</a:t>
            </a:r>
            <a:endParaRPr lang="zh-CN" altLang="en-US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9226745" y="264590"/>
            <a:ext cx="2599565" cy="338121"/>
            <a:chOff x="2895762" y="53069"/>
            <a:chExt cx="6563861" cy="85375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5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471198"/>
            <a:ext cx="12192000" cy="681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zh-CN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SFT+RL</a:t>
            </a:r>
            <a:endParaRPr lang="en-US" altLang="zh-CN" sz="32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sp>
        <p:nvSpPr>
          <p:cNvPr id="36867" name="AutoShape 3"/>
          <p:cNvSpPr/>
          <p:nvPr/>
        </p:nvSpPr>
        <p:spPr bwMode="auto">
          <a:xfrm>
            <a:off x="2025650" y="4832350"/>
            <a:ext cx="801688" cy="801688"/>
          </a:xfrm>
          <a:custGeom>
            <a:avLst/>
            <a:gdLst>
              <a:gd name="T0" fmla="*/ 27874739 w 19679"/>
              <a:gd name="T1" fmla="*/ 4782996 h 19679"/>
              <a:gd name="T2" fmla="*/ 27874739 w 19679"/>
              <a:gd name="T3" fmla="*/ 27874739 h 19679"/>
              <a:gd name="T4" fmla="*/ 4782996 w 19679"/>
              <a:gd name="T5" fmla="*/ 27874739 h 19679"/>
              <a:gd name="T6" fmla="*/ 4782996 w 19679"/>
              <a:gd name="T7" fmla="*/ 4782996 h 19679"/>
              <a:gd name="T8" fmla="*/ 27874739 w 19679"/>
              <a:gd name="T9" fmla="*/ 4782996 h 19679"/>
              <a:gd name="T10" fmla="*/ 27874739 w 19679"/>
              <a:gd name="T11" fmla="*/ 4782996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68" name="AutoShape 4"/>
          <p:cNvSpPr/>
          <p:nvPr/>
        </p:nvSpPr>
        <p:spPr bwMode="auto">
          <a:xfrm>
            <a:off x="6418263" y="3779838"/>
            <a:ext cx="803275" cy="801687"/>
          </a:xfrm>
          <a:custGeom>
            <a:avLst/>
            <a:gdLst>
              <a:gd name="T0" fmla="*/ 27985188 w 19679"/>
              <a:gd name="T1" fmla="*/ 4782950 h 19679"/>
              <a:gd name="T2" fmla="*/ 27985188 w 19679"/>
              <a:gd name="T3" fmla="*/ 27874664 h 19679"/>
              <a:gd name="T4" fmla="*/ 4801935 w 19679"/>
              <a:gd name="T5" fmla="*/ 27874664 h 19679"/>
              <a:gd name="T6" fmla="*/ 4801935 w 19679"/>
              <a:gd name="T7" fmla="*/ 4782950 h 19679"/>
              <a:gd name="T8" fmla="*/ 27985188 w 19679"/>
              <a:gd name="T9" fmla="*/ 4782950 h 19679"/>
              <a:gd name="T10" fmla="*/ 27985188 w 19679"/>
              <a:gd name="T11" fmla="*/ 4782950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69" name="AutoShape 5"/>
          <p:cNvSpPr/>
          <p:nvPr/>
        </p:nvSpPr>
        <p:spPr bwMode="auto">
          <a:xfrm>
            <a:off x="4213225" y="4311650"/>
            <a:ext cx="803275" cy="801688"/>
          </a:xfrm>
          <a:custGeom>
            <a:avLst/>
            <a:gdLst>
              <a:gd name="T0" fmla="*/ 27985188 w 19679"/>
              <a:gd name="T1" fmla="*/ 4782996 h 19679"/>
              <a:gd name="T2" fmla="*/ 27985188 w 19679"/>
              <a:gd name="T3" fmla="*/ 27874739 h 19679"/>
              <a:gd name="T4" fmla="*/ 4801935 w 19679"/>
              <a:gd name="T5" fmla="*/ 27874739 h 19679"/>
              <a:gd name="T6" fmla="*/ 4801935 w 19679"/>
              <a:gd name="T7" fmla="*/ 4782996 h 19679"/>
              <a:gd name="T8" fmla="*/ 27985188 w 19679"/>
              <a:gd name="T9" fmla="*/ 4782996 h 19679"/>
              <a:gd name="T10" fmla="*/ 27985188 w 19679"/>
              <a:gd name="T11" fmla="*/ 4782996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0" name="AutoShape 6"/>
          <p:cNvSpPr/>
          <p:nvPr/>
        </p:nvSpPr>
        <p:spPr bwMode="auto">
          <a:xfrm>
            <a:off x="8582025" y="3248025"/>
            <a:ext cx="801688" cy="801688"/>
          </a:xfrm>
          <a:custGeom>
            <a:avLst/>
            <a:gdLst>
              <a:gd name="T0" fmla="*/ 27874739 w 19679"/>
              <a:gd name="T1" fmla="*/ 4782996 h 19679"/>
              <a:gd name="T2" fmla="*/ 27874739 w 19679"/>
              <a:gd name="T3" fmla="*/ 27874739 h 19679"/>
              <a:gd name="T4" fmla="*/ 4782996 w 19679"/>
              <a:gd name="T5" fmla="*/ 27874739 h 19679"/>
              <a:gd name="T6" fmla="*/ 4782996 w 19679"/>
              <a:gd name="T7" fmla="*/ 4782996 h 19679"/>
              <a:gd name="T8" fmla="*/ 27874739 w 19679"/>
              <a:gd name="T9" fmla="*/ 4782996 h 19679"/>
              <a:gd name="T10" fmla="*/ 27874739 w 19679"/>
              <a:gd name="T11" fmla="*/ 4782996 h 196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679" h="19679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  <a:moveTo>
                  <a:pt x="16796" y="2882"/>
                </a:moveTo>
              </a:path>
            </a:pathLst>
          </a:cu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1" name="AutoShape 7"/>
          <p:cNvSpPr/>
          <p:nvPr/>
        </p:nvSpPr>
        <p:spPr bwMode="auto">
          <a:xfrm>
            <a:off x="1552575" y="4414838"/>
            <a:ext cx="2230438" cy="1344612"/>
          </a:xfrm>
          <a:custGeom>
            <a:avLst/>
            <a:gdLst>
              <a:gd name="T0" fmla="*/ 0 w 21600"/>
              <a:gd name="T1" fmla="*/ 0 h 21600"/>
              <a:gd name="T2" fmla="*/ 230317300 w 21600"/>
              <a:gd name="T3" fmla="*/ 0 h 21600"/>
              <a:gd name="T4" fmla="*/ 230317300 w 21600"/>
              <a:gd name="T5" fmla="*/ 14857278 h 21600"/>
              <a:gd name="T6" fmla="*/ 23159691 w 21600"/>
              <a:gd name="T7" fmla="*/ 14857278 h 21600"/>
              <a:gd name="T8" fmla="*/ 23159691 w 21600"/>
              <a:gd name="T9" fmla="*/ 83702844 h 21600"/>
              <a:gd name="T10" fmla="*/ 0 w 21600"/>
              <a:gd name="T11" fmla="*/ 83702844 h 21600"/>
              <a:gd name="T12" fmla="*/ 0 w 21600"/>
              <a:gd name="T13" fmla="*/ 0 h 21600"/>
              <a:gd name="T14" fmla="*/ 0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3834"/>
                </a:lnTo>
                <a:lnTo>
                  <a:pt x="2172" y="3834"/>
                </a:lnTo>
                <a:lnTo>
                  <a:pt x="2172" y="21600"/>
                </a:lnTo>
                <a:lnTo>
                  <a:pt x="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72" name="AutoShape 8"/>
          <p:cNvSpPr/>
          <p:nvPr/>
        </p:nvSpPr>
        <p:spPr bwMode="auto">
          <a:xfrm>
            <a:off x="3776663" y="3914775"/>
            <a:ext cx="2228850" cy="1343025"/>
          </a:xfrm>
          <a:custGeom>
            <a:avLst/>
            <a:gdLst>
              <a:gd name="T0" fmla="*/ 0 w 21600"/>
              <a:gd name="T1" fmla="*/ 0 h 21600"/>
              <a:gd name="T2" fmla="*/ 229989459 w 21600"/>
              <a:gd name="T3" fmla="*/ 0 h 21600"/>
              <a:gd name="T4" fmla="*/ 229989459 w 21600"/>
              <a:gd name="T5" fmla="*/ 14822208 h 21600"/>
              <a:gd name="T6" fmla="*/ 23126692 w 21600"/>
              <a:gd name="T7" fmla="*/ 14822208 h 21600"/>
              <a:gd name="T8" fmla="*/ 23126692 w 21600"/>
              <a:gd name="T9" fmla="*/ 83505377 h 21600"/>
              <a:gd name="T10" fmla="*/ 0 w 21600"/>
              <a:gd name="T11" fmla="*/ 83505377 h 21600"/>
              <a:gd name="T12" fmla="*/ 0 w 21600"/>
              <a:gd name="T13" fmla="*/ 0 h 21600"/>
              <a:gd name="T14" fmla="*/ 0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3834"/>
                </a:lnTo>
                <a:lnTo>
                  <a:pt x="2172" y="3834"/>
                </a:lnTo>
                <a:lnTo>
                  <a:pt x="2172" y="21600"/>
                </a:lnTo>
                <a:lnTo>
                  <a:pt x="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3" name="AutoShape 9"/>
          <p:cNvSpPr/>
          <p:nvPr/>
        </p:nvSpPr>
        <p:spPr bwMode="auto">
          <a:xfrm>
            <a:off x="5999163" y="3408363"/>
            <a:ext cx="2228850" cy="1344612"/>
          </a:xfrm>
          <a:custGeom>
            <a:avLst/>
            <a:gdLst>
              <a:gd name="T0" fmla="*/ 0 w 21600"/>
              <a:gd name="T1" fmla="*/ 0 h 21600"/>
              <a:gd name="T2" fmla="*/ 229989459 w 21600"/>
              <a:gd name="T3" fmla="*/ 0 h 21600"/>
              <a:gd name="T4" fmla="*/ 229989459 w 21600"/>
              <a:gd name="T5" fmla="*/ 14857278 h 21600"/>
              <a:gd name="T6" fmla="*/ 23126692 w 21600"/>
              <a:gd name="T7" fmla="*/ 14857278 h 21600"/>
              <a:gd name="T8" fmla="*/ 23126692 w 21600"/>
              <a:gd name="T9" fmla="*/ 83702844 h 21600"/>
              <a:gd name="T10" fmla="*/ 0 w 21600"/>
              <a:gd name="T11" fmla="*/ 83702844 h 21600"/>
              <a:gd name="T12" fmla="*/ 0 w 21600"/>
              <a:gd name="T13" fmla="*/ 0 h 21600"/>
              <a:gd name="T14" fmla="*/ 0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3834"/>
                </a:lnTo>
                <a:lnTo>
                  <a:pt x="2172" y="3834"/>
                </a:lnTo>
                <a:lnTo>
                  <a:pt x="2172" y="21600"/>
                </a:lnTo>
                <a:lnTo>
                  <a:pt x="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5130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874" name="AutoShape 10"/>
          <p:cNvSpPr/>
          <p:nvPr/>
        </p:nvSpPr>
        <p:spPr bwMode="auto">
          <a:xfrm>
            <a:off x="8215313" y="2906713"/>
            <a:ext cx="2230437" cy="1344612"/>
          </a:xfrm>
          <a:custGeom>
            <a:avLst/>
            <a:gdLst>
              <a:gd name="T0" fmla="*/ 0 w 21600"/>
              <a:gd name="T1" fmla="*/ 0 h 21600"/>
              <a:gd name="T2" fmla="*/ 230317093 w 21600"/>
              <a:gd name="T3" fmla="*/ 0 h 21600"/>
              <a:gd name="T4" fmla="*/ 230317093 w 21600"/>
              <a:gd name="T5" fmla="*/ 14857278 h 21600"/>
              <a:gd name="T6" fmla="*/ 23159681 w 21600"/>
              <a:gd name="T7" fmla="*/ 14857278 h 21600"/>
              <a:gd name="T8" fmla="*/ 23159681 w 21600"/>
              <a:gd name="T9" fmla="*/ 83702844 h 21600"/>
              <a:gd name="T10" fmla="*/ 0 w 21600"/>
              <a:gd name="T11" fmla="*/ 83702844 h 21600"/>
              <a:gd name="T12" fmla="*/ 0 w 21600"/>
              <a:gd name="T13" fmla="*/ 0 h 21600"/>
              <a:gd name="T14" fmla="*/ 0 w 21600"/>
              <a:gd name="T15" fmla="*/ 0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3834"/>
                </a:lnTo>
                <a:lnTo>
                  <a:pt x="2172" y="3834"/>
                </a:lnTo>
                <a:lnTo>
                  <a:pt x="2172" y="21600"/>
                </a:lnTo>
                <a:lnTo>
                  <a:pt x="0" y="21600"/>
                </a:lnTo>
                <a:lnTo>
                  <a:pt x="0" y="0"/>
                </a:lnTo>
                <a:close/>
                <a:moveTo>
                  <a:pt x="0" y="0"/>
                </a:moveTo>
              </a:path>
            </a:pathLst>
          </a:custGeom>
          <a:solidFill>
            <a:srgbClr val="DE44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5" name="AutoShape 11"/>
          <p:cNvSpPr/>
          <p:nvPr/>
        </p:nvSpPr>
        <p:spPr bwMode="auto">
          <a:xfrm>
            <a:off x="8836025" y="3503613"/>
            <a:ext cx="323850" cy="287337"/>
          </a:xfrm>
          <a:custGeom>
            <a:avLst/>
            <a:gdLst>
              <a:gd name="T0" fmla="*/ 4904386 w 21263"/>
              <a:gd name="T1" fmla="*/ 469189 h 21266"/>
              <a:gd name="T2" fmla="*/ 4455523 w 21263"/>
              <a:gd name="T3" fmla="*/ 104796 h 21266"/>
              <a:gd name="T4" fmla="*/ 4231205 w 21263"/>
              <a:gd name="T5" fmla="*/ 104796 h 21266"/>
              <a:gd name="T6" fmla="*/ 4193860 w 21263"/>
              <a:gd name="T7" fmla="*/ 204106 h 21266"/>
              <a:gd name="T8" fmla="*/ 4081808 w 21263"/>
              <a:gd name="T9" fmla="*/ 237331 h 21266"/>
              <a:gd name="T10" fmla="*/ 4081808 w 21263"/>
              <a:gd name="T11" fmla="*/ 237331 h 21266"/>
              <a:gd name="T12" fmla="*/ 2959992 w 21263"/>
              <a:gd name="T13" fmla="*/ 1231390 h 21266"/>
              <a:gd name="T14" fmla="*/ 2885057 w 21263"/>
              <a:gd name="T15" fmla="*/ 1496460 h 21266"/>
              <a:gd name="T16" fmla="*/ 2997337 w 21263"/>
              <a:gd name="T17" fmla="*/ 1595959 h 21266"/>
              <a:gd name="T18" fmla="*/ 2997337 w 21263"/>
              <a:gd name="T19" fmla="*/ 1595959 h 21266"/>
              <a:gd name="T20" fmla="*/ 3034683 w 21263"/>
              <a:gd name="T21" fmla="*/ 1629009 h 21266"/>
              <a:gd name="T22" fmla="*/ 2773020 w 21263"/>
              <a:gd name="T23" fmla="*/ 1827818 h 21266"/>
              <a:gd name="T24" fmla="*/ 1950197 w 21263"/>
              <a:gd name="T25" fmla="*/ 1098842 h 21266"/>
              <a:gd name="T26" fmla="*/ 1688534 w 21263"/>
              <a:gd name="T27" fmla="*/ 270380 h 21266"/>
              <a:gd name="T28" fmla="*/ 716329 w 21263"/>
              <a:gd name="T29" fmla="*/ 38521 h 21266"/>
              <a:gd name="T30" fmla="*/ 1277245 w 21263"/>
              <a:gd name="T31" fmla="*/ 535450 h 21266"/>
              <a:gd name="T32" fmla="*/ 1127619 w 21263"/>
              <a:gd name="T33" fmla="*/ 999343 h 21266"/>
              <a:gd name="T34" fmla="*/ 604064 w 21263"/>
              <a:gd name="T35" fmla="*/ 1131891 h 21266"/>
              <a:gd name="T36" fmla="*/ 43377 w 21263"/>
              <a:gd name="T37" fmla="*/ 634949 h 21266"/>
              <a:gd name="T38" fmla="*/ 305040 w 21263"/>
              <a:gd name="T39" fmla="*/ 1496460 h 21266"/>
              <a:gd name="T40" fmla="*/ 1277245 w 21263"/>
              <a:gd name="T41" fmla="*/ 1695269 h 21266"/>
              <a:gd name="T42" fmla="*/ 1314591 w 21263"/>
              <a:gd name="T43" fmla="*/ 1695269 h 21266"/>
              <a:gd name="T44" fmla="*/ 2099824 w 21263"/>
              <a:gd name="T45" fmla="*/ 2424245 h 21266"/>
              <a:gd name="T46" fmla="*/ 1351936 w 21263"/>
              <a:gd name="T47" fmla="*/ 3120172 h 21266"/>
              <a:gd name="T48" fmla="*/ 1277245 w 21263"/>
              <a:gd name="T49" fmla="*/ 3087137 h 21266"/>
              <a:gd name="T50" fmla="*/ 1090273 w 21263"/>
              <a:gd name="T51" fmla="*/ 3219671 h 21266"/>
              <a:gd name="T52" fmla="*/ 716329 w 21263"/>
              <a:gd name="T53" fmla="*/ 3749838 h 21266"/>
              <a:gd name="T54" fmla="*/ 791036 w 21263"/>
              <a:gd name="T55" fmla="*/ 3816099 h 21266"/>
              <a:gd name="T56" fmla="*/ 1389526 w 21263"/>
              <a:gd name="T57" fmla="*/ 3484755 h 21266"/>
              <a:gd name="T58" fmla="*/ 1538908 w 21263"/>
              <a:gd name="T59" fmla="*/ 3285946 h 21266"/>
              <a:gd name="T60" fmla="*/ 1501563 w 21263"/>
              <a:gd name="T61" fmla="*/ 3252721 h 21266"/>
              <a:gd name="T62" fmla="*/ 2286796 w 21263"/>
              <a:gd name="T63" fmla="*/ 2590019 h 21266"/>
              <a:gd name="T64" fmla="*/ 3595599 w 21263"/>
              <a:gd name="T65" fmla="*/ 3749838 h 21266"/>
              <a:gd name="T66" fmla="*/ 3932181 w 21263"/>
              <a:gd name="T67" fmla="*/ 3882373 h 21266"/>
              <a:gd name="T68" fmla="*/ 4268780 w 21263"/>
              <a:gd name="T69" fmla="*/ 3749838 h 21266"/>
              <a:gd name="T70" fmla="*/ 4268780 w 21263"/>
              <a:gd name="T71" fmla="*/ 3153397 h 21266"/>
              <a:gd name="T72" fmla="*/ 2959992 w 21263"/>
              <a:gd name="T73" fmla="*/ 1993578 h 21266"/>
              <a:gd name="T74" fmla="*/ 3184309 w 21263"/>
              <a:gd name="T75" fmla="*/ 1794769 h 21266"/>
              <a:gd name="T76" fmla="*/ 3296346 w 21263"/>
              <a:gd name="T77" fmla="*/ 1894092 h 21266"/>
              <a:gd name="T78" fmla="*/ 3595599 w 21263"/>
              <a:gd name="T79" fmla="*/ 1827818 h 21266"/>
              <a:gd name="T80" fmla="*/ 4717414 w 21263"/>
              <a:gd name="T81" fmla="*/ 800533 h 21266"/>
              <a:gd name="T82" fmla="*/ 4717414 w 21263"/>
              <a:gd name="T83" fmla="*/ 800533 h 21266"/>
              <a:gd name="T84" fmla="*/ 4717414 w 21263"/>
              <a:gd name="T85" fmla="*/ 800533 h 21266"/>
              <a:gd name="T86" fmla="*/ 4754760 w 21263"/>
              <a:gd name="T87" fmla="*/ 701223 h 21266"/>
              <a:gd name="T88" fmla="*/ 4904386 w 21263"/>
              <a:gd name="T89" fmla="*/ 667998 h 21266"/>
              <a:gd name="T90" fmla="*/ 4904386 w 21263"/>
              <a:gd name="T91" fmla="*/ 469189 h 21266"/>
              <a:gd name="T92" fmla="*/ 3969527 w 21263"/>
              <a:gd name="T93" fmla="*/ 3352206 h 21266"/>
              <a:gd name="T94" fmla="*/ 4156499 w 21263"/>
              <a:gd name="T95" fmla="*/ 3517791 h 21266"/>
              <a:gd name="T96" fmla="*/ 3969527 w 21263"/>
              <a:gd name="T97" fmla="*/ 3683564 h 21266"/>
              <a:gd name="T98" fmla="*/ 3782570 w 21263"/>
              <a:gd name="T99" fmla="*/ 3517791 h 21266"/>
              <a:gd name="T100" fmla="*/ 3969527 w 21263"/>
              <a:gd name="T101" fmla="*/ 3352206 h 21266"/>
              <a:gd name="T102" fmla="*/ 3333920 w 21263"/>
              <a:gd name="T103" fmla="*/ 1297651 h 21266"/>
              <a:gd name="T104" fmla="*/ 3259000 w 21263"/>
              <a:gd name="T105" fmla="*/ 1231390 h 21266"/>
              <a:gd name="T106" fmla="*/ 4119153 w 21263"/>
              <a:gd name="T107" fmla="*/ 502414 h 21266"/>
              <a:gd name="T108" fmla="*/ 4193860 w 21263"/>
              <a:gd name="T109" fmla="*/ 568688 h 21266"/>
              <a:gd name="T110" fmla="*/ 3333920 w 21263"/>
              <a:gd name="T111" fmla="*/ 1297651 h 21266"/>
              <a:gd name="T112" fmla="*/ 3595599 w 21263"/>
              <a:gd name="T113" fmla="*/ 1529685 h 21266"/>
              <a:gd name="T114" fmla="*/ 3520892 w 21263"/>
              <a:gd name="T115" fmla="*/ 1496460 h 21266"/>
              <a:gd name="T116" fmla="*/ 4380816 w 21263"/>
              <a:gd name="T117" fmla="*/ 734273 h 21266"/>
              <a:gd name="T118" fmla="*/ 4455523 w 21263"/>
              <a:gd name="T119" fmla="*/ 800533 h 21266"/>
              <a:gd name="T120" fmla="*/ 3595599 w 21263"/>
              <a:gd name="T121" fmla="*/ 1529685 h 21266"/>
              <a:gd name="T122" fmla="*/ 3595599 w 21263"/>
              <a:gd name="T123" fmla="*/ 1529685 h 2126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1263" h="21266">
                <a:moveTo>
                  <a:pt x="21142" y="2570"/>
                </a:moveTo>
                <a:cubicBezTo>
                  <a:pt x="19207" y="574"/>
                  <a:pt x="19207" y="574"/>
                  <a:pt x="19207" y="574"/>
                </a:cubicBezTo>
                <a:cubicBezTo>
                  <a:pt x="18885" y="211"/>
                  <a:pt x="18563" y="211"/>
                  <a:pt x="18240" y="574"/>
                </a:cubicBezTo>
                <a:cubicBezTo>
                  <a:pt x="18079" y="755"/>
                  <a:pt x="18079" y="937"/>
                  <a:pt x="18079" y="1118"/>
                </a:cubicBezTo>
                <a:cubicBezTo>
                  <a:pt x="17918" y="1118"/>
                  <a:pt x="17757" y="1118"/>
                  <a:pt x="17596" y="1300"/>
                </a:cubicBezTo>
                <a:cubicBezTo>
                  <a:pt x="17596" y="1300"/>
                  <a:pt x="17596" y="1300"/>
                  <a:pt x="17596" y="1300"/>
                </a:cubicBezTo>
                <a:cubicBezTo>
                  <a:pt x="12760" y="6745"/>
                  <a:pt x="12760" y="6745"/>
                  <a:pt x="12760" y="6745"/>
                </a:cubicBezTo>
                <a:cubicBezTo>
                  <a:pt x="12760" y="7290"/>
                  <a:pt x="12599" y="7834"/>
                  <a:pt x="12437" y="8197"/>
                </a:cubicBezTo>
                <a:cubicBezTo>
                  <a:pt x="12921" y="8742"/>
                  <a:pt x="12921" y="8742"/>
                  <a:pt x="12921" y="8742"/>
                </a:cubicBezTo>
                <a:cubicBezTo>
                  <a:pt x="12921" y="8742"/>
                  <a:pt x="12921" y="8742"/>
                  <a:pt x="12921" y="8742"/>
                </a:cubicBezTo>
                <a:cubicBezTo>
                  <a:pt x="13082" y="8923"/>
                  <a:pt x="13082" y="8923"/>
                  <a:pt x="13082" y="8923"/>
                </a:cubicBezTo>
                <a:cubicBezTo>
                  <a:pt x="11954" y="10012"/>
                  <a:pt x="11954" y="10012"/>
                  <a:pt x="11954" y="10012"/>
                </a:cubicBezTo>
                <a:cubicBezTo>
                  <a:pt x="8407" y="6019"/>
                  <a:pt x="8407" y="6019"/>
                  <a:pt x="8407" y="6019"/>
                </a:cubicBezTo>
                <a:cubicBezTo>
                  <a:pt x="8730" y="4385"/>
                  <a:pt x="8407" y="2752"/>
                  <a:pt x="7279" y="1481"/>
                </a:cubicBezTo>
                <a:cubicBezTo>
                  <a:pt x="6151" y="211"/>
                  <a:pt x="4539" y="-334"/>
                  <a:pt x="3088" y="211"/>
                </a:cubicBezTo>
                <a:cubicBezTo>
                  <a:pt x="5506" y="2933"/>
                  <a:pt x="5506" y="2933"/>
                  <a:pt x="5506" y="2933"/>
                </a:cubicBezTo>
                <a:cubicBezTo>
                  <a:pt x="4861" y="5474"/>
                  <a:pt x="4861" y="5474"/>
                  <a:pt x="4861" y="5474"/>
                </a:cubicBezTo>
                <a:cubicBezTo>
                  <a:pt x="2604" y="6200"/>
                  <a:pt x="2604" y="6200"/>
                  <a:pt x="2604" y="6200"/>
                </a:cubicBezTo>
                <a:cubicBezTo>
                  <a:pt x="187" y="3478"/>
                  <a:pt x="187" y="3478"/>
                  <a:pt x="187" y="3478"/>
                </a:cubicBezTo>
                <a:cubicBezTo>
                  <a:pt x="-297" y="5111"/>
                  <a:pt x="187" y="6927"/>
                  <a:pt x="1315" y="8197"/>
                </a:cubicBezTo>
                <a:cubicBezTo>
                  <a:pt x="2443" y="9468"/>
                  <a:pt x="4055" y="9831"/>
                  <a:pt x="5506" y="9286"/>
                </a:cubicBezTo>
                <a:cubicBezTo>
                  <a:pt x="5667" y="9286"/>
                  <a:pt x="5667" y="9286"/>
                  <a:pt x="5667" y="9286"/>
                </a:cubicBezTo>
                <a:cubicBezTo>
                  <a:pt x="9052" y="13279"/>
                  <a:pt x="9052" y="13279"/>
                  <a:pt x="9052" y="13279"/>
                </a:cubicBezTo>
                <a:cubicBezTo>
                  <a:pt x="5828" y="17091"/>
                  <a:pt x="5828" y="17091"/>
                  <a:pt x="5828" y="17091"/>
                </a:cubicBezTo>
                <a:cubicBezTo>
                  <a:pt x="5506" y="16910"/>
                  <a:pt x="5506" y="16910"/>
                  <a:pt x="5506" y="16910"/>
                </a:cubicBezTo>
                <a:cubicBezTo>
                  <a:pt x="4700" y="17636"/>
                  <a:pt x="4700" y="17636"/>
                  <a:pt x="4700" y="17636"/>
                </a:cubicBezTo>
                <a:cubicBezTo>
                  <a:pt x="3088" y="20540"/>
                  <a:pt x="3088" y="20540"/>
                  <a:pt x="3088" y="20540"/>
                </a:cubicBezTo>
                <a:cubicBezTo>
                  <a:pt x="3410" y="20903"/>
                  <a:pt x="3410" y="20903"/>
                  <a:pt x="3410" y="20903"/>
                </a:cubicBezTo>
                <a:cubicBezTo>
                  <a:pt x="5990" y="19088"/>
                  <a:pt x="5990" y="19088"/>
                  <a:pt x="5990" y="19088"/>
                </a:cubicBezTo>
                <a:cubicBezTo>
                  <a:pt x="6634" y="17999"/>
                  <a:pt x="6634" y="17999"/>
                  <a:pt x="6634" y="17999"/>
                </a:cubicBezTo>
                <a:cubicBezTo>
                  <a:pt x="6473" y="17817"/>
                  <a:pt x="6473" y="17817"/>
                  <a:pt x="6473" y="17817"/>
                </a:cubicBezTo>
                <a:cubicBezTo>
                  <a:pt x="9858" y="14187"/>
                  <a:pt x="9858" y="14187"/>
                  <a:pt x="9858" y="14187"/>
                </a:cubicBezTo>
                <a:cubicBezTo>
                  <a:pt x="15500" y="20540"/>
                  <a:pt x="15500" y="20540"/>
                  <a:pt x="15500" y="20540"/>
                </a:cubicBezTo>
                <a:cubicBezTo>
                  <a:pt x="15984" y="20903"/>
                  <a:pt x="16467" y="21266"/>
                  <a:pt x="16951" y="21266"/>
                </a:cubicBezTo>
                <a:cubicBezTo>
                  <a:pt x="17434" y="21266"/>
                  <a:pt x="17918" y="20903"/>
                  <a:pt x="18402" y="20540"/>
                </a:cubicBezTo>
                <a:cubicBezTo>
                  <a:pt x="19207" y="19632"/>
                  <a:pt x="19207" y="18180"/>
                  <a:pt x="18402" y="17273"/>
                </a:cubicBezTo>
                <a:cubicBezTo>
                  <a:pt x="12760" y="10920"/>
                  <a:pt x="12760" y="10920"/>
                  <a:pt x="12760" y="10920"/>
                </a:cubicBezTo>
                <a:cubicBezTo>
                  <a:pt x="13727" y="9831"/>
                  <a:pt x="13727" y="9831"/>
                  <a:pt x="13727" y="9831"/>
                </a:cubicBezTo>
                <a:cubicBezTo>
                  <a:pt x="14210" y="10375"/>
                  <a:pt x="14210" y="10375"/>
                  <a:pt x="14210" y="10375"/>
                </a:cubicBezTo>
                <a:cubicBezTo>
                  <a:pt x="14533" y="10012"/>
                  <a:pt x="15016" y="9831"/>
                  <a:pt x="15500" y="10012"/>
                </a:cubicBezTo>
                <a:cubicBezTo>
                  <a:pt x="20336" y="4385"/>
                  <a:pt x="20336" y="4385"/>
                  <a:pt x="20336" y="4385"/>
                </a:cubicBezTo>
                <a:cubicBezTo>
                  <a:pt x="20336" y="4385"/>
                  <a:pt x="20336" y="4385"/>
                  <a:pt x="20336" y="4385"/>
                </a:cubicBezTo>
                <a:cubicBezTo>
                  <a:pt x="20336" y="4385"/>
                  <a:pt x="20336" y="4385"/>
                  <a:pt x="20336" y="4385"/>
                </a:cubicBezTo>
                <a:cubicBezTo>
                  <a:pt x="20497" y="4204"/>
                  <a:pt x="20497" y="4022"/>
                  <a:pt x="20497" y="3841"/>
                </a:cubicBezTo>
                <a:cubicBezTo>
                  <a:pt x="20658" y="4022"/>
                  <a:pt x="20981" y="3841"/>
                  <a:pt x="21142" y="3659"/>
                </a:cubicBezTo>
                <a:cubicBezTo>
                  <a:pt x="21303" y="3478"/>
                  <a:pt x="21303" y="2933"/>
                  <a:pt x="21142" y="2570"/>
                </a:cubicBezTo>
                <a:close/>
                <a:moveTo>
                  <a:pt x="17112" y="18362"/>
                </a:moveTo>
                <a:cubicBezTo>
                  <a:pt x="17596" y="18362"/>
                  <a:pt x="17918" y="18906"/>
                  <a:pt x="17918" y="19269"/>
                </a:cubicBezTo>
                <a:cubicBezTo>
                  <a:pt x="17918" y="19814"/>
                  <a:pt x="17596" y="20177"/>
                  <a:pt x="17112" y="20177"/>
                </a:cubicBezTo>
                <a:cubicBezTo>
                  <a:pt x="16628" y="20177"/>
                  <a:pt x="16306" y="19814"/>
                  <a:pt x="16306" y="19269"/>
                </a:cubicBezTo>
                <a:cubicBezTo>
                  <a:pt x="16306" y="18906"/>
                  <a:pt x="16628" y="18362"/>
                  <a:pt x="17112" y="18362"/>
                </a:cubicBezTo>
                <a:close/>
                <a:moveTo>
                  <a:pt x="14372" y="7108"/>
                </a:moveTo>
                <a:cubicBezTo>
                  <a:pt x="14049" y="6745"/>
                  <a:pt x="14049" y="6745"/>
                  <a:pt x="14049" y="6745"/>
                </a:cubicBezTo>
                <a:cubicBezTo>
                  <a:pt x="17757" y="2752"/>
                  <a:pt x="17757" y="2752"/>
                  <a:pt x="17757" y="2752"/>
                </a:cubicBezTo>
                <a:cubicBezTo>
                  <a:pt x="18079" y="3115"/>
                  <a:pt x="18079" y="3115"/>
                  <a:pt x="18079" y="3115"/>
                </a:cubicBezTo>
                <a:lnTo>
                  <a:pt x="14372" y="7108"/>
                </a:lnTo>
                <a:close/>
                <a:moveTo>
                  <a:pt x="15500" y="8379"/>
                </a:moveTo>
                <a:cubicBezTo>
                  <a:pt x="15178" y="8197"/>
                  <a:pt x="15178" y="8197"/>
                  <a:pt x="15178" y="8197"/>
                </a:cubicBezTo>
                <a:cubicBezTo>
                  <a:pt x="18885" y="4022"/>
                  <a:pt x="18885" y="4022"/>
                  <a:pt x="18885" y="4022"/>
                </a:cubicBezTo>
                <a:cubicBezTo>
                  <a:pt x="19207" y="4385"/>
                  <a:pt x="19207" y="4385"/>
                  <a:pt x="19207" y="4385"/>
                </a:cubicBezTo>
                <a:lnTo>
                  <a:pt x="15500" y="8379"/>
                </a:lnTo>
                <a:close/>
                <a:moveTo>
                  <a:pt x="15500" y="8379"/>
                </a:moveTo>
              </a:path>
            </a:pathLst>
          </a:cu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6" name="AutoShape 27"/>
          <p:cNvSpPr/>
          <p:nvPr/>
        </p:nvSpPr>
        <p:spPr bwMode="auto">
          <a:xfrm>
            <a:off x="2216150" y="5040313"/>
            <a:ext cx="407988" cy="404812"/>
          </a:xfrm>
          <a:custGeom>
            <a:avLst/>
            <a:gdLst>
              <a:gd name="T0" fmla="*/ 762548 w 20931"/>
              <a:gd name="T1" fmla="*/ 700396 h 20973"/>
              <a:gd name="T2" fmla="*/ 762548 w 20931"/>
              <a:gd name="T3" fmla="*/ 4221004 h 20973"/>
              <a:gd name="T4" fmla="*/ 3304331 w 20931"/>
              <a:gd name="T5" fmla="*/ 4867742 h 20973"/>
              <a:gd name="T6" fmla="*/ 4103348 w 20931"/>
              <a:gd name="T7" fmla="*/ 5657930 h 20973"/>
              <a:gd name="T8" fmla="*/ 5192642 w 20931"/>
              <a:gd name="T9" fmla="*/ 5442601 h 20973"/>
              <a:gd name="T10" fmla="*/ 5192642 w 20931"/>
              <a:gd name="T11" fmla="*/ 6448484 h 20973"/>
              <a:gd name="T12" fmla="*/ 5483288 w 20931"/>
              <a:gd name="T13" fmla="*/ 6735730 h 20973"/>
              <a:gd name="T14" fmla="*/ 6427443 w 20931"/>
              <a:gd name="T15" fmla="*/ 6735730 h 20973"/>
              <a:gd name="T16" fmla="*/ 6427443 w 20931"/>
              <a:gd name="T17" fmla="*/ 7813510 h 20973"/>
              <a:gd name="T18" fmla="*/ 7952521 w 20931"/>
              <a:gd name="T19" fmla="*/ 7813510 h 20973"/>
              <a:gd name="T20" fmla="*/ 7952521 w 20931"/>
              <a:gd name="T21" fmla="*/ 6304687 h 20973"/>
              <a:gd name="T22" fmla="*/ 4902366 w 20931"/>
              <a:gd name="T23" fmla="*/ 3287020 h 20973"/>
              <a:gd name="T24" fmla="*/ 4321055 w 20931"/>
              <a:gd name="T25" fmla="*/ 700396 h 20973"/>
              <a:gd name="T26" fmla="*/ 762548 w 20931"/>
              <a:gd name="T27" fmla="*/ 700396 h 20973"/>
              <a:gd name="T28" fmla="*/ 980625 w 20931"/>
              <a:gd name="T29" fmla="*/ 3574247 h 20973"/>
              <a:gd name="T30" fmla="*/ 1270901 w 20931"/>
              <a:gd name="T31" fmla="*/ 1203338 h 20973"/>
              <a:gd name="T32" fmla="*/ 3594996 w 20931"/>
              <a:gd name="T33" fmla="*/ 988009 h 20973"/>
              <a:gd name="T34" fmla="*/ 980625 w 20931"/>
              <a:gd name="T35" fmla="*/ 3574247 h 20973"/>
              <a:gd name="T36" fmla="*/ 980625 w 20931"/>
              <a:gd name="T37" fmla="*/ 3574247 h 2097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0931" h="20973">
                <a:moveTo>
                  <a:pt x="2007" y="1880"/>
                </a:moveTo>
                <a:cubicBezTo>
                  <a:pt x="-669" y="4580"/>
                  <a:pt x="-669" y="8823"/>
                  <a:pt x="2007" y="11330"/>
                </a:cubicBezTo>
                <a:cubicBezTo>
                  <a:pt x="3727" y="13259"/>
                  <a:pt x="6404" y="13837"/>
                  <a:pt x="8697" y="13066"/>
                </a:cubicBezTo>
                <a:cubicBezTo>
                  <a:pt x="10800" y="15187"/>
                  <a:pt x="10800" y="15187"/>
                  <a:pt x="10800" y="15187"/>
                </a:cubicBezTo>
                <a:cubicBezTo>
                  <a:pt x="10800" y="15187"/>
                  <a:pt x="12712" y="13644"/>
                  <a:pt x="13667" y="14609"/>
                </a:cubicBezTo>
                <a:cubicBezTo>
                  <a:pt x="14432" y="15380"/>
                  <a:pt x="13858" y="16537"/>
                  <a:pt x="13667" y="17309"/>
                </a:cubicBezTo>
                <a:cubicBezTo>
                  <a:pt x="13476" y="17694"/>
                  <a:pt x="13285" y="18466"/>
                  <a:pt x="14432" y="18080"/>
                </a:cubicBezTo>
                <a:cubicBezTo>
                  <a:pt x="14814" y="17887"/>
                  <a:pt x="16152" y="17116"/>
                  <a:pt x="16917" y="18080"/>
                </a:cubicBezTo>
                <a:cubicBezTo>
                  <a:pt x="17873" y="19044"/>
                  <a:pt x="16917" y="20973"/>
                  <a:pt x="16917" y="20973"/>
                </a:cubicBezTo>
                <a:cubicBezTo>
                  <a:pt x="20931" y="20973"/>
                  <a:pt x="20931" y="20973"/>
                  <a:pt x="20931" y="20973"/>
                </a:cubicBezTo>
                <a:cubicBezTo>
                  <a:pt x="20931" y="16923"/>
                  <a:pt x="20931" y="16923"/>
                  <a:pt x="20931" y="16923"/>
                </a:cubicBezTo>
                <a:cubicBezTo>
                  <a:pt x="12903" y="8823"/>
                  <a:pt x="12903" y="8823"/>
                  <a:pt x="12903" y="8823"/>
                </a:cubicBezTo>
                <a:cubicBezTo>
                  <a:pt x="13667" y="6509"/>
                  <a:pt x="13094" y="3809"/>
                  <a:pt x="11373" y="1880"/>
                </a:cubicBezTo>
                <a:cubicBezTo>
                  <a:pt x="8697" y="-627"/>
                  <a:pt x="4492" y="-627"/>
                  <a:pt x="2007" y="1880"/>
                </a:cubicBezTo>
                <a:close/>
                <a:moveTo>
                  <a:pt x="2581" y="9594"/>
                </a:moveTo>
                <a:cubicBezTo>
                  <a:pt x="1434" y="7666"/>
                  <a:pt x="1625" y="4966"/>
                  <a:pt x="3345" y="3230"/>
                </a:cubicBezTo>
                <a:cubicBezTo>
                  <a:pt x="4874" y="1494"/>
                  <a:pt x="7550" y="1302"/>
                  <a:pt x="9462" y="2652"/>
                </a:cubicBezTo>
                <a:lnTo>
                  <a:pt x="2581" y="9594"/>
                </a:lnTo>
                <a:close/>
                <a:moveTo>
                  <a:pt x="2581" y="9594"/>
                </a:moveTo>
              </a:path>
            </a:pathLst>
          </a:cu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7" name="AutoShape 29"/>
          <p:cNvSpPr/>
          <p:nvPr/>
        </p:nvSpPr>
        <p:spPr bwMode="auto">
          <a:xfrm>
            <a:off x="4486275" y="4524375"/>
            <a:ext cx="268288" cy="252413"/>
          </a:xfrm>
          <a:custGeom>
            <a:avLst/>
            <a:gdLst>
              <a:gd name="T0" fmla="*/ 2275703 w 21600"/>
              <a:gd name="T1" fmla="*/ 2533689 h 21600"/>
              <a:gd name="T2" fmla="*/ 2275703 w 21600"/>
              <a:gd name="T3" fmla="*/ 2949645 h 21600"/>
              <a:gd name="T4" fmla="*/ 3332336 w 21600"/>
              <a:gd name="T5" fmla="*/ 1550470 h 21600"/>
              <a:gd name="T6" fmla="*/ 1666168 w 21600"/>
              <a:gd name="T7" fmla="*/ 0 h 21600"/>
              <a:gd name="T8" fmla="*/ 0 w 21600"/>
              <a:gd name="T9" fmla="*/ 1550470 h 21600"/>
              <a:gd name="T10" fmla="*/ 1015905 w 21600"/>
              <a:gd name="T11" fmla="*/ 2949645 h 21600"/>
              <a:gd name="T12" fmla="*/ 1015905 w 21600"/>
              <a:gd name="T13" fmla="*/ 2533689 h 21600"/>
              <a:gd name="T14" fmla="*/ 406357 w 21600"/>
              <a:gd name="T15" fmla="*/ 1550470 h 21600"/>
              <a:gd name="T16" fmla="*/ 1666168 w 21600"/>
              <a:gd name="T17" fmla="*/ 378129 h 21600"/>
              <a:gd name="T18" fmla="*/ 2925979 w 21600"/>
              <a:gd name="T19" fmla="*/ 1550470 h 21600"/>
              <a:gd name="T20" fmla="*/ 2275703 w 21600"/>
              <a:gd name="T21" fmla="*/ 2533689 h 21600"/>
              <a:gd name="T22" fmla="*/ 2275703 w 21600"/>
              <a:gd name="T23" fmla="*/ 2533689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1600">
                <a:moveTo>
                  <a:pt x="14751" y="18554"/>
                </a:moveTo>
                <a:cubicBezTo>
                  <a:pt x="14751" y="21600"/>
                  <a:pt x="14751" y="21600"/>
                  <a:pt x="14751" y="21600"/>
                </a:cubicBezTo>
                <a:cubicBezTo>
                  <a:pt x="18702" y="19938"/>
                  <a:pt x="21600" y="15785"/>
                  <a:pt x="21600" y="11354"/>
                </a:cubicBezTo>
                <a:cubicBezTo>
                  <a:pt x="21600" y="4985"/>
                  <a:pt x="16595" y="0"/>
                  <a:pt x="10800" y="0"/>
                </a:cubicBezTo>
                <a:cubicBezTo>
                  <a:pt x="4741" y="0"/>
                  <a:pt x="0" y="4985"/>
                  <a:pt x="0" y="11354"/>
                </a:cubicBezTo>
                <a:cubicBezTo>
                  <a:pt x="0" y="15785"/>
                  <a:pt x="2634" y="19938"/>
                  <a:pt x="6585" y="21600"/>
                </a:cubicBezTo>
                <a:cubicBezTo>
                  <a:pt x="6585" y="18554"/>
                  <a:pt x="6585" y="18554"/>
                  <a:pt x="6585" y="18554"/>
                </a:cubicBezTo>
                <a:cubicBezTo>
                  <a:pt x="4215" y="16892"/>
                  <a:pt x="2634" y="14400"/>
                  <a:pt x="2634" y="11354"/>
                </a:cubicBezTo>
                <a:cubicBezTo>
                  <a:pt x="2634" y="6369"/>
                  <a:pt x="6322" y="2769"/>
                  <a:pt x="10800" y="2769"/>
                </a:cubicBezTo>
                <a:cubicBezTo>
                  <a:pt x="15278" y="2769"/>
                  <a:pt x="18966" y="6369"/>
                  <a:pt x="18966" y="11354"/>
                </a:cubicBezTo>
                <a:cubicBezTo>
                  <a:pt x="18966" y="14400"/>
                  <a:pt x="17385" y="17169"/>
                  <a:pt x="14751" y="18554"/>
                </a:cubicBezTo>
                <a:close/>
                <a:moveTo>
                  <a:pt x="14751" y="18554"/>
                </a:moveTo>
              </a:path>
            </a:pathLst>
          </a:cu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8" name="AutoShape 30"/>
          <p:cNvSpPr/>
          <p:nvPr/>
        </p:nvSpPr>
        <p:spPr bwMode="auto">
          <a:xfrm>
            <a:off x="4427538" y="4465638"/>
            <a:ext cx="387350" cy="373062"/>
          </a:xfrm>
          <a:custGeom>
            <a:avLst/>
            <a:gdLst>
              <a:gd name="T0" fmla="*/ 3473149 w 21600"/>
              <a:gd name="T1" fmla="*/ 0 h 21600"/>
              <a:gd name="T2" fmla="*/ 0 w 21600"/>
              <a:gd name="T3" fmla="*/ 3305778 h 21600"/>
              <a:gd name="T4" fmla="*/ 2531225 w 21600"/>
              <a:gd name="T5" fmla="*/ 6443299 h 21600"/>
              <a:gd name="T6" fmla="*/ 2531225 w 21600"/>
              <a:gd name="T7" fmla="*/ 5994951 h 21600"/>
              <a:gd name="T8" fmla="*/ 470810 w 21600"/>
              <a:gd name="T9" fmla="*/ 3305778 h 21600"/>
              <a:gd name="T10" fmla="*/ 3473149 w 21600"/>
              <a:gd name="T11" fmla="*/ 448348 h 21600"/>
              <a:gd name="T12" fmla="*/ 6475488 w 21600"/>
              <a:gd name="T13" fmla="*/ 3305778 h 21600"/>
              <a:gd name="T14" fmla="*/ 4356235 w 21600"/>
              <a:gd name="T15" fmla="*/ 5994951 h 21600"/>
              <a:gd name="T16" fmla="*/ 4356235 w 21600"/>
              <a:gd name="T17" fmla="*/ 6443299 h 21600"/>
              <a:gd name="T18" fmla="*/ 6946297 w 21600"/>
              <a:gd name="T19" fmla="*/ 3305778 h 21600"/>
              <a:gd name="T20" fmla="*/ 3473149 w 21600"/>
              <a:gd name="T21" fmla="*/ 0 h 21600"/>
              <a:gd name="T22" fmla="*/ 3473149 w 21600"/>
              <a:gd name="T23" fmla="*/ 0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759" y="0"/>
                  <a:pt x="0" y="4883"/>
                  <a:pt x="0" y="11082"/>
                </a:cubicBezTo>
                <a:cubicBezTo>
                  <a:pt x="0" y="15965"/>
                  <a:pt x="3295" y="20285"/>
                  <a:pt x="7871" y="21600"/>
                </a:cubicBezTo>
                <a:cubicBezTo>
                  <a:pt x="7871" y="20097"/>
                  <a:pt x="7871" y="20097"/>
                  <a:pt x="7871" y="20097"/>
                </a:cubicBezTo>
                <a:cubicBezTo>
                  <a:pt x="4027" y="18783"/>
                  <a:pt x="1464" y="15214"/>
                  <a:pt x="1464" y="11082"/>
                </a:cubicBezTo>
                <a:cubicBezTo>
                  <a:pt x="1464" y="5635"/>
                  <a:pt x="5675" y="1503"/>
                  <a:pt x="10800" y="1503"/>
                </a:cubicBezTo>
                <a:cubicBezTo>
                  <a:pt x="15925" y="1503"/>
                  <a:pt x="20136" y="5635"/>
                  <a:pt x="20136" y="11082"/>
                </a:cubicBezTo>
                <a:cubicBezTo>
                  <a:pt x="20136" y="15214"/>
                  <a:pt x="17390" y="18783"/>
                  <a:pt x="13546" y="20097"/>
                </a:cubicBezTo>
                <a:cubicBezTo>
                  <a:pt x="13546" y="21600"/>
                  <a:pt x="13546" y="21600"/>
                  <a:pt x="13546" y="21600"/>
                </a:cubicBezTo>
                <a:cubicBezTo>
                  <a:pt x="18122" y="20285"/>
                  <a:pt x="21600" y="16153"/>
                  <a:pt x="21600" y="11082"/>
                </a:cubicBezTo>
                <a:cubicBezTo>
                  <a:pt x="21600" y="4883"/>
                  <a:pt x="16658" y="0"/>
                  <a:pt x="10800" y="0"/>
                </a:cubicBezTo>
                <a:close/>
                <a:moveTo>
                  <a:pt x="10800" y="0"/>
                </a:moveTo>
              </a:path>
            </a:pathLst>
          </a:cu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79" name="AutoShape 31"/>
          <p:cNvSpPr/>
          <p:nvPr/>
        </p:nvSpPr>
        <p:spPr bwMode="auto">
          <a:xfrm>
            <a:off x="4565650" y="4618038"/>
            <a:ext cx="117475" cy="311150"/>
          </a:xfrm>
          <a:custGeom>
            <a:avLst/>
            <a:gdLst>
              <a:gd name="T0" fmla="*/ 425939 w 21600"/>
              <a:gd name="T1" fmla="*/ 3828499 h 21600"/>
              <a:gd name="T2" fmla="*/ 425939 w 21600"/>
              <a:gd name="T3" fmla="*/ 980468 h 21600"/>
              <a:gd name="T4" fmla="*/ 514676 w 21600"/>
              <a:gd name="T5" fmla="*/ 560272 h 21600"/>
              <a:gd name="T6" fmla="*/ 301704 w 21600"/>
              <a:gd name="T7" fmla="*/ 0 h 21600"/>
              <a:gd name="T8" fmla="*/ 88737 w 21600"/>
              <a:gd name="T9" fmla="*/ 560272 h 21600"/>
              <a:gd name="T10" fmla="*/ 177474 w 21600"/>
              <a:gd name="T11" fmla="*/ 980468 h 21600"/>
              <a:gd name="T12" fmla="*/ 177474 w 21600"/>
              <a:gd name="T13" fmla="*/ 980468 h 21600"/>
              <a:gd name="T14" fmla="*/ 177474 w 21600"/>
              <a:gd name="T15" fmla="*/ 3828499 h 21600"/>
              <a:gd name="T16" fmla="*/ 0 w 21600"/>
              <a:gd name="T17" fmla="*/ 4482145 h 21600"/>
              <a:gd name="T18" fmla="*/ 638906 w 21600"/>
              <a:gd name="T19" fmla="*/ 4482145 h 21600"/>
              <a:gd name="T20" fmla="*/ 425939 w 21600"/>
              <a:gd name="T21" fmla="*/ 3828499 h 21600"/>
              <a:gd name="T22" fmla="*/ 425939 w 21600"/>
              <a:gd name="T23" fmla="*/ 3828499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1600">
                <a:moveTo>
                  <a:pt x="14400" y="18450"/>
                </a:moveTo>
                <a:cubicBezTo>
                  <a:pt x="14400" y="17775"/>
                  <a:pt x="14400" y="4950"/>
                  <a:pt x="14400" y="4725"/>
                </a:cubicBezTo>
                <a:cubicBezTo>
                  <a:pt x="16200" y="4275"/>
                  <a:pt x="17400" y="3600"/>
                  <a:pt x="17400" y="2700"/>
                </a:cubicBezTo>
                <a:cubicBezTo>
                  <a:pt x="17400" y="1125"/>
                  <a:pt x="13800" y="0"/>
                  <a:pt x="10200" y="0"/>
                </a:cubicBezTo>
                <a:cubicBezTo>
                  <a:pt x="6000" y="0"/>
                  <a:pt x="3000" y="1125"/>
                  <a:pt x="3000" y="2700"/>
                </a:cubicBezTo>
                <a:cubicBezTo>
                  <a:pt x="3000" y="3600"/>
                  <a:pt x="4200" y="4275"/>
                  <a:pt x="6000" y="4725"/>
                </a:cubicBezTo>
                <a:cubicBezTo>
                  <a:pt x="6000" y="4725"/>
                  <a:pt x="6000" y="4725"/>
                  <a:pt x="6000" y="4725"/>
                </a:cubicBezTo>
                <a:cubicBezTo>
                  <a:pt x="6000" y="4725"/>
                  <a:pt x="6000" y="17550"/>
                  <a:pt x="6000" y="18450"/>
                </a:cubicBezTo>
                <a:cubicBezTo>
                  <a:pt x="6000" y="20700"/>
                  <a:pt x="0" y="21600"/>
                  <a:pt x="0" y="21600"/>
                </a:cubicBezTo>
                <a:cubicBezTo>
                  <a:pt x="21600" y="21600"/>
                  <a:pt x="21600" y="21600"/>
                  <a:pt x="21600" y="21600"/>
                </a:cubicBezTo>
                <a:cubicBezTo>
                  <a:pt x="21600" y="21600"/>
                  <a:pt x="14400" y="20700"/>
                  <a:pt x="14400" y="18450"/>
                </a:cubicBezTo>
                <a:close/>
                <a:moveTo>
                  <a:pt x="14400" y="18450"/>
                </a:moveTo>
              </a:path>
            </a:pathLst>
          </a:cu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36880" name="Rectangle 33"/>
          <p:cNvSpPr>
            <a:spLocks noChangeArrowheads="1"/>
          </p:cNvSpPr>
          <p:nvPr/>
        </p:nvSpPr>
        <p:spPr bwMode="auto">
          <a:xfrm>
            <a:off x="6815138" y="4010025"/>
            <a:ext cx="58737" cy="331788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endParaRPr lang="es-ES" altLang="en-US" sz="2900">
              <a:solidFill>
                <a:srgbClr val="000000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6881" name="Rectangle 34"/>
          <p:cNvSpPr>
            <a:spLocks noChangeArrowheads="1"/>
          </p:cNvSpPr>
          <p:nvPr/>
        </p:nvSpPr>
        <p:spPr bwMode="auto">
          <a:xfrm>
            <a:off x="6718300" y="4076700"/>
            <a:ext cx="58738" cy="265113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endParaRPr lang="es-ES" altLang="en-US" sz="2900">
              <a:solidFill>
                <a:srgbClr val="000000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6882" name="Rectangle 35"/>
          <p:cNvSpPr>
            <a:spLocks noChangeArrowheads="1"/>
          </p:cNvSpPr>
          <p:nvPr/>
        </p:nvSpPr>
        <p:spPr bwMode="auto">
          <a:xfrm>
            <a:off x="6616700" y="4129088"/>
            <a:ext cx="61913" cy="212725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endParaRPr lang="es-ES" altLang="en-US" sz="2900">
              <a:solidFill>
                <a:srgbClr val="000000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6883" name="Rectangle 36"/>
          <p:cNvSpPr>
            <a:spLocks noChangeArrowheads="1"/>
          </p:cNvSpPr>
          <p:nvPr/>
        </p:nvSpPr>
        <p:spPr bwMode="auto">
          <a:xfrm>
            <a:off x="6911975" y="3929063"/>
            <a:ext cx="60325" cy="412750"/>
          </a:xfrm>
          <a:prstGeom prst="rect">
            <a:avLst/>
          </a:prstGeom>
          <a:solidFill>
            <a:srgbClr val="FFFEF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 eaLnBrk="1" hangingPunct="1"/>
            <a:endParaRPr lang="es-ES" altLang="en-US" sz="2900">
              <a:solidFill>
                <a:srgbClr val="000000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6884" name="TextBox 13"/>
          <p:cNvSpPr txBox="1">
            <a:spLocks noChangeArrowheads="1"/>
          </p:cNvSpPr>
          <p:nvPr/>
        </p:nvSpPr>
        <p:spPr bwMode="auto">
          <a:xfrm>
            <a:off x="1546225" y="3408363"/>
            <a:ext cx="1295400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蒸馏</a:t>
            </a:r>
            <a:endParaRPr lang="zh-CN" altLang="en-US" sz="20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6885" name="TextBox 13"/>
          <p:cNvSpPr txBox="1">
            <a:spLocks noChangeArrowheads="1"/>
          </p:cNvSpPr>
          <p:nvPr/>
        </p:nvSpPr>
        <p:spPr bwMode="auto">
          <a:xfrm>
            <a:off x="1549400" y="3730625"/>
            <a:ext cx="202882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数据蒸馏</a:t>
            </a:r>
            <a:endParaRPr lang="zh-CN" altLang="en-US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6886" name="TextBox 13"/>
          <p:cNvSpPr txBox="1">
            <a:spLocks noChangeArrowheads="1"/>
          </p:cNvSpPr>
          <p:nvPr/>
        </p:nvSpPr>
        <p:spPr bwMode="auto">
          <a:xfrm>
            <a:off x="3783330" y="2800350"/>
            <a:ext cx="1842135" cy="3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DeepScaleR</a:t>
            </a:r>
            <a:endParaRPr lang="en-US" altLang="zh-CN" sz="20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6887" name="TextBox 13"/>
          <p:cNvSpPr txBox="1">
            <a:spLocks noChangeArrowheads="1"/>
          </p:cNvSpPr>
          <p:nvPr/>
        </p:nvSpPr>
        <p:spPr bwMode="auto">
          <a:xfrm>
            <a:off x="3786505" y="3122930"/>
            <a:ext cx="2042795" cy="54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SFT</a:t>
            </a: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蒸馏</a:t>
            </a: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+RL</a:t>
            </a: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最佳</a:t>
            </a:r>
            <a:endParaRPr lang="zh-CN" altLang="en-US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交互式长度扩展更佳</a:t>
            </a:r>
            <a:endParaRPr lang="zh-CN" altLang="en-US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6888" name="TextBox 13"/>
          <p:cNvSpPr txBox="1">
            <a:spLocks noChangeArrowheads="1"/>
          </p:cNvSpPr>
          <p:nvPr/>
        </p:nvSpPr>
        <p:spPr bwMode="auto">
          <a:xfrm>
            <a:off x="6005830" y="2297430"/>
            <a:ext cx="220980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自动反思</a:t>
            </a:r>
            <a:endParaRPr lang="zh-CN" altLang="en-US" sz="16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6889" name="TextBox 13"/>
          <p:cNvSpPr txBox="1">
            <a:spLocks noChangeArrowheads="1"/>
          </p:cNvSpPr>
          <p:nvPr/>
        </p:nvSpPr>
        <p:spPr bwMode="auto">
          <a:xfrm>
            <a:off x="6010275" y="2619375"/>
            <a:ext cx="2187575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RL</a:t>
            </a: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增强反思</a:t>
            </a:r>
            <a:endParaRPr lang="zh-CN" altLang="en-US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将自我奖励和反思融入数据</a:t>
            </a:r>
            <a:endParaRPr lang="en-US" altLang="zh-CN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6890" name="TextBox 13"/>
          <p:cNvSpPr txBox="1">
            <a:spLocks noChangeArrowheads="1"/>
          </p:cNvSpPr>
          <p:nvPr/>
        </p:nvSpPr>
        <p:spPr bwMode="auto">
          <a:xfrm>
            <a:off x="8215313" y="1741488"/>
            <a:ext cx="129540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 b="1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新范式</a:t>
            </a:r>
            <a:endParaRPr lang="zh-CN" altLang="en-US" sz="1600" b="1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sp>
        <p:nvSpPr>
          <p:cNvPr id="36891" name="TextBox 13"/>
          <p:cNvSpPr txBox="1">
            <a:spLocks noChangeArrowheads="1"/>
          </p:cNvSpPr>
          <p:nvPr/>
        </p:nvSpPr>
        <p:spPr bwMode="auto">
          <a:xfrm>
            <a:off x="8220075" y="2063750"/>
            <a:ext cx="2734310" cy="54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90204" pitchFamily="34" charset="0"/>
              <a:defRPr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预训练</a:t>
            </a: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-LongCOT-Long2Short</a:t>
            </a:r>
            <a:endParaRPr lang="en-US" altLang="zh-CN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SFT+RL</a:t>
            </a:r>
            <a:r>
              <a:rPr lang="zh-CN" altLang="en-US" sz="1600">
                <a:solidFill>
                  <a:srgbClr val="445469"/>
                </a:solidFill>
                <a:latin typeface="Arial" panose="020B0604020202090204" pitchFamily="34" charset="0"/>
                <a:ea typeface="微软雅黑" panose="020B0503020204020204" charset="-122"/>
                <a:sym typeface="Arial" panose="020B0604020202090204" pitchFamily="34" charset="0"/>
              </a:rPr>
              <a:t>基配</a:t>
            </a:r>
            <a:endParaRPr lang="zh-CN" altLang="en-US" sz="1600">
              <a:solidFill>
                <a:srgbClr val="445469"/>
              </a:solidFill>
              <a:latin typeface="Arial" panose="020B0604020202090204" pitchFamily="34" charset="0"/>
              <a:ea typeface="微软雅黑" panose="020B0503020204020204" charset="-122"/>
              <a:sym typeface="Arial" panose="020B0604020202090204" pitchFamily="34" charset="0"/>
            </a:endParaRPr>
          </a:p>
        </p:txBody>
      </p:sp>
      <p:grpSp>
        <p:nvGrpSpPr>
          <p:cNvPr id="2" name="组合 3"/>
          <p:cNvGrpSpPr/>
          <p:nvPr/>
        </p:nvGrpSpPr>
        <p:grpSpPr>
          <a:xfrm>
            <a:off x="9226745" y="264590"/>
            <a:ext cx="2599565" cy="338121"/>
            <a:chOff x="2895762" y="53069"/>
            <a:chExt cx="6563861" cy="85375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5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" y="471198"/>
            <a:ext cx="12192000" cy="6819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5400" b="1" spc="300">
                <a:gradFill>
                  <a:gsLst>
                    <a:gs pos="0">
                      <a:srgbClr val="3A67F1"/>
                    </a:gs>
                    <a:gs pos="100000">
                      <a:srgbClr val="00B0F0"/>
                    </a:gs>
                  </a:gsLst>
                  <a:lin ang="3000000" scaled="0"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zh-CN" altLang="en-US" sz="3200" spc="0" dirty="0">
                <a:gradFill>
                  <a:gsLst>
                    <a:gs pos="0">
                      <a:srgbClr val="4C43FF"/>
                    </a:gs>
                    <a:gs pos="100000">
                      <a:srgbClr val="00B0F0"/>
                    </a:gs>
                  </a:gsLst>
                  <a:lin ang="3000000" scaled="0"/>
                </a:gradFill>
              </a:rPr>
              <a:t>小结：数据筛选</a:t>
            </a:r>
            <a:endParaRPr lang="zh-CN" altLang="en-US" sz="3200" spc="0" dirty="0">
              <a:gradFill>
                <a:gsLst>
                  <a:gs pos="0">
                    <a:srgbClr val="4C43FF"/>
                  </a:gs>
                  <a:gs pos="100000">
                    <a:srgbClr val="00B0F0"/>
                  </a:gs>
                </a:gsLst>
                <a:lin ang="3000000" scaled="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245" y="1711960"/>
            <a:ext cx="9032875" cy="4495165"/>
          </a:xfrm>
          <a:prstGeom prst="rect">
            <a:avLst/>
          </a:prstGeom>
        </p:spPr>
      </p:pic>
      <p:grpSp>
        <p:nvGrpSpPr>
          <p:cNvPr id="2" name="组合 3"/>
          <p:cNvGrpSpPr/>
          <p:nvPr/>
        </p:nvGrpSpPr>
        <p:grpSpPr>
          <a:xfrm>
            <a:off x="9226745" y="264590"/>
            <a:ext cx="2599565" cy="338121"/>
            <a:chOff x="2895762" y="53069"/>
            <a:chExt cx="6563861" cy="85375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rcRect l="5241" t="4897" r="5241" b="4897"/>
            <a:stretch>
              <a:fillRect/>
            </a:stretch>
          </p:blipFill>
          <p:spPr>
            <a:xfrm>
              <a:off x="2895762" y="53069"/>
              <a:ext cx="853751" cy="853752"/>
            </a:xfrm>
            <a:custGeom>
              <a:avLst/>
              <a:gdLst>
                <a:gd name="connsiteX0" fmla="*/ 853751 w 1707502"/>
                <a:gd name="connsiteY0" fmla="*/ 0 h 1707502"/>
                <a:gd name="connsiteX1" fmla="*/ 1707502 w 1707502"/>
                <a:gd name="connsiteY1" fmla="*/ 853751 h 1707502"/>
                <a:gd name="connsiteX2" fmla="*/ 853751 w 1707502"/>
                <a:gd name="connsiteY2" fmla="*/ 1707502 h 1707502"/>
                <a:gd name="connsiteX3" fmla="*/ 0 w 1707502"/>
                <a:gd name="connsiteY3" fmla="*/ 853751 h 1707502"/>
                <a:gd name="connsiteX4" fmla="*/ 853751 w 1707502"/>
                <a:gd name="connsiteY4" fmla="*/ 0 h 170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7502" h="1707502">
                  <a:moveTo>
                    <a:pt x="853751" y="0"/>
                  </a:moveTo>
                  <a:cubicBezTo>
                    <a:pt x="1325265" y="0"/>
                    <a:pt x="1707502" y="382237"/>
                    <a:pt x="1707502" y="853751"/>
                  </a:cubicBezTo>
                  <a:cubicBezTo>
                    <a:pt x="1707502" y="1325265"/>
                    <a:pt x="1325265" y="1707502"/>
                    <a:pt x="853751" y="1707502"/>
                  </a:cubicBezTo>
                  <a:cubicBezTo>
                    <a:pt x="382237" y="1707502"/>
                    <a:pt x="0" y="1325265"/>
                    <a:pt x="0" y="853751"/>
                  </a:cubicBezTo>
                  <a:cubicBezTo>
                    <a:pt x="0" y="382237"/>
                    <a:pt x="382237" y="0"/>
                    <a:pt x="853751" y="0"/>
                  </a:cubicBezTo>
                  <a:close/>
                </a:path>
              </a:pathLst>
            </a:custGeom>
          </p:spPr>
        </p:pic>
        <p:pic>
          <p:nvPicPr>
            <p:cNvPr id="6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7821" y="60444"/>
              <a:ext cx="5481802" cy="8137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2355</Words>
  <Application>WPS Spreadsheets</Application>
  <PresentationFormat>宽屏</PresentationFormat>
  <Paragraphs>183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Arial</vt:lpstr>
      <vt:lpstr>SimSun</vt:lpstr>
      <vt:lpstr>Wingdings</vt:lpstr>
      <vt:lpstr>Microsoft YaHei</vt:lpstr>
      <vt:lpstr>Microsoft YaHei Light</vt:lpstr>
      <vt:lpstr>苹方-简</vt:lpstr>
      <vt:lpstr>Lato Regular</vt:lpstr>
      <vt:lpstr>微软雅黑</vt:lpstr>
      <vt:lpstr>Calibri</vt:lpstr>
      <vt:lpstr>Helvetica Neue</vt:lpstr>
      <vt:lpstr>宋体-简</vt:lpstr>
      <vt:lpstr>Arial Unicode MS</vt:lpstr>
      <vt:lpstr>Thonburi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高超</dc:creator>
  <cp:lastModifiedBy>Yam</cp:lastModifiedBy>
  <cp:revision>302</cp:revision>
  <dcterms:created xsi:type="dcterms:W3CDTF">2025-03-02T15:51:02Z</dcterms:created>
  <dcterms:modified xsi:type="dcterms:W3CDTF">2025-03-02T15:51:02Z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