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  <p:sldId id="263" r:id="rId7"/>
    <p:sldId id="261" r:id="rId8"/>
    <p:sldId id="262" r:id="rId9"/>
    <p:sldId id="264" r:id="rId10"/>
    <p:sldId id="271" r:id="rId11"/>
    <p:sldId id="265" r:id="rId12"/>
    <p:sldId id="269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3FF"/>
    <a:srgbClr val="4A63FF"/>
    <a:srgbClr val="8B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2517168"/>
            <a:ext cx="12192000" cy="835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GB" altLang="zh-CN" sz="4400" spc="0" dirty="0" err="1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DeepSeek</a:t>
            </a:r>
            <a:r>
              <a:rPr lang="zh-CN" altLang="en-US" sz="44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深度技术解析</a:t>
            </a:r>
            <a:endParaRPr lang="zh-CN" altLang="en-US" sz="44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" y="3544584"/>
            <a:ext cx="12192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主讲人：长琴</a:t>
            </a:r>
            <a:endParaRPr kumimoji="1" lang="zh-CN" altLang="en-US" sz="2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5976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R1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：</a:t>
            </a:r>
            <a:r>
              <a:rPr 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My View</a:t>
            </a:r>
            <a:endParaRPr 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154555" y="2493010"/>
            <a:ext cx="7424420" cy="2399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</a:rPr>
              <a:t>R1发迹于OpenAI-o1，但超越了o1。</a:t>
            </a: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他</a:t>
            </a:r>
            <a:r>
              <a:rPr lang="en-US" sz="2000">
                <a:solidFill>
                  <a:schemeClr val="tx1"/>
                </a:solidFill>
              </a:rPr>
              <a:t>提升了LLM的整体能力，让模型真正在推理时进行自我反思和验证，这当然适用于复杂问题，但</a:t>
            </a:r>
            <a:r>
              <a:rPr lang="en-US" sz="2000" b="1">
                <a:solidFill>
                  <a:schemeClr val="tx1"/>
                </a:solidFill>
                <a:latin typeface="Arial Bold" panose="020B0604020202090204" charset="0"/>
              </a:rPr>
              <a:t>很多</a:t>
            </a:r>
            <a:r>
              <a:rPr lang="zh-CN" altLang="en-US" sz="2000" b="1">
                <a:solidFill>
                  <a:schemeClr val="tx1"/>
                </a:solidFill>
                <a:latin typeface="Arial Bold" panose="020B0604020202090204" charset="0"/>
                <a:sym typeface="+mn-ea"/>
              </a:rPr>
              <a:t>日常</a:t>
            </a:r>
            <a:r>
              <a:rPr lang="zh-CN" altLang="en-US" sz="2000" b="1">
                <a:solidFill>
                  <a:schemeClr val="tx1"/>
                </a:solidFill>
                <a:latin typeface="Arial Bold" panose="020B0604020202090204" charset="0"/>
              </a:rPr>
              <a:t>普通</a:t>
            </a:r>
            <a:r>
              <a:rPr lang="en-US" sz="2000" b="1">
                <a:solidFill>
                  <a:schemeClr val="tx1"/>
                </a:solidFill>
                <a:latin typeface="Arial Bold" panose="020B0604020202090204" charset="0"/>
              </a:rPr>
              <a:t>场景也能受益</a:t>
            </a:r>
            <a:r>
              <a:rPr lang="en-US" sz="2000">
                <a:solidFill>
                  <a:schemeClr val="tx1"/>
                </a:solidFill>
              </a:rPr>
              <a:t>，AI更加像人。</a:t>
            </a: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</a:rPr>
              <a:t>这是R1对整个行业的贡献，其作用不亚于ChatGPT的发布。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" y="1922556"/>
            <a:ext cx="12192000" cy="10050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THANKS</a:t>
            </a:r>
            <a:endParaRPr lang="zh-CN" altLang="en-US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85" y="3326130"/>
            <a:ext cx="2653665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5976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DeepSeek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：</a:t>
            </a:r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LLM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进入深度思考时代</a:t>
            </a:r>
            <a:endParaRPr lang="zh-CN" alt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31746" name="稻壳儿小白白(http://dwz.cn/Wu2UP)"/>
          <p:cNvSpPr/>
          <p:nvPr/>
        </p:nvSpPr>
        <p:spPr bwMode="auto">
          <a:xfrm rot="5400000">
            <a:off x="1952467" y="3836511"/>
            <a:ext cx="1265238" cy="2105025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40 w 1265436"/>
              <a:gd name="T7" fmla="*/ 1900527 h 2105657"/>
              <a:gd name="T8" fmla="*/ 1265040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/>
            <a:endParaRPr lang="zh-CN" altLang="en-US" sz="2800"/>
          </a:p>
        </p:txBody>
      </p:sp>
      <p:sp>
        <p:nvSpPr>
          <p:cNvPr id="31747" name="稻壳儿小白白(http://dwz.cn/Wu2UP)"/>
          <p:cNvSpPr>
            <a:spLocks noChangeArrowheads="1"/>
          </p:cNvSpPr>
          <p:nvPr/>
        </p:nvSpPr>
        <p:spPr bwMode="auto">
          <a:xfrm>
            <a:off x="3283585" y="3681730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zh-CN" altLang="en-US" sz="28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31748" name="稻壳儿小白白(http://dwz.cn/Wu2UP)"/>
          <p:cNvSpPr/>
          <p:nvPr/>
        </p:nvSpPr>
        <p:spPr bwMode="auto">
          <a:xfrm rot="5400000">
            <a:off x="4278948" y="3261043"/>
            <a:ext cx="1266825" cy="2105025"/>
          </a:xfrm>
          <a:custGeom>
            <a:avLst/>
            <a:gdLst>
              <a:gd name="T0" fmla="*/ 0 w 1265436"/>
              <a:gd name="T1" fmla="*/ 0 h 2105657"/>
              <a:gd name="T2" fmla="*/ 204310 w 1265436"/>
              <a:gd name="T3" fmla="*/ 0 h 2105657"/>
              <a:gd name="T4" fmla="*/ 204310 w 1265436"/>
              <a:gd name="T5" fmla="*/ 1900527 h 2105657"/>
              <a:gd name="T6" fmla="*/ 1268216 w 1265436"/>
              <a:gd name="T7" fmla="*/ 1900527 h 2105657"/>
              <a:gd name="T8" fmla="*/ 1268216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/>
            <a:endParaRPr lang="zh-CN" altLang="en-US" sz="2800"/>
          </a:p>
        </p:txBody>
      </p:sp>
      <p:sp>
        <p:nvSpPr>
          <p:cNvPr id="31749" name="稻壳儿小白白(http://dwz.cn/Wu2UP)"/>
          <p:cNvSpPr>
            <a:spLocks noChangeArrowheads="1"/>
          </p:cNvSpPr>
          <p:nvPr/>
        </p:nvSpPr>
        <p:spPr bwMode="auto">
          <a:xfrm>
            <a:off x="5610860" y="3105468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zh-CN" altLang="en-US" sz="28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31750" name="稻壳儿小白白(http://dwz.cn/Wu2UP)"/>
          <p:cNvSpPr/>
          <p:nvPr/>
        </p:nvSpPr>
        <p:spPr bwMode="auto">
          <a:xfrm rot="5400000">
            <a:off x="6607017" y="2685574"/>
            <a:ext cx="1265237" cy="2105025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0527 h 2105657"/>
              <a:gd name="T6" fmla="*/ 1265038 w 1265436"/>
              <a:gd name="T7" fmla="*/ 1900527 h 2105657"/>
              <a:gd name="T8" fmla="*/ 1265038 w 1265436"/>
              <a:gd name="T9" fmla="*/ 2104393 h 2105657"/>
              <a:gd name="T10" fmla="*/ 0 w 1265436"/>
              <a:gd name="T11" fmla="*/ 2104393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/>
            <a:endParaRPr lang="zh-CN" altLang="en-US" sz="2800"/>
          </a:p>
        </p:txBody>
      </p:sp>
      <p:sp>
        <p:nvSpPr>
          <p:cNvPr id="31751" name="稻壳儿小白白(http://dwz.cn/Wu2UP)"/>
          <p:cNvSpPr>
            <a:spLocks noChangeArrowheads="1"/>
          </p:cNvSpPr>
          <p:nvPr/>
        </p:nvSpPr>
        <p:spPr bwMode="auto">
          <a:xfrm>
            <a:off x="7938135" y="2529205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zh-CN" altLang="en-US" sz="2800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31752" name="稻壳儿小白白(http://dwz.cn/Wu2UP)"/>
          <p:cNvSpPr/>
          <p:nvPr/>
        </p:nvSpPr>
        <p:spPr bwMode="auto">
          <a:xfrm rot="5400000">
            <a:off x="8933498" y="2108517"/>
            <a:ext cx="1265238" cy="2106613"/>
          </a:xfrm>
          <a:custGeom>
            <a:avLst/>
            <a:gdLst>
              <a:gd name="T0" fmla="*/ 0 w 1265436"/>
              <a:gd name="T1" fmla="*/ 0 h 2105657"/>
              <a:gd name="T2" fmla="*/ 203798 w 1265436"/>
              <a:gd name="T3" fmla="*/ 0 h 2105657"/>
              <a:gd name="T4" fmla="*/ 203798 w 1265436"/>
              <a:gd name="T5" fmla="*/ 1903396 h 2105657"/>
              <a:gd name="T6" fmla="*/ 1265040 w 1265436"/>
              <a:gd name="T7" fmla="*/ 1903396 h 2105657"/>
              <a:gd name="T8" fmla="*/ 1265040 w 1265436"/>
              <a:gd name="T9" fmla="*/ 2107569 h 2105657"/>
              <a:gd name="T10" fmla="*/ 0 w 1265436"/>
              <a:gd name="T11" fmla="*/ 2107569 h 2105657"/>
              <a:gd name="T12" fmla="*/ 0 w 1265436"/>
              <a:gd name="T13" fmla="*/ 0 h 21056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/>
            <a:endParaRPr lang="zh-CN" altLang="en-US" sz="2800"/>
          </a:p>
        </p:txBody>
      </p:sp>
      <p:sp>
        <p:nvSpPr>
          <p:cNvPr id="31753" name="稻壳儿小白白(http://dwz.cn/Wu2UP)"/>
          <p:cNvSpPr txBox="1">
            <a:spLocks noChangeArrowheads="1"/>
          </p:cNvSpPr>
          <p:nvPr/>
        </p:nvSpPr>
        <p:spPr bwMode="auto">
          <a:xfrm>
            <a:off x="1303655" y="3681730"/>
            <a:ext cx="2338388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445469"/>
                </a:solidFill>
                <a:sym typeface="Arial" panose="020B0604020202090204" pitchFamily="34" charset="0"/>
              </a:rPr>
              <a:t>2022</a:t>
            </a:r>
            <a:endParaRPr lang="en-US" altLang="zh-CN" sz="24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1754" name="稻壳儿小白白(http://dwz.cn/Wu2UP)"/>
          <p:cNvSpPr txBox="1">
            <a:spLocks noChangeArrowheads="1"/>
          </p:cNvSpPr>
          <p:nvPr/>
        </p:nvSpPr>
        <p:spPr bwMode="auto">
          <a:xfrm>
            <a:off x="1899285" y="4709160"/>
            <a:ext cx="1738630" cy="5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ChatGPT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开启LLM时代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1755" name="稻壳儿小白白(http://dwz.cn/Wu2UP)"/>
          <p:cNvSpPr txBox="1">
            <a:spLocks noChangeArrowheads="1"/>
          </p:cNvSpPr>
          <p:nvPr/>
        </p:nvSpPr>
        <p:spPr bwMode="auto">
          <a:xfrm>
            <a:off x="3743325" y="3105468"/>
            <a:ext cx="2338388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445469"/>
                </a:solidFill>
                <a:sym typeface="Arial" panose="020B0604020202090204" pitchFamily="34" charset="0"/>
              </a:rPr>
              <a:t>2023</a:t>
            </a:r>
            <a:endParaRPr lang="en-US" altLang="zh-CN" sz="24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1756" name="稻壳儿小白白(http://dwz.cn/Wu2UP)"/>
          <p:cNvSpPr txBox="1">
            <a:spLocks noChangeArrowheads="1"/>
          </p:cNvSpPr>
          <p:nvPr/>
        </p:nvSpPr>
        <p:spPr bwMode="auto">
          <a:xfrm>
            <a:off x="4287520" y="4112260"/>
            <a:ext cx="1678305" cy="5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LLM飞速发展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新的范式开启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1757" name="稻壳儿小白白(http://dwz.cn/Wu2UP)"/>
          <p:cNvSpPr txBox="1">
            <a:spLocks noChangeArrowheads="1"/>
          </p:cNvSpPr>
          <p:nvPr/>
        </p:nvSpPr>
        <p:spPr bwMode="auto">
          <a:xfrm>
            <a:off x="6071553" y="2528888"/>
            <a:ext cx="233680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445469"/>
                </a:solidFill>
                <a:sym typeface="Arial" panose="020B0604020202090204" pitchFamily="34" charset="0"/>
              </a:rPr>
              <a:t>2024</a:t>
            </a:r>
            <a:endParaRPr lang="en-US" altLang="zh-CN" sz="24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1758" name="稻壳儿小白白(http://dwz.cn/Wu2UP)"/>
          <p:cNvSpPr txBox="1">
            <a:spLocks noChangeArrowheads="1"/>
          </p:cNvSpPr>
          <p:nvPr/>
        </p:nvSpPr>
        <p:spPr bwMode="auto">
          <a:xfrm>
            <a:off x="6554470" y="3536315"/>
            <a:ext cx="173799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基于LLM的应用开始成熟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进入Agent元年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1759" name="稻壳儿小白白(http://dwz.cn/Wu2UP)"/>
          <p:cNvSpPr txBox="1">
            <a:spLocks noChangeArrowheads="1"/>
          </p:cNvSpPr>
          <p:nvPr/>
        </p:nvSpPr>
        <p:spPr bwMode="auto">
          <a:xfrm>
            <a:off x="8396923" y="1985010"/>
            <a:ext cx="2338387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445469"/>
                </a:solidFill>
                <a:sym typeface="Arial" panose="020B0604020202090204" pitchFamily="34" charset="0"/>
              </a:rPr>
              <a:t>2025</a:t>
            </a:r>
            <a:endParaRPr lang="en-US" altLang="zh-CN" sz="24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1760" name="稻壳儿小白白(http://dwz.cn/Wu2UP)"/>
          <p:cNvSpPr txBox="1">
            <a:spLocks noChangeArrowheads="1"/>
          </p:cNvSpPr>
          <p:nvPr/>
        </p:nvSpPr>
        <p:spPr bwMode="auto">
          <a:xfrm>
            <a:off x="8947150" y="2967355"/>
            <a:ext cx="167259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DeepSeek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释放LLM深度思考能力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5976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R1-Zero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：</a:t>
            </a:r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RL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的潜力</a:t>
            </a:r>
            <a:endParaRPr lang="zh-CN" alt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26627" name="Rectangle 30"/>
          <p:cNvSpPr>
            <a:spLocks noChangeArrowheads="1"/>
          </p:cNvSpPr>
          <p:nvPr/>
        </p:nvSpPr>
        <p:spPr bwMode="auto">
          <a:xfrm>
            <a:off x="0" y="1443038"/>
            <a:ext cx="12168188" cy="881062"/>
          </a:xfrm>
          <a:prstGeom prst="rect">
            <a:avLst/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sp>
        <p:nvSpPr>
          <p:cNvPr id="26628" name="Rounded Rectangle 34"/>
          <p:cNvSpPr>
            <a:spLocks noChangeArrowheads="1"/>
          </p:cNvSpPr>
          <p:nvPr/>
        </p:nvSpPr>
        <p:spPr bwMode="auto">
          <a:xfrm>
            <a:off x="752475" y="2757488"/>
            <a:ext cx="2365375" cy="3417887"/>
          </a:xfrm>
          <a:prstGeom prst="roundRect">
            <a:avLst>
              <a:gd name="adj" fmla="val 5884"/>
            </a:avLst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26629" name="Rounded Rectangle 35"/>
          <p:cNvSpPr>
            <a:spLocks noChangeAspect="1" noChangeArrowheads="1"/>
          </p:cNvSpPr>
          <p:nvPr/>
        </p:nvSpPr>
        <p:spPr bwMode="auto">
          <a:xfrm>
            <a:off x="1463675" y="3087688"/>
            <a:ext cx="842963" cy="844550"/>
          </a:xfrm>
          <a:prstGeom prst="roundRect">
            <a:avLst>
              <a:gd name="adj" fmla="val 5884"/>
            </a:avLst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pic>
        <p:nvPicPr>
          <p:cNvPr id="26630" name="Group 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038" y="3090863"/>
            <a:ext cx="8413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Group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705" y="3087688"/>
            <a:ext cx="8413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ounded Rectangle 53"/>
          <p:cNvSpPr>
            <a:spLocks noChangeArrowheads="1"/>
          </p:cNvSpPr>
          <p:nvPr/>
        </p:nvSpPr>
        <p:spPr bwMode="auto">
          <a:xfrm>
            <a:off x="3536950" y="2757488"/>
            <a:ext cx="2363788" cy="3417887"/>
          </a:xfrm>
          <a:prstGeom prst="roundRect">
            <a:avLst>
              <a:gd name="adj" fmla="val 5884"/>
            </a:avLst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26634" name="Rounded Rectangle 54"/>
          <p:cNvSpPr>
            <a:spLocks noChangeArrowheads="1"/>
          </p:cNvSpPr>
          <p:nvPr/>
        </p:nvSpPr>
        <p:spPr bwMode="auto">
          <a:xfrm>
            <a:off x="6275388" y="2757488"/>
            <a:ext cx="2365375" cy="3417887"/>
          </a:xfrm>
          <a:prstGeom prst="roundRect">
            <a:avLst>
              <a:gd name="adj" fmla="val 5884"/>
            </a:avLst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26635" name="Rounded Rectangle 55"/>
          <p:cNvSpPr>
            <a:spLocks noChangeArrowheads="1"/>
          </p:cNvSpPr>
          <p:nvPr/>
        </p:nvSpPr>
        <p:spPr bwMode="auto">
          <a:xfrm>
            <a:off x="9059863" y="2757488"/>
            <a:ext cx="2365375" cy="3417887"/>
          </a:xfrm>
          <a:prstGeom prst="roundRect">
            <a:avLst>
              <a:gd name="adj" fmla="val 5884"/>
            </a:avLst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pic>
        <p:nvPicPr>
          <p:cNvPr id="26636" name="Picture 33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624013"/>
            <a:ext cx="487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8" name="Freeform 252"/>
          <p:cNvSpPr>
            <a:spLocks noEditPoints="1"/>
          </p:cNvSpPr>
          <p:nvPr/>
        </p:nvSpPr>
        <p:spPr bwMode="auto">
          <a:xfrm>
            <a:off x="1657350" y="3303588"/>
            <a:ext cx="455613" cy="431800"/>
          </a:xfrm>
          <a:custGeom>
            <a:avLst/>
            <a:gdLst>
              <a:gd name="T0" fmla="*/ 673606413 w 301"/>
              <a:gd name="T1" fmla="*/ 245616931 h 285"/>
              <a:gd name="T2" fmla="*/ 313891625 w 301"/>
              <a:gd name="T3" fmla="*/ 20659736 h 285"/>
              <a:gd name="T4" fmla="*/ 16038789 w 301"/>
              <a:gd name="T5" fmla="*/ 319072928 h 285"/>
              <a:gd name="T6" fmla="*/ 146636244 w 301"/>
              <a:gd name="T7" fmla="*/ 500416808 h 285"/>
              <a:gd name="T8" fmla="*/ 82482603 w 301"/>
              <a:gd name="T9" fmla="*/ 615192278 h 285"/>
              <a:gd name="T10" fmla="*/ 279523873 w 301"/>
              <a:gd name="T11" fmla="*/ 544031638 h 285"/>
              <a:gd name="T12" fmla="*/ 375753577 w 301"/>
              <a:gd name="T13" fmla="*/ 544031638 h 285"/>
              <a:gd name="T14" fmla="*/ 673606413 w 301"/>
              <a:gd name="T15" fmla="*/ 245616931 h 285"/>
              <a:gd name="T16" fmla="*/ 183294169 w 301"/>
              <a:gd name="T17" fmla="*/ 328255875 h 285"/>
              <a:gd name="T18" fmla="*/ 137471006 w 301"/>
              <a:gd name="T19" fmla="*/ 282345687 h 285"/>
              <a:gd name="T20" fmla="*/ 183294169 w 301"/>
              <a:gd name="T21" fmla="*/ 236435499 h 285"/>
              <a:gd name="T22" fmla="*/ 229117333 w 301"/>
              <a:gd name="T23" fmla="*/ 282345687 h 285"/>
              <a:gd name="T24" fmla="*/ 183294169 w 301"/>
              <a:gd name="T25" fmla="*/ 328255875 h 285"/>
              <a:gd name="T26" fmla="*/ 345967688 w 301"/>
              <a:gd name="T27" fmla="*/ 328255875 h 285"/>
              <a:gd name="T28" fmla="*/ 300144524 w 301"/>
              <a:gd name="T29" fmla="*/ 282345687 h 285"/>
              <a:gd name="T30" fmla="*/ 345967688 w 301"/>
              <a:gd name="T31" fmla="*/ 236435499 h 285"/>
              <a:gd name="T32" fmla="*/ 394082540 w 301"/>
              <a:gd name="T33" fmla="*/ 282345687 h 285"/>
              <a:gd name="T34" fmla="*/ 345967688 w 301"/>
              <a:gd name="T35" fmla="*/ 328255875 h 285"/>
              <a:gd name="T36" fmla="*/ 510932895 w 301"/>
              <a:gd name="T37" fmla="*/ 328255875 h 285"/>
              <a:gd name="T38" fmla="*/ 465109731 w 301"/>
              <a:gd name="T39" fmla="*/ 282345687 h 285"/>
              <a:gd name="T40" fmla="*/ 510932895 w 301"/>
              <a:gd name="T41" fmla="*/ 236435499 h 285"/>
              <a:gd name="T42" fmla="*/ 556756059 w 301"/>
              <a:gd name="T43" fmla="*/ 282345687 h 285"/>
              <a:gd name="T44" fmla="*/ 510932895 w 301"/>
              <a:gd name="T45" fmla="*/ 328255875 h 28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矩形 19"/>
          <p:cNvSpPr>
            <a:spLocks noChangeArrowheads="1"/>
          </p:cNvSpPr>
          <p:nvPr/>
        </p:nvSpPr>
        <p:spPr bwMode="auto">
          <a:xfrm>
            <a:off x="1714500" y="1654175"/>
            <a:ext cx="707707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Pretrain（DeepSeek-V3-Base）+RL（GRPO）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640" name="TextBox 13"/>
          <p:cNvSpPr txBox="1">
            <a:spLocks noChangeArrowheads="1"/>
          </p:cNvSpPr>
          <p:nvPr/>
        </p:nvSpPr>
        <p:spPr bwMode="auto">
          <a:xfrm>
            <a:off x="715963" y="4176078"/>
            <a:ext cx="233838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GRPO</a:t>
            </a:r>
            <a:endParaRPr lang="en-US" altLang="zh-CN" sz="20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641" name="TextBox 13"/>
          <p:cNvSpPr txBox="1">
            <a:spLocks noChangeArrowheads="1"/>
          </p:cNvSpPr>
          <p:nvPr/>
        </p:nvSpPr>
        <p:spPr bwMode="auto">
          <a:xfrm>
            <a:off x="903605" y="4744720"/>
            <a:ext cx="2214245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放弃复杂的PPO</a:t>
            </a:r>
            <a:endParaRPr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采用GRPO，</a:t>
            </a:r>
            <a:endParaRPr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从一组输出中优化Policy</a:t>
            </a:r>
            <a:endParaRPr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642" name="TextBox 13"/>
          <p:cNvSpPr txBox="1">
            <a:spLocks noChangeArrowheads="1"/>
          </p:cNvSpPr>
          <p:nvPr/>
        </p:nvSpPr>
        <p:spPr bwMode="auto">
          <a:xfrm>
            <a:off x="3536950" y="4176078"/>
            <a:ext cx="23368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Rule</a:t>
            </a:r>
            <a:endParaRPr lang="en-US" altLang="zh-CN" sz="20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643" name="TextBox 13"/>
          <p:cNvSpPr txBox="1">
            <a:spLocks noChangeArrowheads="1"/>
          </p:cNvSpPr>
          <p:nvPr/>
        </p:nvSpPr>
        <p:spPr bwMode="auto">
          <a:xfrm>
            <a:off x="3971290" y="4744720"/>
            <a:ext cx="1758315" cy="5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没有ORM或PRM</a:t>
            </a:r>
            <a:endParaRPr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完全基于规则</a:t>
            </a:r>
            <a:endParaRPr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644" name="TextBox 13"/>
          <p:cNvSpPr txBox="1">
            <a:spLocks noChangeArrowheads="1"/>
          </p:cNvSpPr>
          <p:nvPr/>
        </p:nvSpPr>
        <p:spPr bwMode="auto">
          <a:xfrm>
            <a:off x="6275388" y="4176078"/>
            <a:ext cx="233838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Aha</a:t>
            </a:r>
            <a:endParaRPr lang="en-US" altLang="zh-CN" sz="20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645" name="TextBox 13"/>
          <p:cNvSpPr txBox="1">
            <a:spLocks noChangeArrowheads="1"/>
          </p:cNvSpPr>
          <p:nvPr/>
        </p:nvSpPr>
        <p:spPr bwMode="auto">
          <a:xfrm>
            <a:off x="6626225" y="4744720"/>
            <a:ext cx="1851025" cy="103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推理时重新评估</a:t>
            </a:r>
            <a:r>
              <a:rPr 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、</a:t>
            </a:r>
            <a:r>
              <a:rPr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检查</a:t>
            </a:r>
            <a:r>
              <a:rPr 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、</a:t>
            </a:r>
            <a:r>
              <a:rPr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验证等</a:t>
            </a:r>
            <a:endParaRPr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自我反思和自我修正能力</a:t>
            </a:r>
            <a:endParaRPr lang="zh-CN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646" name="TextBox 13"/>
          <p:cNvSpPr txBox="1">
            <a:spLocks noChangeArrowheads="1"/>
          </p:cNvSpPr>
          <p:nvPr/>
        </p:nvSpPr>
        <p:spPr bwMode="auto">
          <a:xfrm>
            <a:off x="9073833" y="4176078"/>
            <a:ext cx="233838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问题</a:t>
            </a:r>
            <a:endParaRPr lang="zh-CN" altLang="en-US" sz="20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647" name="TextBox 13"/>
          <p:cNvSpPr txBox="1">
            <a:spLocks noChangeArrowheads="1"/>
          </p:cNvSpPr>
          <p:nvPr/>
        </p:nvSpPr>
        <p:spPr bwMode="auto">
          <a:xfrm>
            <a:off x="9455785" y="4744720"/>
            <a:ext cx="1624330" cy="5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语言混合</a:t>
            </a:r>
            <a:endParaRPr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可读性差</a:t>
            </a:r>
            <a:endParaRPr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" name="Rounded Rectangle 38"/>
          <p:cNvSpPr>
            <a:spLocks noChangeAspect="1" noChangeArrowheads="1"/>
          </p:cNvSpPr>
          <p:nvPr/>
        </p:nvSpPr>
        <p:spPr bwMode="auto">
          <a:xfrm>
            <a:off x="9845993" y="3084513"/>
            <a:ext cx="842962" cy="844550"/>
          </a:xfrm>
          <a:prstGeom prst="roundRect">
            <a:avLst>
              <a:gd name="adj" fmla="val 5884"/>
            </a:avLst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pPr algn="ctr" defTabSz="607695" eaLnBrk="1" hangingPunct="1"/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3" name="Freeform 415"/>
          <p:cNvSpPr/>
          <p:nvPr/>
        </p:nvSpPr>
        <p:spPr bwMode="auto">
          <a:xfrm>
            <a:off x="10117455" y="3276600"/>
            <a:ext cx="279400" cy="490538"/>
          </a:xfrm>
          <a:custGeom>
            <a:avLst/>
            <a:gdLst>
              <a:gd name="T0" fmla="*/ 235124413 w 165"/>
              <a:gd name="T1" fmla="*/ 55505998 h 287"/>
              <a:gd name="T2" fmla="*/ 232257600 w 165"/>
              <a:gd name="T3" fmla="*/ 55505998 h 287"/>
              <a:gd name="T4" fmla="*/ 232257600 w 165"/>
              <a:gd name="T5" fmla="*/ 590110377 h 287"/>
              <a:gd name="T6" fmla="*/ 160573720 w 165"/>
              <a:gd name="T7" fmla="*/ 575503625 h 287"/>
              <a:gd name="T8" fmla="*/ 0 w 165"/>
              <a:gd name="T9" fmla="*/ 706962682 h 287"/>
              <a:gd name="T10" fmla="*/ 160573720 w 165"/>
              <a:gd name="T11" fmla="*/ 838423448 h 287"/>
              <a:gd name="T12" fmla="*/ 321145747 w 165"/>
              <a:gd name="T13" fmla="*/ 709885400 h 287"/>
              <a:gd name="T14" fmla="*/ 321145747 w 165"/>
              <a:gd name="T15" fmla="*/ 709885400 h 287"/>
              <a:gd name="T16" fmla="*/ 321145747 w 165"/>
              <a:gd name="T17" fmla="*/ 210336541 h 287"/>
              <a:gd name="T18" fmla="*/ 473117333 w 165"/>
              <a:gd name="T19" fmla="*/ 172358303 h 287"/>
              <a:gd name="T20" fmla="*/ 473117333 w 165"/>
              <a:gd name="T21" fmla="*/ 0 h 287"/>
              <a:gd name="T22" fmla="*/ 235124413 w 165"/>
              <a:gd name="T23" fmla="*/ 55505998 h 2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5" h="287">
                <a:moveTo>
                  <a:pt x="82" y="19"/>
                </a:moveTo>
                <a:cubicBezTo>
                  <a:pt x="81" y="19"/>
                  <a:pt x="81" y="19"/>
                  <a:pt x="81" y="19"/>
                </a:cubicBezTo>
                <a:cubicBezTo>
                  <a:pt x="81" y="202"/>
                  <a:pt x="81" y="202"/>
                  <a:pt x="81" y="202"/>
                </a:cubicBezTo>
                <a:cubicBezTo>
                  <a:pt x="74" y="199"/>
                  <a:pt x="65" y="197"/>
                  <a:pt x="56" y="197"/>
                </a:cubicBezTo>
                <a:cubicBezTo>
                  <a:pt x="25" y="197"/>
                  <a:pt x="0" y="217"/>
                  <a:pt x="0" y="242"/>
                </a:cubicBezTo>
                <a:cubicBezTo>
                  <a:pt x="0" y="267"/>
                  <a:pt x="25" y="287"/>
                  <a:pt x="56" y="287"/>
                </a:cubicBezTo>
                <a:cubicBezTo>
                  <a:pt x="87" y="287"/>
                  <a:pt x="112" y="267"/>
                  <a:pt x="112" y="243"/>
                </a:cubicBezTo>
                <a:cubicBezTo>
                  <a:pt x="112" y="243"/>
                  <a:pt x="112" y="243"/>
                  <a:pt x="112" y="243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0"/>
                  <a:pt x="165" y="0"/>
                  <a:pt x="165" y="0"/>
                </a:cubicBezTo>
                <a:lnTo>
                  <a:pt x="82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5976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  <a:sym typeface="+mn-ea"/>
              </a:rPr>
              <a:t>R1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  <a:sym typeface="+mn-ea"/>
              </a:rPr>
              <a:t>：</a:t>
            </a:r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  <a:sym typeface="+mn-ea"/>
              </a:rPr>
              <a:t>LLM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  <a:sym typeface="+mn-ea"/>
              </a:rPr>
              <a:t>再次进化</a:t>
            </a:r>
            <a:endParaRPr lang="zh-CN" alt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26627" name="Rectangle 30"/>
          <p:cNvSpPr>
            <a:spLocks noChangeArrowheads="1"/>
          </p:cNvSpPr>
          <p:nvPr/>
        </p:nvSpPr>
        <p:spPr bwMode="auto">
          <a:xfrm>
            <a:off x="-15875" y="1420813"/>
            <a:ext cx="12168188" cy="881062"/>
          </a:xfrm>
          <a:prstGeom prst="rect">
            <a:avLst/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pic>
        <p:nvPicPr>
          <p:cNvPr id="26636" name="Picture 33"/>
          <p:cNvPicPr>
            <a:picLocks noChangeAspect="1" noChangeArrowheads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624013"/>
            <a:ext cx="487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9" name="矩形 19"/>
          <p:cNvSpPr>
            <a:spLocks noChangeArrowheads="1"/>
          </p:cNvSpPr>
          <p:nvPr/>
        </p:nvSpPr>
        <p:spPr bwMode="auto">
          <a:xfrm>
            <a:off x="1657350" y="1461135"/>
            <a:ext cx="1023683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Pretrain+Cold-Start（SFT）+RL（提升推理能力）+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生成数据和SFT监督数据微调Base（SFT）+RL（对齐）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8131" name="Shape 539"/>
          <p:cNvSpPr/>
          <p:nvPr/>
        </p:nvSpPr>
        <p:spPr bwMode="auto">
          <a:xfrm>
            <a:off x="1463675" y="3020060"/>
            <a:ext cx="2527300" cy="1274763"/>
          </a:xfrm>
          <a:custGeom>
            <a:avLst/>
            <a:gdLst>
              <a:gd name="T0" fmla="*/ 643408 w 21600"/>
              <a:gd name="T1" fmla="*/ 0 h 21600"/>
              <a:gd name="T2" fmla="*/ 42671939 w 21600"/>
              <a:gd name="T3" fmla="*/ 37849602 h 21600"/>
              <a:gd name="T4" fmla="*/ 0 w 21600"/>
              <a:gd name="T5" fmla="*/ 75232440 h 21600"/>
              <a:gd name="T6" fmla="*/ 253882613 w 21600"/>
              <a:gd name="T7" fmla="*/ 75232440 h 21600"/>
              <a:gd name="T8" fmla="*/ 295705800 w 21600"/>
              <a:gd name="T9" fmla="*/ 38183932 h 21600"/>
              <a:gd name="T10" fmla="*/ 255607495 w 21600"/>
              <a:gd name="T11" fmla="*/ 62676 h 21600"/>
              <a:gd name="T12" fmla="*/ 643408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48132" name="Shape 542"/>
          <p:cNvSpPr/>
          <p:nvPr/>
        </p:nvSpPr>
        <p:spPr bwMode="auto">
          <a:xfrm>
            <a:off x="2428875" y="3420110"/>
            <a:ext cx="563563" cy="469900"/>
          </a:xfrm>
          <a:custGeom>
            <a:avLst/>
            <a:gdLst>
              <a:gd name="T0" fmla="*/ 14524140 w 21600"/>
              <a:gd name="T1" fmla="*/ 6783768 h 21600"/>
              <a:gd name="T2" fmla="*/ 14703854 w 21600"/>
              <a:gd name="T3" fmla="*/ 9703805 h 21600"/>
              <a:gd name="T4" fmla="*/ 14097320 w 21600"/>
              <a:gd name="T5" fmla="*/ 10222500 h 21600"/>
              <a:gd name="T6" fmla="*/ 10594932 w 21600"/>
              <a:gd name="T7" fmla="*/ 10073895 h 21600"/>
              <a:gd name="T8" fmla="*/ 10426124 w 21600"/>
              <a:gd name="T9" fmla="*/ 7153858 h 21600"/>
              <a:gd name="T10" fmla="*/ 11026528 w 21600"/>
              <a:gd name="T11" fmla="*/ 6635162 h 21600"/>
              <a:gd name="T12" fmla="*/ 12109586 w 21600"/>
              <a:gd name="T13" fmla="*/ 5617176 h 21600"/>
              <a:gd name="T14" fmla="*/ 7810070 w 21600"/>
              <a:gd name="T15" fmla="*/ 5490803 h 21600"/>
              <a:gd name="T16" fmla="*/ 8886293 w 21600"/>
              <a:gd name="T17" fmla="*/ 6635162 h 21600"/>
              <a:gd name="T18" fmla="*/ 9492827 w 21600"/>
              <a:gd name="T19" fmla="*/ 7153858 h 21600"/>
              <a:gd name="T20" fmla="*/ 9313113 w 21600"/>
              <a:gd name="T21" fmla="*/ 10073895 h 21600"/>
              <a:gd name="T22" fmla="*/ 5815501 w 21600"/>
              <a:gd name="T23" fmla="*/ 10222500 h 21600"/>
              <a:gd name="T24" fmla="*/ 5208966 w 21600"/>
              <a:gd name="T25" fmla="*/ 9703805 h 21600"/>
              <a:gd name="T26" fmla="*/ 5387323 w 21600"/>
              <a:gd name="T27" fmla="*/ 6783768 h 21600"/>
              <a:gd name="T28" fmla="*/ 6891749 w 21600"/>
              <a:gd name="T29" fmla="*/ 6635162 h 21600"/>
              <a:gd name="T30" fmla="*/ 2761067 w 21600"/>
              <a:gd name="T31" fmla="*/ 5490803 h 21600"/>
              <a:gd name="T32" fmla="*/ 2601078 w 21600"/>
              <a:gd name="T33" fmla="*/ 6635162 h 21600"/>
              <a:gd name="T34" fmla="*/ 4121159 w 21600"/>
              <a:gd name="T35" fmla="*/ 6783768 h 21600"/>
              <a:gd name="T36" fmla="*/ 4299516 w 21600"/>
              <a:gd name="T37" fmla="*/ 9703805 h 21600"/>
              <a:gd name="T38" fmla="*/ 3677327 w 21600"/>
              <a:gd name="T39" fmla="*/ 10222500 h 21600"/>
              <a:gd name="T40" fmla="*/ 178357 w 21600"/>
              <a:gd name="T41" fmla="*/ 10073895 h 21600"/>
              <a:gd name="T42" fmla="*/ 0 w 21600"/>
              <a:gd name="T43" fmla="*/ 7153858 h 21600"/>
              <a:gd name="T44" fmla="*/ 621511 w 21600"/>
              <a:gd name="T45" fmla="*/ 6635162 h 21600"/>
              <a:gd name="T46" fmla="*/ 1682783 w 21600"/>
              <a:gd name="T47" fmla="*/ 5617176 h 21600"/>
              <a:gd name="T48" fmla="*/ 2759685 w 21600"/>
              <a:gd name="T49" fmla="*/ 4731697 h 21600"/>
              <a:gd name="T50" fmla="*/ 6890393 w 21600"/>
              <a:gd name="T51" fmla="*/ 3573611 h 21600"/>
              <a:gd name="T52" fmla="*/ 5385966 w 21600"/>
              <a:gd name="T53" fmla="*/ 3430226 h 21600"/>
              <a:gd name="T54" fmla="*/ 5207609 w 21600"/>
              <a:gd name="T55" fmla="*/ 504490 h 21600"/>
              <a:gd name="T56" fmla="*/ 5814144 w 21600"/>
              <a:gd name="T57" fmla="*/ 0 h 21600"/>
              <a:gd name="T58" fmla="*/ 9311757 w 21600"/>
              <a:gd name="T59" fmla="*/ 148606 h 21600"/>
              <a:gd name="T60" fmla="*/ 9491471 w 21600"/>
              <a:gd name="T61" fmla="*/ 3068643 h 21600"/>
              <a:gd name="T62" fmla="*/ 8884936 w 21600"/>
              <a:gd name="T63" fmla="*/ 3573611 h 21600"/>
              <a:gd name="T64" fmla="*/ 7808687 w 21600"/>
              <a:gd name="T65" fmla="*/ 4731697 h 21600"/>
              <a:gd name="T66" fmla="*/ 12697727 w 21600"/>
              <a:gd name="T67" fmla="*/ 4987727 h 21600"/>
              <a:gd name="T68" fmla="*/ 13017679 w 21600"/>
              <a:gd name="T69" fmla="*/ 6635162 h 2160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600" h="21600" extrusionOk="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1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/>
          </a:p>
        </p:txBody>
      </p:sp>
      <p:sp>
        <p:nvSpPr>
          <p:cNvPr id="48133" name="Shape 544"/>
          <p:cNvSpPr/>
          <p:nvPr/>
        </p:nvSpPr>
        <p:spPr bwMode="auto">
          <a:xfrm>
            <a:off x="3689350" y="3018473"/>
            <a:ext cx="2528888" cy="1276350"/>
          </a:xfrm>
          <a:custGeom>
            <a:avLst/>
            <a:gdLst>
              <a:gd name="T0" fmla="*/ 644281 w 21600"/>
              <a:gd name="T1" fmla="*/ 0 h 21600"/>
              <a:gd name="T2" fmla="*/ 42725680 w 21600"/>
              <a:gd name="T3" fmla="*/ 37943876 h 21600"/>
              <a:gd name="T4" fmla="*/ 0 w 21600"/>
              <a:gd name="T5" fmla="*/ 75419876 h 21600"/>
              <a:gd name="T6" fmla="*/ 254201714 w 21600"/>
              <a:gd name="T7" fmla="*/ 75419876 h 21600"/>
              <a:gd name="T8" fmla="*/ 296077524 w 21600"/>
              <a:gd name="T9" fmla="*/ 38279096 h 21600"/>
              <a:gd name="T10" fmla="*/ 255928851 w 21600"/>
              <a:gd name="T11" fmla="*/ 62872 h 21600"/>
              <a:gd name="T12" fmla="*/ 644281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48134" name="Shape 547"/>
          <p:cNvSpPr/>
          <p:nvPr/>
        </p:nvSpPr>
        <p:spPr bwMode="auto">
          <a:xfrm>
            <a:off x="4683125" y="3415348"/>
            <a:ext cx="585788" cy="487362"/>
          </a:xfrm>
          <a:custGeom>
            <a:avLst/>
            <a:gdLst>
              <a:gd name="T0" fmla="*/ 9773846 w 21600"/>
              <a:gd name="T1" fmla="*/ 3935787 h 21600"/>
              <a:gd name="T2" fmla="*/ 8882444 w 21600"/>
              <a:gd name="T3" fmla="*/ 5498188 h 21600"/>
              <a:gd name="T4" fmla="*/ 9065585 w 21600"/>
              <a:gd name="T5" fmla="*/ 7018848 h 21600"/>
              <a:gd name="T6" fmla="*/ 7668887 w 21600"/>
              <a:gd name="T7" fmla="*/ 7944881 h 21600"/>
              <a:gd name="T8" fmla="*/ 6015527 w 21600"/>
              <a:gd name="T9" fmla="*/ 7878703 h 21600"/>
              <a:gd name="T10" fmla="*/ 4115025 w 21600"/>
              <a:gd name="T11" fmla="*/ 8626037 h 21600"/>
              <a:gd name="T12" fmla="*/ 2697011 w 21600"/>
              <a:gd name="T13" fmla="*/ 7690347 h 21600"/>
              <a:gd name="T14" fmla="*/ 1106163 w 21600"/>
              <a:gd name="T15" fmla="*/ 7226044 h 21600"/>
              <a:gd name="T16" fmla="*/ 1698243 w 21600"/>
              <a:gd name="T17" fmla="*/ 6145251 h 21600"/>
              <a:gd name="T18" fmla="*/ 0 w 21600"/>
              <a:gd name="T19" fmla="*/ 5243632 h 21600"/>
              <a:gd name="T20" fmla="*/ 1391545 w 21600"/>
              <a:gd name="T21" fmla="*/ 3749957 h 21600"/>
              <a:gd name="T22" fmla="*/ 1071612 w 21600"/>
              <a:gd name="T23" fmla="*/ 2040941 h 21600"/>
              <a:gd name="T24" fmla="*/ 2631571 w 21600"/>
              <a:gd name="T25" fmla="*/ 1530836 h 21600"/>
              <a:gd name="T26" fmla="*/ 4017963 w 21600"/>
              <a:gd name="T27" fmla="*/ 1001890 h 21600"/>
              <a:gd name="T28" fmla="*/ 5941246 w 21600"/>
              <a:gd name="T29" fmla="*/ 1001890 h 21600"/>
              <a:gd name="T30" fmla="*/ 7772593 w 21600"/>
              <a:gd name="T31" fmla="*/ 1260508 h 21600"/>
              <a:gd name="T32" fmla="*/ 9048662 w 21600"/>
              <a:gd name="T33" fmla="*/ 2243557 h 21600"/>
              <a:gd name="T34" fmla="*/ 4987307 w 21600"/>
              <a:gd name="T35" fmla="*/ 5877450 h 21600"/>
              <a:gd name="T36" fmla="*/ 6363420 w 21600"/>
              <a:gd name="T37" fmla="*/ 4154197 h 21600"/>
              <a:gd name="T38" fmla="*/ 3479581 w 21600"/>
              <a:gd name="T39" fmla="*/ 4638332 h 21600"/>
              <a:gd name="T40" fmla="*/ 15074495 w 21600"/>
              <a:gd name="T41" fmla="*/ 8630121 h 21600"/>
              <a:gd name="T42" fmla="*/ 15322343 w 21600"/>
              <a:gd name="T43" fmla="*/ 9744510 h 21600"/>
              <a:gd name="T44" fmla="*/ 14120555 w 21600"/>
              <a:gd name="T45" fmla="*/ 10674627 h 21600"/>
              <a:gd name="T46" fmla="*/ 12777582 w 21600"/>
              <a:gd name="T47" fmla="*/ 10364091 h 21600"/>
              <a:gd name="T48" fmla="*/ 12033252 w 21600"/>
              <a:gd name="T49" fmla="*/ 10944458 h 21600"/>
              <a:gd name="T50" fmla="*/ 10913122 w 21600"/>
              <a:gd name="T51" fmla="*/ 9853467 h 21600"/>
              <a:gd name="T52" fmla="*/ 9625283 w 21600"/>
              <a:gd name="T53" fmla="*/ 9489976 h 21600"/>
              <a:gd name="T54" fmla="*/ 9231802 w 21600"/>
              <a:gd name="T55" fmla="*/ 8189238 h 21600"/>
              <a:gd name="T56" fmla="*/ 10139394 w 21600"/>
              <a:gd name="T57" fmla="*/ 7596665 h 21600"/>
              <a:gd name="T58" fmla="*/ 9812085 w 21600"/>
              <a:gd name="T59" fmla="*/ 6724580 h 21600"/>
              <a:gd name="T60" fmla="*/ 11013140 w 21600"/>
              <a:gd name="T61" fmla="*/ 5808723 h 21600"/>
              <a:gd name="T62" fmla="*/ 12339217 w 21600"/>
              <a:gd name="T63" fmla="*/ 6117747 h 21600"/>
              <a:gd name="T64" fmla="*/ 13093826 w 21600"/>
              <a:gd name="T65" fmla="*/ 5534334 h 21600"/>
              <a:gd name="T66" fmla="*/ 14219109 w 21600"/>
              <a:gd name="T67" fmla="*/ 6626837 h 21600"/>
              <a:gd name="T68" fmla="*/ 15595955 w 21600"/>
              <a:gd name="T69" fmla="*/ 7174127 h 21600"/>
              <a:gd name="T70" fmla="*/ 15529755 w 21600"/>
              <a:gd name="T71" fmla="*/ 8484002 h 21600"/>
              <a:gd name="T72" fmla="*/ 14897972 w 21600"/>
              <a:gd name="T73" fmla="*/ 3636443 h 21600"/>
              <a:gd name="T74" fmla="*/ 14553767 w 21600"/>
              <a:gd name="T75" fmla="*/ 4512070 h 21600"/>
              <a:gd name="T76" fmla="*/ 13447604 w 21600"/>
              <a:gd name="T77" fmla="*/ 4463198 h 21600"/>
              <a:gd name="T78" fmla="*/ 12644451 w 21600"/>
              <a:gd name="T79" fmla="*/ 4512070 h 21600"/>
              <a:gd name="T80" fmla="*/ 11537556 w 21600"/>
              <a:gd name="T81" fmla="*/ 4668883 h 21600"/>
              <a:gd name="T82" fmla="*/ 11077143 w 21600"/>
              <a:gd name="T83" fmla="*/ 3858395 h 21600"/>
              <a:gd name="T84" fmla="*/ 9909174 w 21600"/>
              <a:gd name="T85" fmla="*/ 2807137 h 21600"/>
              <a:gd name="T86" fmla="*/ 10688055 w 21600"/>
              <a:gd name="T87" fmla="*/ 1837310 h 21600"/>
              <a:gd name="T88" fmla="*/ 10639510 w 21600"/>
              <a:gd name="T89" fmla="*/ 806404 h 21600"/>
              <a:gd name="T90" fmla="*/ 11989860 w 21600"/>
              <a:gd name="T91" fmla="*/ 150699 h 21600"/>
              <a:gd name="T92" fmla="*/ 12917303 w 21600"/>
              <a:gd name="T93" fmla="*/ 523350 h 21600"/>
              <a:gd name="T94" fmla="*/ 13521885 w 21600"/>
              <a:gd name="T95" fmla="*/ 0 h 21600"/>
              <a:gd name="T96" fmla="*/ 14830308 w 21600"/>
              <a:gd name="T97" fmla="*/ 698485 h 21600"/>
              <a:gd name="T98" fmla="*/ 15578300 w 21600"/>
              <a:gd name="T99" fmla="*/ 1645885 h 21600"/>
              <a:gd name="T100" fmla="*/ 15545186 w 21600"/>
              <a:gd name="T101" fmla="*/ 3021464 h 21600"/>
              <a:gd name="T102" fmla="*/ 12562820 w 21600"/>
              <a:gd name="T103" fmla="*/ 9062857 h 21600"/>
              <a:gd name="T104" fmla="*/ 11867034 w 21600"/>
              <a:gd name="T105" fmla="*/ 7655712 h 21600"/>
              <a:gd name="T106" fmla="*/ 13532164 w 21600"/>
              <a:gd name="T107" fmla="*/ 2997028 h 21600"/>
              <a:gd name="T108" fmla="*/ 11982510 w 21600"/>
              <a:gd name="T109" fmla="*/ 2456372 h 216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1600" h="21600" extrusionOk="0">
                <a:moveTo>
                  <a:pt x="11234" y="6152"/>
                </a:moveTo>
                <a:cubicBezTo>
                  <a:pt x="11406" y="6502"/>
                  <a:pt x="11552" y="6917"/>
                  <a:pt x="11672" y="7395"/>
                </a:cubicBezTo>
                <a:cubicBezTo>
                  <a:pt x="11747" y="7412"/>
                  <a:pt x="11886" y="7434"/>
                  <a:pt x="12089" y="7462"/>
                </a:cubicBezTo>
                <a:cubicBezTo>
                  <a:pt x="12291" y="7488"/>
                  <a:pt x="12501" y="7527"/>
                  <a:pt x="12715" y="7578"/>
                </a:cubicBezTo>
                <a:cubicBezTo>
                  <a:pt x="12929" y="7626"/>
                  <a:pt x="13120" y="7680"/>
                  <a:pt x="13289" y="7731"/>
                </a:cubicBezTo>
                <a:cubicBezTo>
                  <a:pt x="13459" y="7787"/>
                  <a:pt x="13543" y="7849"/>
                  <a:pt x="13543" y="7923"/>
                </a:cubicBezTo>
                <a:lnTo>
                  <a:pt x="13543" y="10328"/>
                </a:lnTo>
                <a:cubicBezTo>
                  <a:pt x="13543" y="10416"/>
                  <a:pt x="13459" y="10495"/>
                  <a:pt x="13289" y="10549"/>
                </a:cubicBezTo>
                <a:cubicBezTo>
                  <a:pt x="13120" y="10611"/>
                  <a:pt x="12929" y="10659"/>
                  <a:pt x="12715" y="10707"/>
                </a:cubicBezTo>
                <a:cubicBezTo>
                  <a:pt x="12501" y="10752"/>
                  <a:pt x="12289" y="10783"/>
                  <a:pt x="12077" y="10800"/>
                </a:cubicBezTo>
                <a:cubicBezTo>
                  <a:pt x="11867" y="10820"/>
                  <a:pt x="11731" y="10837"/>
                  <a:pt x="11672" y="10857"/>
                </a:cubicBezTo>
                <a:cubicBezTo>
                  <a:pt x="11566" y="11243"/>
                  <a:pt x="11430" y="11639"/>
                  <a:pt x="11255" y="12045"/>
                </a:cubicBezTo>
                <a:cubicBezTo>
                  <a:pt x="11430" y="12325"/>
                  <a:pt x="11594" y="12596"/>
                  <a:pt x="11757" y="12864"/>
                </a:cubicBezTo>
                <a:cubicBezTo>
                  <a:pt x="11919" y="13127"/>
                  <a:pt x="12100" y="13395"/>
                  <a:pt x="12303" y="13655"/>
                </a:cubicBezTo>
                <a:lnTo>
                  <a:pt x="12326" y="13787"/>
                </a:lnTo>
                <a:cubicBezTo>
                  <a:pt x="12326" y="13841"/>
                  <a:pt x="12249" y="13977"/>
                  <a:pt x="12096" y="14194"/>
                </a:cubicBezTo>
                <a:cubicBezTo>
                  <a:pt x="11940" y="14411"/>
                  <a:pt x="11762" y="14637"/>
                  <a:pt x="11559" y="14877"/>
                </a:cubicBezTo>
                <a:cubicBezTo>
                  <a:pt x="11357" y="15117"/>
                  <a:pt x="11166" y="15326"/>
                  <a:pt x="10992" y="15513"/>
                </a:cubicBezTo>
                <a:cubicBezTo>
                  <a:pt x="10813" y="15696"/>
                  <a:pt x="10702" y="15789"/>
                  <a:pt x="10658" y="15789"/>
                </a:cubicBezTo>
                <a:cubicBezTo>
                  <a:pt x="10643" y="15789"/>
                  <a:pt x="10566" y="15727"/>
                  <a:pt x="10427" y="15606"/>
                </a:cubicBezTo>
                <a:cubicBezTo>
                  <a:pt x="10288" y="15484"/>
                  <a:pt x="10135" y="15346"/>
                  <a:pt x="9966" y="15188"/>
                </a:cubicBezTo>
                <a:cubicBezTo>
                  <a:pt x="9796" y="15030"/>
                  <a:pt x="9638" y="14886"/>
                  <a:pt x="9493" y="14747"/>
                </a:cubicBezTo>
                <a:cubicBezTo>
                  <a:pt x="9344" y="14615"/>
                  <a:pt x="9250" y="14524"/>
                  <a:pt x="9205" y="14476"/>
                </a:cubicBezTo>
                <a:cubicBezTo>
                  <a:pt x="8866" y="14685"/>
                  <a:pt x="8537" y="14852"/>
                  <a:pt x="8212" y="14979"/>
                </a:cubicBezTo>
                <a:cubicBezTo>
                  <a:pt x="8212" y="15069"/>
                  <a:pt x="8200" y="15236"/>
                  <a:pt x="8179" y="15476"/>
                </a:cubicBezTo>
                <a:cubicBezTo>
                  <a:pt x="8156" y="15721"/>
                  <a:pt x="8127" y="15976"/>
                  <a:pt x="8090" y="16241"/>
                </a:cubicBezTo>
                <a:cubicBezTo>
                  <a:pt x="8052" y="16509"/>
                  <a:pt x="8005" y="16744"/>
                  <a:pt x="7948" y="16944"/>
                </a:cubicBezTo>
                <a:cubicBezTo>
                  <a:pt x="7892" y="17148"/>
                  <a:pt x="7833" y="17249"/>
                  <a:pt x="7774" y="17249"/>
                </a:cubicBezTo>
                <a:lnTo>
                  <a:pt x="5769" y="17249"/>
                </a:lnTo>
                <a:cubicBezTo>
                  <a:pt x="5708" y="17249"/>
                  <a:pt x="5651" y="17147"/>
                  <a:pt x="5595" y="16944"/>
                </a:cubicBezTo>
                <a:cubicBezTo>
                  <a:pt x="5538" y="16744"/>
                  <a:pt x="5494" y="16509"/>
                  <a:pt x="5463" y="16241"/>
                </a:cubicBezTo>
                <a:cubicBezTo>
                  <a:pt x="5435" y="15976"/>
                  <a:pt x="5406" y="15721"/>
                  <a:pt x="5385" y="15484"/>
                </a:cubicBezTo>
                <a:cubicBezTo>
                  <a:pt x="5362" y="15244"/>
                  <a:pt x="5352" y="15078"/>
                  <a:pt x="5352" y="14979"/>
                </a:cubicBezTo>
                <a:cubicBezTo>
                  <a:pt x="5013" y="14871"/>
                  <a:pt x="4682" y="14702"/>
                  <a:pt x="4359" y="14476"/>
                </a:cubicBezTo>
                <a:cubicBezTo>
                  <a:pt x="4126" y="14685"/>
                  <a:pt x="3895" y="14894"/>
                  <a:pt x="3667" y="15106"/>
                </a:cubicBezTo>
                <a:cubicBezTo>
                  <a:pt x="3439" y="15321"/>
                  <a:pt x="3213" y="15535"/>
                  <a:pt x="2996" y="15761"/>
                </a:cubicBezTo>
                <a:lnTo>
                  <a:pt x="2883" y="15789"/>
                </a:lnTo>
                <a:cubicBezTo>
                  <a:pt x="2855" y="15789"/>
                  <a:pt x="2751" y="15696"/>
                  <a:pt x="2573" y="15513"/>
                </a:cubicBezTo>
                <a:cubicBezTo>
                  <a:pt x="2396" y="15326"/>
                  <a:pt x="2212" y="15117"/>
                  <a:pt x="2022" y="14877"/>
                </a:cubicBezTo>
                <a:cubicBezTo>
                  <a:pt x="1829" y="14637"/>
                  <a:pt x="1657" y="14411"/>
                  <a:pt x="1504" y="14194"/>
                </a:cubicBezTo>
                <a:cubicBezTo>
                  <a:pt x="1349" y="13977"/>
                  <a:pt x="1273" y="13841"/>
                  <a:pt x="1273" y="13787"/>
                </a:cubicBezTo>
                <a:cubicBezTo>
                  <a:pt x="1273" y="13771"/>
                  <a:pt x="1320" y="13677"/>
                  <a:pt x="1419" y="13511"/>
                </a:cubicBezTo>
                <a:cubicBezTo>
                  <a:pt x="1516" y="13347"/>
                  <a:pt x="1629" y="13163"/>
                  <a:pt x="1751" y="12971"/>
                </a:cubicBezTo>
                <a:cubicBezTo>
                  <a:pt x="1876" y="12777"/>
                  <a:pt x="1991" y="12590"/>
                  <a:pt x="2100" y="12415"/>
                </a:cubicBezTo>
                <a:cubicBezTo>
                  <a:pt x="2210" y="12240"/>
                  <a:pt x="2278" y="12127"/>
                  <a:pt x="2309" y="12071"/>
                </a:cubicBezTo>
                <a:cubicBezTo>
                  <a:pt x="2135" y="11687"/>
                  <a:pt x="1989" y="11260"/>
                  <a:pt x="1869" y="10800"/>
                </a:cubicBezTo>
                <a:cubicBezTo>
                  <a:pt x="1794" y="10783"/>
                  <a:pt x="1655" y="10761"/>
                  <a:pt x="1452" y="10732"/>
                </a:cubicBezTo>
                <a:cubicBezTo>
                  <a:pt x="1250" y="10707"/>
                  <a:pt x="1043" y="10676"/>
                  <a:pt x="826" y="10639"/>
                </a:cubicBezTo>
                <a:cubicBezTo>
                  <a:pt x="612" y="10602"/>
                  <a:pt x="421" y="10554"/>
                  <a:pt x="252" y="10498"/>
                </a:cubicBezTo>
                <a:cubicBezTo>
                  <a:pt x="82" y="10439"/>
                  <a:pt x="0" y="10374"/>
                  <a:pt x="0" y="10300"/>
                </a:cubicBezTo>
                <a:lnTo>
                  <a:pt x="0" y="7869"/>
                </a:lnTo>
                <a:cubicBezTo>
                  <a:pt x="0" y="7798"/>
                  <a:pt x="82" y="7725"/>
                  <a:pt x="252" y="7660"/>
                </a:cubicBezTo>
                <a:cubicBezTo>
                  <a:pt x="421" y="7590"/>
                  <a:pt x="617" y="7539"/>
                  <a:pt x="838" y="7502"/>
                </a:cubicBezTo>
                <a:cubicBezTo>
                  <a:pt x="1059" y="7468"/>
                  <a:pt x="1273" y="7434"/>
                  <a:pt x="1476" y="7409"/>
                </a:cubicBezTo>
                <a:cubicBezTo>
                  <a:pt x="1678" y="7380"/>
                  <a:pt x="1817" y="7366"/>
                  <a:pt x="1892" y="7366"/>
                </a:cubicBezTo>
                <a:cubicBezTo>
                  <a:pt x="1982" y="6926"/>
                  <a:pt x="2121" y="6531"/>
                  <a:pt x="2309" y="6178"/>
                </a:cubicBezTo>
                <a:cubicBezTo>
                  <a:pt x="2135" y="5901"/>
                  <a:pt x="1965" y="5621"/>
                  <a:pt x="1796" y="5347"/>
                </a:cubicBezTo>
                <a:cubicBezTo>
                  <a:pt x="1629" y="5074"/>
                  <a:pt x="1452" y="4803"/>
                  <a:pt x="1273" y="4543"/>
                </a:cubicBezTo>
                <a:lnTo>
                  <a:pt x="1229" y="4407"/>
                </a:lnTo>
                <a:cubicBezTo>
                  <a:pt x="1229" y="4354"/>
                  <a:pt x="1304" y="4221"/>
                  <a:pt x="1457" y="4009"/>
                </a:cubicBezTo>
                <a:cubicBezTo>
                  <a:pt x="1612" y="3797"/>
                  <a:pt x="1789" y="3574"/>
                  <a:pt x="1987" y="3334"/>
                </a:cubicBezTo>
                <a:cubicBezTo>
                  <a:pt x="2187" y="3094"/>
                  <a:pt x="2375" y="2883"/>
                  <a:pt x="2551" y="2696"/>
                </a:cubicBezTo>
                <a:cubicBezTo>
                  <a:pt x="2728" y="2515"/>
                  <a:pt x="2839" y="2419"/>
                  <a:pt x="2883" y="2419"/>
                </a:cubicBezTo>
                <a:cubicBezTo>
                  <a:pt x="2900" y="2419"/>
                  <a:pt x="2975" y="2479"/>
                  <a:pt x="3114" y="2597"/>
                </a:cubicBezTo>
                <a:cubicBezTo>
                  <a:pt x="3253" y="2713"/>
                  <a:pt x="3408" y="2851"/>
                  <a:pt x="3578" y="3007"/>
                </a:cubicBezTo>
                <a:cubicBezTo>
                  <a:pt x="3745" y="3165"/>
                  <a:pt x="3907" y="3320"/>
                  <a:pt x="4060" y="3470"/>
                </a:cubicBezTo>
                <a:cubicBezTo>
                  <a:pt x="4215" y="3617"/>
                  <a:pt x="4307" y="3707"/>
                  <a:pt x="4336" y="3744"/>
                </a:cubicBezTo>
                <a:cubicBezTo>
                  <a:pt x="4660" y="3518"/>
                  <a:pt x="4999" y="3354"/>
                  <a:pt x="5352" y="3244"/>
                </a:cubicBezTo>
                <a:cubicBezTo>
                  <a:pt x="5352" y="3173"/>
                  <a:pt x="5362" y="3004"/>
                  <a:pt x="5385" y="2747"/>
                </a:cubicBezTo>
                <a:cubicBezTo>
                  <a:pt x="5406" y="2484"/>
                  <a:pt x="5435" y="2225"/>
                  <a:pt x="5463" y="1968"/>
                </a:cubicBezTo>
                <a:cubicBezTo>
                  <a:pt x="5494" y="1708"/>
                  <a:pt x="5534" y="1476"/>
                  <a:pt x="5583" y="1264"/>
                </a:cubicBezTo>
                <a:cubicBezTo>
                  <a:pt x="5630" y="1053"/>
                  <a:pt x="5694" y="948"/>
                  <a:pt x="5769" y="948"/>
                </a:cubicBezTo>
                <a:lnTo>
                  <a:pt x="7774" y="948"/>
                </a:lnTo>
                <a:cubicBezTo>
                  <a:pt x="7833" y="948"/>
                  <a:pt x="7892" y="1053"/>
                  <a:pt x="7948" y="1264"/>
                </a:cubicBezTo>
                <a:cubicBezTo>
                  <a:pt x="8005" y="1476"/>
                  <a:pt x="8047" y="1708"/>
                  <a:pt x="8078" y="1968"/>
                </a:cubicBezTo>
                <a:cubicBezTo>
                  <a:pt x="8109" y="2225"/>
                  <a:pt x="8134" y="2484"/>
                  <a:pt x="8156" y="2747"/>
                </a:cubicBezTo>
                <a:cubicBezTo>
                  <a:pt x="8179" y="3004"/>
                  <a:pt x="8198" y="3173"/>
                  <a:pt x="8212" y="3244"/>
                </a:cubicBezTo>
                <a:cubicBezTo>
                  <a:pt x="8551" y="3354"/>
                  <a:pt x="8873" y="3512"/>
                  <a:pt x="9182" y="3715"/>
                </a:cubicBezTo>
                <a:cubicBezTo>
                  <a:pt x="9415" y="3512"/>
                  <a:pt x="9650" y="3306"/>
                  <a:pt x="9886" y="3106"/>
                </a:cubicBezTo>
                <a:cubicBezTo>
                  <a:pt x="10123" y="2899"/>
                  <a:pt x="10352" y="2691"/>
                  <a:pt x="10568" y="2476"/>
                </a:cubicBezTo>
                <a:lnTo>
                  <a:pt x="10658" y="2419"/>
                </a:lnTo>
                <a:cubicBezTo>
                  <a:pt x="10688" y="2419"/>
                  <a:pt x="10792" y="2518"/>
                  <a:pt x="10968" y="2710"/>
                </a:cubicBezTo>
                <a:cubicBezTo>
                  <a:pt x="11145" y="2905"/>
                  <a:pt x="11331" y="3117"/>
                  <a:pt x="11526" y="3348"/>
                </a:cubicBezTo>
                <a:cubicBezTo>
                  <a:pt x="11721" y="3577"/>
                  <a:pt x="11900" y="3797"/>
                  <a:pt x="12060" y="4009"/>
                </a:cubicBezTo>
                <a:cubicBezTo>
                  <a:pt x="12223" y="4221"/>
                  <a:pt x="12303" y="4354"/>
                  <a:pt x="12303" y="4407"/>
                </a:cubicBezTo>
                <a:cubicBezTo>
                  <a:pt x="12303" y="4444"/>
                  <a:pt x="12253" y="4543"/>
                  <a:pt x="12152" y="4712"/>
                </a:cubicBezTo>
                <a:cubicBezTo>
                  <a:pt x="12049" y="4879"/>
                  <a:pt x="11936" y="5057"/>
                  <a:pt x="11813" y="5251"/>
                </a:cubicBezTo>
                <a:cubicBezTo>
                  <a:pt x="11689" y="5446"/>
                  <a:pt x="11568" y="5630"/>
                  <a:pt x="11453" y="5808"/>
                </a:cubicBezTo>
                <a:cubicBezTo>
                  <a:pt x="11335" y="5983"/>
                  <a:pt x="11260" y="6096"/>
                  <a:pt x="11234" y="6152"/>
                </a:cubicBezTo>
                <a:moveTo>
                  <a:pt x="6781" y="11545"/>
                </a:moveTo>
                <a:cubicBezTo>
                  <a:pt x="7061" y="11545"/>
                  <a:pt x="7322" y="11480"/>
                  <a:pt x="7570" y="11356"/>
                </a:cubicBezTo>
                <a:cubicBezTo>
                  <a:pt x="7819" y="11229"/>
                  <a:pt x="8036" y="11057"/>
                  <a:pt x="8219" y="10837"/>
                </a:cubicBezTo>
                <a:cubicBezTo>
                  <a:pt x="8403" y="10616"/>
                  <a:pt x="8546" y="10357"/>
                  <a:pt x="8652" y="10060"/>
                </a:cubicBezTo>
                <a:cubicBezTo>
                  <a:pt x="8758" y="9761"/>
                  <a:pt x="8810" y="9447"/>
                  <a:pt x="8810" y="9111"/>
                </a:cubicBezTo>
                <a:cubicBezTo>
                  <a:pt x="8810" y="8778"/>
                  <a:pt x="8758" y="8459"/>
                  <a:pt x="8652" y="8160"/>
                </a:cubicBezTo>
                <a:cubicBezTo>
                  <a:pt x="8546" y="7858"/>
                  <a:pt x="8403" y="7592"/>
                  <a:pt x="8219" y="7372"/>
                </a:cubicBezTo>
                <a:cubicBezTo>
                  <a:pt x="8036" y="7152"/>
                  <a:pt x="7819" y="6980"/>
                  <a:pt x="7570" y="6847"/>
                </a:cubicBezTo>
                <a:cubicBezTo>
                  <a:pt x="7322" y="6717"/>
                  <a:pt x="7061" y="6649"/>
                  <a:pt x="6781" y="6649"/>
                </a:cubicBezTo>
                <a:cubicBezTo>
                  <a:pt x="6211" y="6649"/>
                  <a:pt x="5727" y="6889"/>
                  <a:pt x="5329" y="7367"/>
                </a:cubicBezTo>
                <a:cubicBezTo>
                  <a:pt x="4931" y="7844"/>
                  <a:pt x="4731" y="8425"/>
                  <a:pt x="4731" y="9111"/>
                </a:cubicBezTo>
                <a:cubicBezTo>
                  <a:pt x="4731" y="9447"/>
                  <a:pt x="4785" y="9761"/>
                  <a:pt x="4896" y="10060"/>
                </a:cubicBezTo>
                <a:cubicBezTo>
                  <a:pt x="5004" y="10357"/>
                  <a:pt x="5150" y="10616"/>
                  <a:pt x="5334" y="10837"/>
                </a:cubicBezTo>
                <a:cubicBezTo>
                  <a:pt x="5517" y="11057"/>
                  <a:pt x="5736" y="11229"/>
                  <a:pt x="5988" y="11356"/>
                </a:cubicBezTo>
                <a:cubicBezTo>
                  <a:pt x="6240" y="11480"/>
                  <a:pt x="6501" y="11545"/>
                  <a:pt x="6781" y="11545"/>
                </a:cubicBezTo>
                <a:moveTo>
                  <a:pt x="20496" y="16952"/>
                </a:moveTo>
                <a:cubicBezTo>
                  <a:pt x="20428" y="17294"/>
                  <a:pt x="20341" y="17613"/>
                  <a:pt x="20235" y="17913"/>
                </a:cubicBezTo>
                <a:cubicBezTo>
                  <a:pt x="20251" y="17963"/>
                  <a:pt x="20294" y="18051"/>
                  <a:pt x="20364" y="18161"/>
                </a:cubicBezTo>
                <a:cubicBezTo>
                  <a:pt x="20437" y="18274"/>
                  <a:pt x="20508" y="18398"/>
                  <a:pt x="20574" y="18528"/>
                </a:cubicBezTo>
                <a:cubicBezTo>
                  <a:pt x="20642" y="18655"/>
                  <a:pt x="20701" y="18779"/>
                  <a:pt x="20755" y="18898"/>
                </a:cubicBezTo>
                <a:cubicBezTo>
                  <a:pt x="20807" y="19014"/>
                  <a:pt x="20833" y="19098"/>
                  <a:pt x="20833" y="19141"/>
                </a:cubicBezTo>
                <a:cubicBezTo>
                  <a:pt x="20833" y="19177"/>
                  <a:pt x="20762" y="19282"/>
                  <a:pt x="20626" y="19460"/>
                </a:cubicBezTo>
                <a:cubicBezTo>
                  <a:pt x="20487" y="19635"/>
                  <a:pt x="20324" y="19821"/>
                  <a:pt x="20141" y="20013"/>
                </a:cubicBezTo>
                <a:cubicBezTo>
                  <a:pt x="19957" y="20205"/>
                  <a:pt x="19778" y="20389"/>
                  <a:pt x="19611" y="20558"/>
                </a:cubicBezTo>
                <a:cubicBezTo>
                  <a:pt x="19442" y="20730"/>
                  <a:pt x="19333" y="20849"/>
                  <a:pt x="19289" y="20911"/>
                </a:cubicBezTo>
                <a:lnTo>
                  <a:pt x="19199" y="20968"/>
                </a:lnTo>
                <a:cubicBezTo>
                  <a:pt x="19169" y="20968"/>
                  <a:pt x="19107" y="20928"/>
                  <a:pt x="19013" y="20852"/>
                </a:cubicBezTo>
                <a:cubicBezTo>
                  <a:pt x="18919" y="20773"/>
                  <a:pt x="18823" y="20685"/>
                  <a:pt x="18726" y="20586"/>
                </a:cubicBezTo>
                <a:cubicBezTo>
                  <a:pt x="18630" y="20488"/>
                  <a:pt x="18533" y="20392"/>
                  <a:pt x="18439" y="20295"/>
                </a:cubicBezTo>
                <a:cubicBezTo>
                  <a:pt x="18345" y="20199"/>
                  <a:pt x="18284" y="20137"/>
                  <a:pt x="18253" y="20101"/>
                </a:cubicBezTo>
                <a:cubicBezTo>
                  <a:pt x="17975" y="20208"/>
                  <a:pt x="17681" y="20295"/>
                  <a:pt x="17373" y="20358"/>
                </a:cubicBezTo>
                <a:cubicBezTo>
                  <a:pt x="17359" y="20411"/>
                  <a:pt x="17323" y="20510"/>
                  <a:pt x="17274" y="20649"/>
                </a:cubicBezTo>
                <a:cubicBezTo>
                  <a:pt x="17220" y="20787"/>
                  <a:pt x="17161" y="20925"/>
                  <a:pt x="17097" y="21061"/>
                </a:cubicBezTo>
                <a:cubicBezTo>
                  <a:pt x="17034" y="21196"/>
                  <a:pt x="16973" y="21320"/>
                  <a:pt x="16911" y="21431"/>
                </a:cubicBezTo>
                <a:cubicBezTo>
                  <a:pt x="16853" y="21546"/>
                  <a:pt x="16798" y="21600"/>
                  <a:pt x="16754" y="21600"/>
                </a:cubicBezTo>
                <a:cubicBezTo>
                  <a:pt x="16709" y="21600"/>
                  <a:pt x="16577" y="21569"/>
                  <a:pt x="16361" y="21498"/>
                </a:cubicBezTo>
                <a:cubicBezTo>
                  <a:pt x="16142" y="21431"/>
                  <a:pt x="15906" y="21349"/>
                  <a:pt x="15655" y="21247"/>
                </a:cubicBezTo>
                <a:cubicBezTo>
                  <a:pt x="15405" y="21148"/>
                  <a:pt x="15179" y="21044"/>
                  <a:pt x="14979" y="20931"/>
                </a:cubicBezTo>
                <a:cubicBezTo>
                  <a:pt x="14779" y="20818"/>
                  <a:pt x="14680" y="20719"/>
                  <a:pt x="14680" y="20629"/>
                </a:cubicBezTo>
                <a:cubicBezTo>
                  <a:pt x="14680" y="20420"/>
                  <a:pt x="14699" y="20205"/>
                  <a:pt x="14737" y="19985"/>
                </a:cubicBezTo>
                <a:cubicBezTo>
                  <a:pt x="14774" y="19765"/>
                  <a:pt x="14810" y="19556"/>
                  <a:pt x="14838" y="19355"/>
                </a:cubicBezTo>
                <a:cubicBezTo>
                  <a:pt x="14718" y="19248"/>
                  <a:pt x="14612" y="19129"/>
                  <a:pt x="14518" y="18999"/>
                </a:cubicBezTo>
                <a:cubicBezTo>
                  <a:pt x="14424" y="18870"/>
                  <a:pt x="14339" y="18731"/>
                  <a:pt x="14264" y="18587"/>
                </a:cubicBezTo>
                <a:cubicBezTo>
                  <a:pt x="14092" y="18607"/>
                  <a:pt x="13920" y="18618"/>
                  <a:pt x="13750" y="18630"/>
                </a:cubicBezTo>
                <a:cubicBezTo>
                  <a:pt x="13583" y="18638"/>
                  <a:pt x="13414" y="18641"/>
                  <a:pt x="13251" y="18641"/>
                </a:cubicBezTo>
                <a:lnTo>
                  <a:pt x="13087" y="18641"/>
                </a:lnTo>
                <a:cubicBezTo>
                  <a:pt x="13037" y="18641"/>
                  <a:pt x="13007" y="18590"/>
                  <a:pt x="12990" y="18491"/>
                </a:cubicBezTo>
                <a:cubicBezTo>
                  <a:pt x="12976" y="18418"/>
                  <a:pt x="12945" y="18260"/>
                  <a:pt x="12901" y="18011"/>
                </a:cubicBezTo>
                <a:cubicBezTo>
                  <a:pt x="12856" y="17763"/>
                  <a:pt x="12804" y="17503"/>
                  <a:pt x="12748" y="17229"/>
                </a:cubicBezTo>
                <a:cubicBezTo>
                  <a:pt x="12691" y="16953"/>
                  <a:pt x="12644" y="16704"/>
                  <a:pt x="12609" y="16478"/>
                </a:cubicBezTo>
                <a:cubicBezTo>
                  <a:pt x="12569" y="16252"/>
                  <a:pt x="12552" y="16123"/>
                  <a:pt x="12552" y="16086"/>
                </a:cubicBezTo>
                <a:cubicBezTo>
                  <a:pt x="12552" y="16032"/>
                  <a:pt x="12602" y="15973"/>
                  <a:pt x="12703" y="15911"/>
                </a:cubicBezTo>
                <a:cubicBezTo>
                  <a:pt x="12804" y="15849"/>
                  <a:pt x="12922" y="15784"/>
                  <a:pt x="13054" y="15713"/>
                </a:cubicBezTo>
                <a:cubicBezTo>
                  <a:pt x="13183" y="15645"/>
                  <a:pt x="13310" y="15592"/>
                  <a:pt x="13430" y="15546"/>
                </a:cubicBezTo>
                <a:cubicBezTo>
                  <a:pt x="13550" y="15501"/>
                  <a:pt x="13633" y="15470"/>
                  <a:pt x="13677" y="15453"/>
                </a:cubicBezTo>
                <a:cubicBezTo>
                  <a:pt x="13708" y="15241"/>
                  <a:pt x="13743" y="15069"/>
                  <a:pt x="13786" y="14922"/>
                </a:cubicBezTo>
                <a:cubicBezTo>
                  <a:pt x="13826" y="14778"/>
                  <a:pt x="13885" y="14615"/>
                  <a:pt x="13960" y="14423"/>
                </a:cubicBezTo>
                <a:cubicBezTo>
                  <a:pt x="13929" y="14389"/>
                  <a:pt x="13882" y="14310"/>
                  <a:pt x="13814" y="14194"/>
                </a:cubicBezTo>
                <a:cubicBezTo>
                  <a:pt x="13746" y="14075"/>
                  <a:pt x="13677" y="13951"/>
                  <a:pt x="13604" y="13824"/>
                </a:cubicBezTo>
                <a:cubicBezTo>
                  <a:pt x="13534" y="13694"/>
                  <a:pt x="13470" y="13567"/>
                  <a:pt x="13419" y="13446"/>
                </a:cubicBezTo>
                <a:cubicBezTo>
                  <a:pt x="13367" y="13325"/>
                  <a:pt x="13341" y="13243"/>
                  <a:pt x="13341" y="13209"/>
                </a:cubicBezTo>
                <a:cubicBezTo>
                  <a:pt x="13341" y="13172"/>
                  <a:pt x="13409" y="13065"/>
                  <a:pt x="13548" y="12887"/>
                </a:cubicBezTo>
                <a:cubicBezTo>
                  <a:pt x="13687" y="12715"/>
                  <a:pt x="13849" y="12531"/>
                  <a:pt x="14033" y="12336"/>
                </a:cubicBezTo>
                <a:cubicBezTo>
                  <a:pt x="14216" y="12144"/>
                  <a:pt x="14393" y="11961"/>
                  <a:pt x="14562" y="11797"/>
                </a:cubicBezTo>
                <a:cubicBezTo>
                  <a:pt x="14732" y="11628"/>
                  <a:pt x="14838" y="11517"/>
                  <a:pt x="14883" y="11467"/>
                </a:cubicBezTo>
                <a:lnTo>
                  <a:pt x="14974" y="11410"/>
                </a:lnTo>
                <a:cubicBezTo>
                  <a:pt x="15005" y="11410"/>
                  <a:pt x="15066" y="11450"/>
                  <a:pt x="15160" y="11526"/>
                </a:cubicBezTo>
                <a:cubicBezTo>
                  <a:pt x="15254" y="11599"/>
                  <a:pt x="15349" y="11690"/>
                  <a:pt x="15447" y="11789"/>
                </a:cubicBezTo>
                <a:cubicBezTo>
                  <a:pt x="15544" y="11887"/>
                  <a:pt x="15640" y="11983"/>
                  <a:pt x="15735" y="12076"/>
                </a:cubicBezTo>
                <a:cubicBezTo>
                  <a:pt x="15829" y="12175"/>
                  <a:pt x="15890" y="12237"/>
                  <a:pt x="15920" y="12277"/>
                </a:cubicBezTo>
                <a:cubicBezTo>
                  <a:pt x="16184" y="12167"/>
                  <a:pt x="16469" y="12082"/>
                  <a:pt x="16777" y="12017"/>
                </a:cubicBezTo>
                <a:cubicBezTo>
                  <a:pt x="16791" y="11964"/>
                  <a:pt x="16827" y="11868"/>
                  <a:pt x="16878" y="11726"/>
                </a:cubicBezTo>
                <a:cubicBezTo>
                  <a:pt x="16930" y="11588"/>
                  <a:pt x="16991" y="11450"/>
                  <a:pt x="17064" y="11317"/>
                </a:cubicBezTo>
                <a:cubicBezTo>
                  <a:pt x="17135" y="11178"/>
                  <a:pt x="17201" y="11057"/>
                  <a:pt x="17262" y="10941"/>
                </a:cubicBezTo>
                <a:cubicBezTo>
                  <a:pt x="17321" y="10831"/>
                  <a:pt x="17373" y="10775"/>
                  <a:pt x="17420" y="10775"/>
                </a:cubicBezTo>
                <a:cubicBezTo>
                  <a:pt x="17448" y="10775"/>
                  <a:pt x="17575" y="10806"/>
                  <a:pt x="17803" y="10871"/>
                </a:cubicBezTo>
                <a:cubicBezTo>
                  <a:pt x="18027" y="10930"/>
                  <a:pt x="18265" y="11015"/>
                  <a:pt x="18517" y="11119"/>
                </a:cubicBezTo>
                <a:cubicBezTo>
                  <a:pt x="18768" y="11224"/>
                  <a:pt x="18997" y="11328"/>
                  <a:pt x="19199" y="11438"/>
                </a:cubicBezTo>
                <a:cubicBezTo>
                  <a:pt x="19402" y="11546"/>
                  <a:pt x="19503" y="11647"/>
                  <a:pt x="19503" y="11746"/>
                </a:cubicBezTo>
                <a:cubicBezTo>
                  <a:pt x="19503" y="11955"/>
                  <a:pt x="19482" y="12167"/>
                  <a:pt x="19442" y="12384"/>
                </a:cubicBezTo>
                <a:cubicBezTo>
                  <a:pt x="19399" y="12599"/>
                  <a:pt x="19364" y="12810"/>
                  <a:pt x="19333" y="13017"/>
                </a:cubicBezTo>
                <a:cubicBezTo>
                  <a:pt x="19453" y="13124"/>
                  <a:pt x="19562" y="13245"/>
                  <a:pt x="19656" y="13375"/>
                </a:cubicBezTo>
                <a:cubicBezTo>
                  <a:pt x="19750" y="13505"/>
                  <a:pt x="19835" y="13643"/>
                  <a:pt x="19910" y="13787"/>
                </a:cubicBezTo>
                <a:cubicBezTo>
                  <a:pt x="20096" y="13771"/>
                  <a:pt x="20282" y="13756"/>
                  <a:pt x="20466" y="13748"/>
                </a:cubicBezTo>
                <a:cubicBezTo>
                  <a:pt x="20651" y="13737"/>
                  <a:pt x="20830" y="13734"/>
                  <a:pt x="21002" y="13734"/>
                </a:cubicBezTo>
                <a:cubicBezTo>
                  <a:pt x="21061" y="13734"/>
                  <a:pt x="21129" y="13852"/>
                  <a:pt x="21205" y="14092"/>
                </a:cubicBezTo>
                <a:cubicBezTo>
                  <a:pt x="21280" y="14333"/>
                  <a:pt x="21346" y="14604"/>
                  <a:pt x="21402" y="14911"/>
                </a:cubicBezTo>
                <a:cubicBezTo>
                  <a:pt x="21459" y="15216"/>
                  <a:pt x="21506" y="15507"/>
                  <a:pt x="21544" y="15784"/>
                </a:cubicBezTo>
                <a:cubicBezTo>
                  <a:pt x="21581" y="16058"/>
                  <a:pt x="21600" y="16236"/>
                  <a:pt x="21600" y="16315"/>
                </a:cubicBezTo>
                <a:cubicBezTo>
                  <a:pt x="21600" y="16371"/>
                  <a:pt x="21548" y="16427"/>
                  <a:pt x="21447" y="16492"/>
                </a:cubicBezTo>
                <a:cubicBezTo>
                  <a:pt x="21346" y="16554"/>
                  <a:pt x="21235" y="16614"/>
                  <a:pt x="21115" y="16665"/>
                </a:cubicBezTo>
                <a:cubicBezTo>
                  <a:pt x="20995" y="16721"/>
                  <a:pt x="20873" y="16777"/>
                  <a:pt x="20748" y="16837"/>
                </a:cubicBezTo>
                <a:cubicBezTo>
                  <a:pt x="20623" y="16893"/>
                  <a:pt x="20541" y="16933"/>
                  <a:pt x="20496" y="16952"/>
                </a:cubicBezTo>
                <a:moveTo>
                  <a:pt x="20515" y="6070"/>
                </a:moveTo>
                <a:cubicBezTo>
                  <a:pt x="20416" y="6395"/>
                  <a:pt x="20301" y="6678"/>
                  <a:pt x="20164" y="6920"/>
                </a:cubicBezTo>
                <a:cubicBezTo>
                  <a:pt x="20181" y="6960"/>
                  <a:pt x="20211" y="7030"/>
                  <a:pt x="20256" y="7143"/>
                </a:cubicBezTo>
                <a:cubicBezTo>
                  <a:pt x="20301" y="7256"/>
                  <a:pt x="20353" y="7378"/>
                  <a:pt x="20409" y="7510"/>
                </a:cubicBezTo>
                <a:cubicBezTo>
                  <a:pt x="20463" y="7640"/>
                  <a:pt x="20510" y="7759"/>
                  <a:pt x="20550" y="7869"/>
                </a:cubicBezTo>
                <a:cubicBezTo>
                  <a:pt x="20586" y="7974"/>
                  <a:pt x="20604" y="8041"/>
                  <a:pt x="20604" y="8058"/>
                </a:cubicBezTo>
                <a:cubicBezTo>
                  <a:pt x="20604" y="8112"/>
                  <a:pt x="20520" y="8216"/>
                  <a:pt x="20353" y="8375"/>
                </a:cubicBezTo>
                <a:cubicBezTo>
                  <a:pt x="20183" y="8533"/>
                  <a:pt x="19995" y="8696"/>
                  <a:pt x="19788" y="8863"/>
                </a:cubicBezTo>
                <a:cubicBezTo>
                  <a:pt x="19581" y="9027"/>
                  <a:pt x="19388" y="9176"/>
                  <a:pt x="19209" y="9309"/>
                </a:cubicBezTo>
                <a:cubicBezTo>
                  <a:pt x="19027" y="9439"/>
                  <a:pt x="18931" y="9501"/>
                  <a:pt x="18914" y="9501"/>
                </a:cubicBezTo>
                <a:cubicBezTo>
                  <a:pt x="18886" y="9501"/>
                  <a:pt x="18832" y="9462"/>
                  <a:pt x="18757" y="9374"/>
                </a:cubicBezTo>
                <a:cubicBezTo>
                  <a:pt x="18684" y="9289"/>
                  <a:pt x="18601" y="9193"/>
                  <a:pt x="18514" y="9083"/>
                </a:cubicBezTo>
                <a:cubicBezTo>
                  <a:pt x="18430" y="8979"/>
                  <a:pt x="18352" y="8871"/>
                  <a:pt x="18284" y="8767"/>
                </a:cubicBezTo>
                <a:cubicBezTo>
                  <a:pt x="18215" y="8663"/>
                  <a:pt x="18168" y="8592"/>
                  <a:pt x="18138" y="8558"/>
                </a:cubicBezTo>
                <a:cubicBezTo>
                  <a:pt x="18032" y="8592"/>
                  <a:pt x="17926" y="8620"/>
                  <a:pt x="17815" y="8640"/>
                </a:cubicBezTo>
                <a:cubicBezTo>
                  <a:pt x="17707" y="8657"/>
                  <a:pt x="17596" y="8657"/>
                  <a:pt x="17483" y="8640"/>
                </a:cubicBezTo>
                <a:lnTo>
                  <a:pt x="17326" y="8640"/>
                </a:lnTo>
                <a:cubicBezTo>
                  <a:pt x="17297" y="8674"/>
                  <a:pt x="17250" y="8750"/>
                  <a:pt x="17192" y="8863"/>
                </a:cubicBezTo>
                <a:cubicBezTo>
                  <a:pt x="17130" y="8973"/>
                  <a:pt x="17067" y="9092"/>
                  <a:pt x="16994" y="9213"/>
                </a:cubicBezTo>
                <a:cubicBezTo>
                  <a:pt x="16923" y="9335"/>
                  <a:pt x="16853" y="9442"/>
                  <a:pt x="16784" y="9529"/>
                </a:cubicBezTo>
                <a:cubicBezTo>
                  <a:pt x="16718" y="9620"/>
                  <a:pt x="16669" y="9668"/>
                  <a:pt x="16638" y="9668"/>
                </a:cubicBezTo>
                <a:cubicBezTo>
                  <a:pt x="16610" y="9668"/>
                  <a:pt x="16495" y="9617"/>
                  <a:pt x="16302" y="9518"/>
                </a:cubicBezTo>
                <a:cubicBezTo>
                  <a:pt x="16106" y="9419"/>
                  <a:pt x="15902" y="9304"/>
                  <a:pt x="15687" y="9171"/>
                </a:cubicBezTo>
                <a:cubicBezTo>
                  <a:pt x="15473" y="9041"/>
                  <a:pt x="15278" y="8911"/>
                  <a:pt x="15101" y="8778"/>
                </a:cubicBezTo>
                <a:cubicBezTo>
                  <a:pt x="14925" y="8649"/>
                  <a:pt x="14835" y="8558"/>
                  <a:pt x="14835" y="8505"/>
                </a:cubicBezTo>
                <a:cubicBezTo>
                  <a:pt x="14835" y="8488"/>
                  <a:pt x="14847" y="8420"/>
                  <a:pt x="14868" y="8307"/>
                </a:cubicBezTo>
                <a:cubicBezTo>
                  <a:pt x="14892" y="8194"/>
                  <a:pt x="14923" y="8073"/>
                  <a:pt x="14960" y="7948"/>
                </a:cubicBezTo>
                <a:cubicBezTo>
                  <a:pt x="14998" y="7824"/>
                  <a:pt x="15031" y="7700"/>
                  <a:pt x="15061" y="7579"/>
                </a:cubicBezTo>
                <a:cubicBezTo>
                  <a:pt x="15092" y="7457"/>
                  <a:pt x="15113" y="7378"/>
                  <a:pt x="15130" y="7341"/>
                </a:cubicBezTo>
                <a:cubicBezTo>
                  <a:pt x="14958" y="7132"/>
                  <a:pt x="14814" y="6867"/>
                  <a:pt x="14701" y="6542"/>
                </a:cubicBezTo>
                <a:cubicBezTo>
                  <a:pt x="14303" y="6525"/>
                  <a:pt x="14021" y="6503"/>
                  <a:pt x="13856" y="6475"/>
                </a:cubicBezTo>
                <a:cubicBezTo>
                  <a:pt x="13692" y="6446"/>
                  <a:pt x="13581" y="6364"/>
                  <a:pt x="13529" y="6226"/>
                </a:cubicBezTo>
                <a:cubicBezTo>
                  <a:pt x="13477" y="6085"/>
                  <a:pt x="13459" y="5850"/>
                  <a:pt x="13473" y="5514"/>
                </a:cubicBezTo>
                <a:cubicBezTo>
                  <a:pt x="13489" y="5184"/>
                  <a:pt x="13473" y="4693"/>
                  <a:pt x="13428" y="4043"/>
                </a:cubicBezTo>
                <a:cubicBezTo>
                  <a:pt x="13428" y="3987"/>
                  <a:pt x="13475" y="3936"/>
                  <a:pt x="13569" y="3880"/>
                </a:cubicBezTo>
                <a:cubicBezTo>
                  <a:pt x="13663" y="3826"/>
                  <a:pt x="13774" y="3784"/>
                  <a:pt x="13901" y="3744"/>
                </a:cubicBezTo>
                <a:cubicBezTo>
                  <a:pt x="14028" y="3707"/>
                  <a:pt x="14155" y="3685"/>
                  <a:pt x="14280" y="3665"/>
                </a:cubicBezTo>
                <a:cubicBezTo>
                  <a:pt x="14402" y="3645"/>
                  <a:pt x="14487" y="3628"/>
                  <a:pt x="14532" y="3609"/>
                </a:cubicBezTo>
                <a:cubicBezTo>
                  <a:pt x="14607" y="3315"/>
                  <a:pt x="14722" y="3024"/>
                  <a:pt x="14880" y="2747"/>
                </a:cubicBezTo>
                <a:cubicBezTo>
                  <a:pt x="14866" y="2708"/>
                  <a:pt x="14835" y="2632"/>
                  <a:pt x="14791" y="2510"/>
                </a:cubicBezTo>
                <a:cubicBezTo>
                  <a:pt x="14746" y="2389"/>
                  <a:pt x="14699" y="2265"/>
                  <a:pt x="14650" y="2137"/>
                </a:cubicBezTo>
                <a:cubicBezTo>
                  <a:pt x="14602" y="2010"/>
                  <a:pt x="14558" y="1897"/>
                  <a:pt x="14522" y="1793"/>
                </a:cubicBezTo>
                <a:cubicBezTo>
                  <a:pt x="14482" y="1689"/>
                  <a:pt x="14466" y="1618"/>
                  <a:pt x="14466" y="1584"/>
                </a:cubicBezTo>
                <a:cubicBezTo>
                  <a:pt x="14466" y="1528"/>
                  <a:pt x="14546" y="1429"/>
                  <a:pt x="14706" y="1279"/>
                </a:cubicBezTo>
                <a:cubicBezTo>
                  <a:pt x="14868" y="1130"/>
                  <a:pt x="15052" y="971"/>
                  <a:pt x="15259" y="805"/>
                </a:cubicBezTo>
                <a:cubicBezTo>
                  <a:pt x="15464" y="641"/>
                  <a:pt x="15659" y="491"/>
                  <a:pt x="15840" y="367"/>
                </a:cubicBezTo>
                <a:cubicBezTo>
                  <a:pt x="16019" y="240"/>
                  <a:pt x="16125" y="178"/>
                  <a:pt x="16154" y="178"/>
                </a:cubicBezTo>
                <a:cubicBezTo>
                  <a:pt x="16184" y="178"/>
                  <a:pt x="16234" y="217"/>
                  <a:pt x="16302" y="296"/>
                </a:cubicBezTo>
                <a:cubicBezTo>
                  <a:pt x="16368" y="381"/>
                  <a:pt x="16445" y="477"/>
                  <a:pt x="16532" y="590"/>
                </a:cubicBezTo>
                <a:cubicBezTo>
                  <a:pt x="16620" y="700"/>
                  <a:pt x="16695" y="808"/>
                  <a:pt x="16763" y="906"/>
                </a:cubicBezTo>
                <a:cubicBezTo>
                  <a:pt x="16829" y="1005"/>
                  <a:pt x="16878" y="1073"/>
                  <a:pt x="16909" y="1110"/>
                </a:cubicBezTo>
                <a:cubicBezTo>
                  <a:pt x="17015" y="1073"/>
                  <a:pt x="17123" y="1048"/>
                  <a:pt x="17229" y="1028"/>
                </a:cubicBezTo>
                <a:cubicBezTo>
                  <a:pt x="17340" y="1008"/>
                  <a:pt x="17450" y="1008"/>
                  <a:pt x="17563" y="1028"/>
                </a:cubicBezTo>
                <a:lnTo>
                  <a:pt x="17721" y="1028"/>
                </a:lnTo>
                <a:cubicBezTo>
                  <a:pt x="17735" y="994"/>
                  <a:pt x="17778" y="918"/>
                  <a:pt x="17846" y="805"/>
                </a:cubicBezTo>
                <a:cubicBezTo>
                  <a:pt x="17912" y="692"/>
                  <a:pt x="17982" y="579"/>
                  <a:pt x="18053" y="460"/>
                </a:cubicBezTo>
                <a:cubicBezTo>
                  <a:pt x="18124" y="342"/>
                  <a:pt x="18189" y="237"/>
                  <a:pt x="18251" y="144"/>
                </a:cubicBezTo>
                <a:cubicBezTo>
                  <a:pt x="18310" y="51"/>
                  <a:pt x="18354" y="0"/>
                  <a:pt x="18385" y="0"/>
                </a:cubicBezTo>
                <a:cubicBezTo>
                  <a:pt x="18415" y="0"/>
                  <a:pt x="18528" y="54"/>
                  <a:pt x="18724" y="158"/>
                </a:cubicBezTo>
                <a:cubicBezTo>
                  <a:pt x="18919" y="260"/>
                  <a:pt x="19129" y="378"/>
                  <a:pt x="19350" y="508"/>
                </a:cubicBezTo>
                <a:cubicBezTo>
                  <a:pt x="19571" y="641"/>
                  <a:pt x="19771" y="765"/>
                  <a:pt x="19945" y="892"/>
                </a:cubicBezTo>
                <a:cubicBezTo>
                  <a:pt x="20122" y="1019"/>
                  <a:pt x="20211" y="1110"/>
                  <a:pt x="20211" y="1163"/>
                </a:cubicBezTo>
                <a:cubicBezTo>
                  <a:pt x="20211" y="1200"/>
                  <a:pt x="20197" y="1268"/>
                  <a:pt x="20164" y="1372"/>
                </a:cubicBezTo>
                <a:cubicBezTo>
                  <a:pt x="20136" y="1477"/>
                  <a:pt x="20105" y="1593"/>
                  <a:pt x="20075" y="1725"/>
                </a:cubicBezTo>
                <a:cubicBezTo>
                  <a:pt x="20047" y="1855"/>
                  <a:pt x="20014" y="1979"/>
                  <a:pt x="19981" y="2095"/>
                </a:cubicBezTo>
                <a:cubicBezTo>
                  <a:pt x="19945" y="2214"/>
                  <a:pt x="19922" y="2290"/>
                  <a:pt x="19908" y="2327"/>
                </a:cubicBezTo>
                <a:cubicBezTo>
                  <a:pt x="20058" y="2552"/>
                  <a:pt x="20204" y="2824"/>
                  <a:pt x="20345" y="3137"/>
                </a:cubicBezTo>
                <a:cubicBezTo>
                  <a:pt x="20729" y="3174"/>
                  <a:pt x="21007" y="3205"/>
                  <a:pt x="21181" y="3233"/>
                </a:cubicBezTo>
                <a:cubicBezTo>
                  <a:pt x="21353" y="3258"/>
                  <a:pt x="21461" y="3343"/>
                  <a:pt x="21506" y="3478"/>
                </a:cubicBezTo>
                <a:cubicBezTo>
                  <a:pt x="21551" y="3623"/>
                  <a:pt x="21572" y="3854"/>
                  <a:pt x="21562" y="4184"/>
                </a:cubicBezTo>
                <a:cubicBezTo>
                  <a:pt x="21555" y="4515"/>
                  <a:pt x="21567" y="4995"/>
                  <a:pt x="21598" y="5624"/>
                </a:cubicBezTo>
                <a:cubicBezTo>
                  <a:pt x="21598" y="5678"/>
                  <a:pt x="21551" y="5735"/>
                  <a:pt x="21456" y="5794"/>
                </a:cubicBezTo>
                <a:cubicBezTo>
                  <a:pt x="21362" y="5850"/>
                  <a:pt x="21254" y="5901"/>
                  <a:pt x="21136" y="5935"/>
                </a:cubicBezTo>
                <a:cubicBezTo>
                  <a:pt x="21014" y="5972"/>
                  <a:pt x="20894" y="6000"/>
                  <a:pt x="20769" y="6017"/>
                </a:cubicBezTo>
                <a:cubicBezTo>
                  <a:pt x="20647" y="6034"/>
                  <a:pt x="20560" y="6054"/>
                  <a:pt x="20515" y="6070"/>
                </a:cubicBezTo>
                <a:moveTo>
                  <a:pt x="15739" y="16167"/>
                </a:moveTo>
                <a:cubicBezTo>
                  <a:pt x="15739" y="16611"/>
                  <a:pt x="15869" y="16992"/>
                  <a:pt x="16130" y="17317"/>
                </a:cubicBezTo>
                <a:cubicBezTo>
                  <a:pt x="16389" y="17641"/>
                  <a:pt x="16704" y="17802"/>
                  <a:pt x="17081" y="17802"/>
                </a:cubicBezTo>
                <a:cubicBezTo>
                  <a:pt x="17448" y="17802"/>
                  <a:pt x="17766" y="17647"/>
                  <a:pt x="18034" y="17339"/>
                </a:cubicBezTo>
                <a:cubicBezTo>
                  <a:pt x="18300" y="17023"/>
                  <a:pt x="18434" y="16639"/>
                  <a:pt x="18434" y="16167"/>
                </a:cubicBezTo>
                <a:cubicBezTo>
                  <a:pt x="18434" y="15724"/>
                  <a:pt x="18302" y="15351"/>
                  <a:pt x="18044" y="15038"/>
                </a:cubicBezTo>
                <a:cubicBezTo>
                  <a:pt x="17785" y="14727"/>
                  <a:pt x="17465" y="14572"/>
                  <a:pt x="17081" y="14572"/>
                </a:cubicBezTo>
                <a:cubicBezTo>
                  <a:pt x="16714" y="14572"/>
                  <a:pt x="16396" y="14727"/>
                  <a:pt x="16135" y="15038"/>
                </a:cubicBezTo>
                <a:cubicBezTo>
                  <a:pt x="15869" y="15351"/>
                  <a:pt x="15739" y="15724"/>
                  <a:pt x="15739" y="16167"/>
                </a:cubicBezTo>
                <a:moveTo>
                  <a:pt x="16292" y="4825"/>
                </a:moveTo>
                <a:cubicBezTo>
                  <a:pt x="16292" y="5249"/>
                  <a:pt x="16410" y="5602"/>
                  <a:pt x="16648" y="5887"/>
                </a:cubicBezTo>
                <a:cubicBezTo>
                  <a:pt x="16883" y="6172"/>
                  <a:pt x="17173" y="6313"/>
                  <a:pt x="17509" y="6313"/>
                </a:cubicBezTo>
                <a:cubicBezTo>
                  <a:pt x="17862" y="6313"/>
                  <a:pt x="18159" y="6172"/>
                  <a:pt x="18399" y="5887"/>
                </a:cubicBezTo>
                <a:cubicBezTo>
                  <a:pt x="18639" y="5602"/>
                  <a:pt x="18759" y="5257"/>
                  <a:pt x="18759" y="4853"/>
                </a:cubicBezTo>
                <a:cubicBezTo>
                  <a:pt x="18759" y="4430"/>
                  <a:pt x="18641" y="4074"/>
                  <a:pt x="18404" y="3786"/>
                </a:cubicBezTo>
                <a:cubicBezTo>
                  <a:pt x="18168" y="3495"/>
                  <a:pt x="17876" y="3354"/>
                  <a:pt x="17530" y="3354"/>
                </a:cubicBezTo>
                <a:cubicBezTo>
                  <a:pt x="17177" y="3354"/>
                  <a:pt x="16883" y="3495"/>
                  <a:pt x="16648" y="3786"/>
                </a:cubicBezTo>
                <a:cubicBezTo>
                  <a:pt x="16408" y="4074"/>
                  <a:pt x="16292" y="4421"/>
                  <a:pt x="16292" y="482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/>
          </a:p>
        </p:txBody>
      </p:sp>
      <p:sp>
        <p:nvSpPr>
          <p:cNvPr id="48135" name="Shape 549"/>
          <p:cNvSpPr/>
          <p:nvPr/>
        </p:nvSpPr>
        <p:spPr bwMode="auto">
          <a:xfrm>
            <a:off x="5919788" y="3018473"/>
            <a:ext cx="2527300" cy="1276350"/>
          </a:xfrm>
          <a:custGeom>
            <a:avLst/>
            <a:gdLst>
              <a:gd name="T0" fmla="*/ 643408 w 21600"/>
              <a:gd name="T1" fmla="*/ 0 h 21600"/>
              <a:gd name="T2" fmla="*/ 42671939 w 21600"/>
              <a:gd name="T3" fmla="*/ 37943876 h 21600"/>
              <a:gd name="T4" fmla="*/ 0 w 21600"/>
              <a:gd name="T5" fmla="*/ 75419876 h 21600"/>
              <a:gd name="T6" fmla="*/ 253882613 w 21600"/>
              <a:gd name="T7" fmla="*/ 75419876 h 21600"/>
              <a:gd name="T8" fmla="*/ 295705800 w 21600"/>
              <a:gd name="T9" fmla="*/ 38279096 h 21600"/>
              <a:gd name="T10" fmla="*/ 255607495 w 21600"/>
              <a:gd name="T11" fmla="*/ 62872 h 21600"/>
              <a:gd name="T12" fmla="*/ 643408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48136" name="Shape 553"/>
          <p:cNvSpPr/>
          <p:nvPr/>
        </p:nvSpPr>
        <p:spPr bwMode="auto">
          <a:xfrm>
            <a:off x="6961188" y="3402648"/>
            <a:ext cx="584200" cy="488950"/>
          </a:xfrm>
          <a:custGeom>
            <a:avLst/>
            <a:gdLst>
              <a:gd name="T0" fmla="*/ 7721745 w 21600"/>
              <a:gd name="T1" fmla="*/ 79432 h 21600"/>
              <a:gd name="T2" fmla="*/ 10401221 w 21600"/>
              <a:gd name="T3" fmla="*/ 852154 h 21600"/>
              <a:gd name="T4" fmla="*/ 12499906 w 21600"/>
              <a:gd name="T5" fmla="*/ 2679423 h 21600"/>
              <a:gd name="T6" fmla="*/ 12499906 w 21600"/>
              <a:gd name="T7" fmla="*/ 5207159 h 21600"/>
              <a:gd name="T8" fmla="*/ 10401221 w 21600"/>
              <a:gd name="T9" fmla="*/ 7029811 h 21600"/>
              <a:gd name="T10" fmla="*/ 6411622 w 21600"/>
              <a:gd name="T11" fmla="*/ 7889638 h 21600"/>
              <a:gd name="T12" fmla="*/ 5217068 w 21600"/>
              <a:gd name="T13" fmla="*/ 7818424 h 21600"/>
              <a:gd name="T14" fmla="*/ 2093573 w 21600"/>
              <a:gd name="T15" fmla="*/ 8958537 h 21600"/>
              <a:gd name="T16" fmla="*/ 1544208 w 21600"/>
              <a:gd name="T17" fmla="*/ 8932415 h 21600"/>
              <a:gd name="T18" fmla="*/ 1528846 w 21600"/>
              <a:gd name="T19" fmla="*/ 8645972 h 21600"/>
              <a:gd name="T20" fmla="*/ 2238406 w 21600"/>
              <a:gd name="T21" fmla="*/ 7889638 h 21600"/>
              <a:gd name="T22" fmla="*/ 1552971 w 21600"/>
              <a:gd name="T23" fmla="*/ 6510731 h 21600"/>
              <a:gd name="T24" fmla="*/ 201170 w 21600"/>
              <a:gd name="T25" fmla="*/ 4930970 h 21600"/>
              <a:gd name="T26" fmla="*/ 329180 w 21600"/>
              <a:gd name="T27" fmla="*/ 2684019 h 21600"/>
              <a:gd name="T28" fmla="*/ 2448339 w 21600"/>
              <a:gd name="T29" fmla="*/ 852154 h 21600"/>
              <a:gd name="T30" fmla="*/ 5121974 w 21600"/>
              <a:gd name="T31" fmla="*/ 76851 h 21600"/>
              <a:gd name="T32" fmla="*/ 6411622 w 21600"/>
              <a:gd name="T33" fmla="*/ 1106815 h 21600"/>
              <a:gd name="T34" fmla="*/ 4235396 w 21600"/>
              <a:gd name="T35" fmla="*/ 1393258 h 21600"/>
              <a:gd name="T36" fmla="*/ 2277893 w 21600"/>
              <a:gd name="T37" fmla="*/ 2306373 h 21600"/>
              <a:gd name="T38" fmla="*/ 1318886 w 21600"/>
              <a:gd name="T39" fmla="*/ 3947139 h 21600"/>
              <a:gd name="T40" fmla="*/ 2206951 w 21600"/>
              <a:gd name="T41" fmla="*/ 5512549 h 21600"/>
              <a:gd name="T42" fmla="*/ 3997659 w 21600"/>
              <a:gd name="T43" fmla="*/ 6496380 h 21600"/>
              <a:gd name="T44" fmla="*/ 4356104 w 21600"/>
              <a:gd name="T45" fmla="*/ 6973966 h 21600"/>
              <a:gd name="T46" fmla="*/ 5628172 w 21600"/>
              <a:gd name="T47" fmla="*/ 6739270 h 21600"/>
              <a:gd name="T48" fmla="*/ 8587848 w 21600"/>
              <a:gd name="T49" fmla="*/ 6496380 h 21600"/>
              <a:gd name="T50" fmla="*/ 10549002 w 21600"/>
              <a:gd name="T51" fmla="*/ 5575071 h 21600"/>
              <a:gd name="T52" fmla="*/ 11513122 w 21600"/>
              <a:gd name="T53" fmla="*/ 3947139 h 21600"/>
              <a:gd name="T54" fmla="*/ 10549002 w 21600"/>
              <a:gd name="T55" fmla="*/ 2306373 h 21600"/>
              <a:gd name="T56" fmla="*/ 8587848 w 21600"/>
              <a:gd name="T57" fmla="*/ 1393757 h 21600"/>
              <a:gd name="T58" fmla="*/ 6411622 w 21600"/>
              <a:gd name="T59" fmla="*/ 1106815 h 21600"/>
              <a:gd name="T60" fmla="*/ 15597085 w 21600"/>
              <a:gd name="T61" fmla="*/ 7005725 h 21600"/>
              <a:gd name="T62" fmla="*/ 14246015 w 21600"/>
              <a:gd name="T63" fmla="*/ 8581412 h 21600"/>
              <a:gd name="T64" fmla="*/ 13562041 w 21600"/>
              <a:gd name="T65" fmla="*/ 9961338 h 21600"/>
              <a:gd name="T66" fmla="*/ 14271600 w 21600"/>
              <a:gd name="T67" fmla="*/ 10725345 h 21600"/>
              <a:gd name="T68" fmla="*/ 14246015 w 21600"/>
              <a:gd name="T69" fmla="*/ 11015885 h 21600"/>
              <a:gd name="T70" fmla="*/ 13689321 w 21600"/>
              <a:gd name="T71" fmla="*/ 11030757 h 21600"/>
              <a:gd name="T72" fmla="*/ 10583378 w 21600"/>
              <a:gd name="T73" fmla="*/ 9890621 h 21600"/>
              <a:gd name="T74" fmla="*/ 9386634 w 21600"/>
              <a:gd name="T75" fmla="*/ 9961338 h 21600"/>
              <a:gd name="T76" fmla="*/ 5349487 w 21600"/>
              <a:gd name="T77" fmla="*/ 9065631 h 21600"/>
              <a:gd name="T78" fmla="*/ 6411622 w 21600"/>
              <a:gd name="T79" fmla="*/ 8997495 h 21600"/>
              <a:gd name="T80" fmla="*/ 11291477 w 21600"/>
              <a:gd name="T81" fmla="*/ 7877867 h 21600"/>
              <a:gd name="T82" fmla="*/ 13763941 w 21600"/>
              <a:gd name="T83" fmla="*/ 5541252 h 21600"/>
              <a:gd name="T84" fmla="*/ 14093852 w 21600"/>
              <a:gd name="T85" fmla="*/ 3365538 h 21600"/>
              <a:gd name="T86" fmla="*/ 15800446 w 21600"/>
              <a:gd name="T87" fmla="*/ 6018816 h 21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1600" h="21600" extrusionOk="0">
                <a:moveTo>
                  <a:pt x="8765" y="0"/>
                </a:moveTo>
                <a:cubicBezTo>
                  <a:pt x="9365" y="0"/>
                  <a:pt x="9963" y="51"/>
                  <a:pt x="10556" y="155"/>
                </a:cubicBezTo>
                <a:cubicBezTo>
                  <a:pt x="11152" y="260"/>
                  <a:pt x="11733" y="418"/>
                  <a:pt x="12303" y="632"/>
                </a:cubicBezTo>
                <a:cubicBezTo>
                  <a:pt x="12950" y="898"/>
                  <a:pt x="13588" y="1240"/>
                  <a:pt x="14219" y="1663"/>
                </a:cubicBezTo>
                <a:cubicBezTo>
                  <a:pt x="14850" y="2087"/>
                  <a:pt x="15412" y="2598"/>
                  <a:pt x="15904" y="3199"/>
                </a:cubicBezTo>
                <a:cubicBezTo>
                  <a:pt x="16396" y="3798"/>
                  <a:pt x="16791" y="4475"/>
                  <a:pt x="17088" y="5229"/>
                </a:cubicBezTo>
                <a:cubicBezTo>
                  <a:pt x="17382" y="5989"/>
                  <a:pt x="17530" y="6813"/>
                  <a:pt x="17530" y="7703"/>
                </a:cubicBezTo>
                <a:cubicBezTo>
                  <a:pt x="17530" y="8586"/>
                  <a:pt x="17382" y="9408"/>
                  <a:pt x="17088" y="10162"/>
                </a:cubicBezTo>
                <a:cubicBezTo>
                  <a:pt x="16791" y="10921"/>
                  <a:pt x="16396" y="11596"/>
                  <a:pt x="15904" y="12186"/>
                </a:cubicBezTo>
                <a:cubicBezTo>
                  <a:pt x="15412" y="12776"/>
                  <a:pt x="14850" y="13287"/>
                  <a:pt x="14219" y="13719"/>
                </a:cubicBezTo>
                <a:cubicBezTo>
                  <a:pt x="13588" y="14152"/>
                  <a:pt x="12950" y="14499"/>
                  <a:pt x="12303" y="14758"/>
                </a:cubicBezTo>
                <a:cubicBezTo>
                  <a:pt x="11147" y="15185"/>
                  <a:pt x="9968" y="15397"/>
                  <a:pt x="8765" y="15397"/>
                </a:cubicBezTo>
                <a:cubicBezTo>
                  <a:pt x="8487" y="15397"/>
                  <a:pt x="8214" y="15382"/>
                  <a:pt x="7948" y="15354"/>
                </a:cubicBezTo>
                <a:cubicBezTo>
                  <a:pt x="7683" y="15329"/>
                  <a:pt x="7409" y="15298"/>
                  <a:pt x="7132" y="15258"/>
                </a:cubicBezTo>
                <a:cubicBezTo>
                  <a:pt x="6007" y="16294"/>
                  <a:pt x="4743" y="16995"/>
                  <a:pt x="3347" y="17353"/>
                </a:cubicBezTo>
                <a:cubicBezTo>
                  <a:pt x="3196" y="17393"/>
                  <a:pt x="3034" y="17435"/>
                  <a:pt x="2862" y="17483"/>
                </a:cubicBezTo>
                <a:cubicBezTo>
                  <a:pt x="2688" y="17534"/>
                  <a:pt x="2521" y="17559"/>
                  <a:pt x="2354" y="17559"/>
                </a:cubicBezTo>
                <a:cubicBezTo>
                  <a:pt x="2264" y="17559"/>
                  <a:pt x="2182" y="17514"/>
                  <a:pt x="2111" y="17432"/>
                </a:cubicBezTo>
                <a:cubicBezTo>
                  <a:pt x="2041" y="17342"/>
                  <a:pt x="2005" y="17238"/>
                  <a:pt x="2005" y="17110"/>
                </a:cubicBezTo>
                <a:cubicBezTo>
                  <a:pt x="2005" y="17023"/>
                  <a:pt x="2034" y="16944"/>
                  <a:pt x="2090" y="16873"/>
                </a:cubicBezTo>
                <a:cubicBezTo>
                  <a:pt x="2147" y="16808"/>
                  <a:pt x="2196" y="16746"/>
                  <a:pt x="2241" y="16693"/>
                </a:cubicBezTo>
                <a:cubicBezTo>
                  <a:pt x="2624" y="16235"/>
                  <a:pt x="2897" y="15803"/>
                  <a:pt x="3060" y="15397"/>
                </a:cubicBezTo>
                <a:cubicBezTo>
                  <a:pt x="3220" y="14987"/>
                  <a:pt x="3354" y="14465"/>
                  <a:pt x="3458" y="13813"/>
                </a:cubicBezTo>
                <a:cubicBezTo>
                  <a:pt x="2985" y="13499"/>
                  <a:pt x="2540" y="13129"/>
                  <a:pt x="2123" y="12706"/>
                </a:cubicBezTo>
                <a:cubicBezTo>
                  <a:pt x="1706" y="12279"/>
                  <a:pt x="1342" y="11811"/>
                  <a:pt x="1024" y="11300"/>
                </a:cubicBezTo>
                <a:cubicBezTo>
                  <a:pt x="711" y="10786"/>
                  <a:pt x="459" y="10229"/>
                  <a:pt x="275" y="9623"/>
                </a:cubicBezTo>
                <a:cubicBezTo>
                  <a:pt x="92" y="9021"/>
                  <a:pt x="0" y="8383"/>
                  <a:pt x="0" y="7703"/>
                </a:cubicBezTo>
                <a:cubicBezTo>
                  <a:pt x="0" y="6822"/>
                  <a:pt x="151" y="6000"/>
                  <a:pt x="450" y="5238"/>
                </a:cubicBezTo>
                <a:cubicBezTo>
                  <a:pt x="751" y="4478"/>
                  <a:pt x="1151" y="3798"/>
                  <a:pt x="1650" y="3199"/>
                </a:cubicBezTo>
                <a:cubicBezTo>
                  <a:pt x="2149" y="2598"/>
                  <a:pt x="2716" y="2087"/>
                  <a:pt x="3347" y="1663"/>
                </a:cubicBezTo>
                <a:cubicBezTo>
                  <a:pt x="3978" y="1239"/>
                  <a:pt x="4616" y="898"/>
                  <a:pt x="5261" y="632"/>
                </a:cubicBezTo>
                <a:cubicBezTo>
                  <a:pt x="5832" y="409"/>
                  <a:pt x="6412" y="249"/>
                  <a:pt x="7002" y="150"/>
                </a:cubicBezTo>
                <a:cubicBezTo>
                  <a:pt x="7591" y="48"/>
                  <a:pt x="8179" y="0"/>
                  <a:pt x="8765" y="0"/>
                </a:cubicBezTo>
                <a:moveTo>
                  <a:pt x="8765" y="2160"/>
                </a:moveTo>
                <a:cubicBezTo>
                  <a:pt x="8269" y="2160"/>
                  <a:pt x="7774" y="2202"/>
                  <a:pt x="7278" y="2282"/>
                </a:cubicBezTo>
                <a:cubicBezTo>
                  <a:pt x="6783" y="2366"/>
                  <a:pt x="6287" y="2510"/>
                  <a:pt x="5790" y="2719"/>
                </a:cubicBezTo>
                <a:cubicBezTo>
                  <a:pt x="5348" y="2877"/>
                  <a:pt x="4886" y="3112"/>
                  <a:pt x="4411" y="3419"/>
                </a:cubicBezTo>
                <a:cubicBezTo>
                  <a:pt x="3933" y="3727"/>
                  <a:pt x="3502" y="4086"/>
                  <a:pt x="3114" y="4501"/>
                </a:cubicBezTo>
                <a:cubicBezTo>
                  <a:pt x="2728" y="4916"/>
                  <a:pt x="2413" y="5390"/>
                  <a:pt x="2168" y="5927"/>
                </a:cubicBezTo>
                <a:cubicBezTo>
                  <a:pt x="1925" y="6463"/>
                  <a:pt x="1803" y="7056"/>
                  <a:pt x="1803" y="7703"/>
                </a:cubicBezTo>
                <a:cubicBezTo>
                  <a:pt x="1803" y="8355"/>
                  <a:pt x="1916" y="8925"/>
                  <a:pt x="2147" y="9422"/>
                </a:cubicBezTo>
                <a:cubicBezTo>
                  <a:pt x="2375" y="9919"/>
                  <a:pt x="2667" y="10363"/>
                  <a:pt x="3017" y="10758"/>
                </a:cubicBezTo>
                <a:cubicBezTo>
                  <a:pt x="3373" y="11156"/>
                  <a:pt x="3764" y="11509"/>
                  <a:pt x="4197" y="11811"/>
                </a:cubicBezTo>
                <a:cubicBezTo>
                  <a:pt x="4630" y="12122"/>
                  <a:pt x="5051" y="12407"/>
                  <a:pt x="5465" y="12678"/>
                </a:cubicBezTo>
                <a:lnTo>
                  <a:pt x="5239" y="14177"/>
                </a:lnTo>
                <a:cubicBezTo>
                  <a:pt x="5486" y="14019"/>
                  <a:pt x="5724" y="13827"/>
                  <a:pt x="5955" y="13610"/>
                </a:cubicBezTo>
                <a:cubicBezTo>
                  <a:pt x="6183" y="13395"/>
                  <a:pt x="6407" y="13189"/>
                  <a:pt x="6626" y="12989"/>
                </a:cubicBezTo>
                <a:cubicBezTo>
                  <a:pt x="6979" y="13042"/>
                  <a:pt x="7334" y="13099"/>
                  <a:pt x="7694" y="13152"/>
                </a:cubicBezTo>
                <a:cubicBezTo>
                  <a:pt x="8057" y="13209"/>
                  <a:pt x="8412" y="13232"/>
                  <a:pt x="8765" y="13232"/>
                </a:cubicBezTo>
                <a:cubicBezTo>
                  <a:pt x="9780" y="13232"/>
                  <a:pt x="10771" y="13048"/>
                  <a:pt x="11740" y="12678"/>
                </a:cubicBezTo>
                <a:cubicBezTo>
                  <a:pt x="12197" y="12517"/>
                  <a:pt x="12665" y="12280"/>
                  <a:pt x="13138" y="11978"/>
                </a:cubicBezTo>
                <a:cubicBezTo>
                  <a:pt x="13609" y="11670"/>
                  <a:pt x="14040" y="11306"/>
                  <a:pt x="14421" y="10880"/>
                </a:cubicBezTo>
                <a:cubicBezTo>
                  <a:pt x="14805" y="10459"/>
                  <a:pt x="15120" y="9982"/>
                  <a:pt x="15370" y="9454"/>
                </a:cubicBezTo>
                <a:cubicBezTo>
                  <a:pt x="15617" y="8929"/>
                  <a:pt x="15739" y="8344"/>
                  <a:pt x="15739" y="7703"/>
                </a:cubicBezTo>
                <a:cubicBezTo>
                  <a:pt x="15739" y="7057"/>
                  <a:pt x="15617" y="6464"/>
                  <a:pt x="15370" y="5927"/>
                </a:cubicBezTo>
                <a:cubicBezTo>
                  <a:pt x="15120" y="5391"/>
                  <a:pt x="14805" y="4916"/>
                  <a:pt x="14421" y="4501"/>
                </a:cubicBezTo>
                <a:cubicBezTo>
                  <a:pt x="14040" y="4086"/>
                  <a:pt x="13611" y="3728"/>
                  <a:pt x="13143" y="3420"/>
                </a:cubicBezTo>
                <a:cubicBezTo>
                  <a:pt x="12675" y="3112"/>
                  <a:pt x="12206" y="2878"/>
                  <a:pt x="11740" y="2720"/>
                </a:cubicBezTo>
                <a:cubicBezTo>
                  <a:pt x="11267" y="2511"/>
                  <a:pt x="10780" y="2367"/>
                  <a:pt x="10281" y="2282"/>
                </a:cubicBezTo>
                <a:cubicBezTo>
                  <a:pt x="9782" y="2202"/>
                  <a:pt x="9278" y="2160"/>
                  <a:pt x="8765" y="2160"/>
                </a:cubicBezTo>
                <a:moveTo>
                  <a:pt x="21600" y="11746"/>
                </a:moveTo>
                <a:cubicBezTo>
                  <a:pt x="21600" y="12429"/>
                  <a:pt x="21506" y="13076"/>
                  <a:pt x="21322" y="13672"/>
                </a:cubicBezTo>
                <a:cubicBezTo>
                  <a:pt x="21139" y="14273"/>
                  <a:pt x="20889" y="14829"/>
                  <a:pt x="20574" y="15340"/>
                </a:cubicBezTo>
                <a:cubicBezTo>
                  <a:pt x="20258" y="15854"/>
                  <a:pt x="19891" y="16323"/>
                  <a:pt x="19475" y="16747"/>
                </a:cubicBezTo>
                <a:cubicBezTo>
                  <a:pt x="19058" y="17173"/>
                  <a:pt x="18613" y="17543"/>
                  <a:pt x="18140" y="17856"/>
                </a:cubicBezTo>
                <a:cubicBezTo>
                  <a:pt x="18246" y="18506"/>
                  <a:pt x="18378" y="19031"/>
                  <a:pt x="18540" y="19440"/>
                </a:cubicBezTo>
                <a:cubicBezTo>
                  <a:pt x="18703" y="19841"/>
                  <a:pt x="18973" y="20276"/>
                  <a:pt x="19357" y="20736"/>
                </a:cubicBezTo>
                <a:cubicBezTo>
                  <a:pt x="19402" y="20790"/>
                  <a:pt x="19453" y="20858"/>
                  <a:pt x="19510" y="20931"/>
                </a:cubicBezTo>
                <a:cubicBezTo>
                  <a:pt x="19566" y="21007"/>
                  <a:pt x="19592" y="21092"/>
                  <a:pt x="19592" y="21182"/>
                </a:cubicBezTo>
                <a:cubicBezTo>
                  <a:pt x="19592" y="21326"/>
                  <a:pt x="19555" y="21431"/>
                  <a:pt x="19475" y="21498"/>
                </a:cubicBezTo>
                <a:cubicBezTo>
                  <a:pt x="19397" y="21569"/>
                  <a:pt x="19305" y="21600"/>
                  <a:pt x="19199" y="21600"/>
                </a:cubicBezTo>
                <a:cubicBezTo>
                  <a:pt x="19049" y="21600"/>
                  <a:pt x="18889" y="21572"/>
                  <a:pt x="18714" y="21527"/>
                </a:cubicBezTo>
                <a:cubicBezTo>
                  <a:pt x="18543" y="21473"/>
                  <a:pt x="18387" y="21433"/>
                  <a:pt x="18253" y="21397"/>
                </a:cubicBezTo>
                <a:cubicBezTo>
                  <a:pt x="16855" y="21027"/>
                  <a:pt x="15593" y="20329"/>
                  <a:pt x="14468" y="19302"/>
                </a:cubicBezTo>
                <a:cubicBezTo>
                  <a:pt x="14191" y="19338"/>
                  <a:pt x="13917" y="19369"/>
                  <a:pt x="13652" y="19395"/>
                </a:cubicBezTo>
                <a:cubicBezTo>
                  <a:pt x="13383" y="19423"/>
                  <a:pt x="13113" y="19440"/>
                  <a:pt x="12832" y="19440"/>
                </a:cubicBezTo>
                <a:cubicBezTo>
                  <a:pt x="11865" y="19440"/>
                  <a:pt x="10909" y="19293"/>
                  <a:pt x="9973" y="19002"/>
                </a:cubicBezTo>
                <a:cubicBezTo>
                  <a:pt x="9031" y="18717"/>
                  <a:pt x="8146" y="18279"/>
                  <a:pt x="7313" y="17692"/>
                </a:cubicBezTo>
                <a:lnTo>
                  <a:pt x="7617" y="17475"/>
                </a:lnTo>
                <a:cubicBezTo>
                  <a:pt x="8000" y="17531"/>
                  <a:pt x="8382" y="17559"/>
                  <a:pt x="8765" y="17559"/>
                </a:cubicBezTo>
                <a:cubicBezTo>
                  <a:pt x="10246" y="17559"/>
                  <a:pt x="11677" y="17280"/>
                  <a:pt x="13058" y="16721"/>
                </a:cubicBezTo>
                <a:cubicBezTo>
                  <a:pt x="13892" y="16388"/>
                  <a:pt x="14685" y="15936"/>
                  <a:pt x="15436" y="15374"/>
                </a:cubicBezTo>
                <a:cubicBezTo>
                  <a:pt x="16186" y="14812"/>
                  <a:pt x="16853" y="14149"/>
                  <a:pt x="17432" y="13381"/>
                </a:cubicBezTo>
                <a:cubicBezTo>
                  <a:pt x="18008" y="12618"/>
                  <a:pt x="18470" y="11760"/>
                  <a:pt x="18816" y="10814"/>
                </a:cubicBezTo>
                <a:cubicBezTo>
                  <a:pt x="19162" y="9865"/>
                  <a:pt x="19336" y="8832"/>
                  <a:pt x="19336" y="7703"/>
                </a:cubicBezTo>
                <a:cubicBezTo>
                  <a:pt x="19336" y="7333"/>
                  <a:pt x="19312" y="6957"/>
                  <a:pt x="19267" y="6568"/>
                </a:cubicBezTo>
                <a:cubicBezTo>
                  <a:pt x="19943" y="7217"/>
                  <a:pt x="20501" y="7979"/>
                  <a:pt x="20941" y="8855"/>
                </a:cubicBezTo>
                <a:cubicBezTo>
                  <a:pt x="21379" y="9727"/>
                  <a:pt x="21600" y="10693"/>
                  <a:pt x="21600" y="1174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/>
          </a:p>
        </p:txBody>
      </p:sp>
      <p:sp>
        <p:nvSpPr>
          <p:cNvPr id="48137" name="Shape 555"/>
          <p:cNvSpPr/>
          <p:nvPr/>
        </p:nvSpPr>
        <p:spPr bwMode="auto">
          <a:xfrm>
            <a:off x="8148638" y="3018473"/>
            <a:ext cx="2528887" cy="1276350"/>
          </a:xfrm>
          <a:custGeom>
            <a:avLst/>
            <a:gdLst>
              <a:gd name="T0" fmla="*/ 644281 w 21600"/>
              <a:gd name="T1" fmla="*/ 0 h 21600"/>
              <a:gd name="T2" fmla="*/ 42725546 w 21600"/>
              <a:gd name="T3" fmla="*/ 37943876 h 21600"/>
              <a:gd name="T4" fmla="*/ 0 w 21600"/>
              <a:gd name="T5" fmla="*/ 75419876 h 21600"/>
              <a:gd name="T6" fmla="*/ 254201497 w 21600"/>
              <a:gd name="T7" fmla="*/ 75419876 h 21600"/>
              <a:gd name="T8" fmla="*/ 296077290 w 21600"/>
              <a:gd name="T9" fmla="*/ 38279096 h 21600"/>
              <a:gd name="T10" fmla="*/ 255928633 w 21600"/>
              <a:gd name="T11" fmla="*/ 62872 h 21600"/>
              <a:gd name="T12" fmla="*/ 644281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48138" name="Shape 559"/>
          <p:cNvSpPr/>
          <p:nvPr/>
        </p:nvSpPr>
        <p:spPr bwMode="auto">
          <a:xfrm>
            <a:off x="9177338" y="3402648"/>
            <a:ext cx="573087" cy="479425"/>
          </a:xfrm>
          <a:custGeom>
            <a:avLst/>
            <a:gdLst>
              <a:gd name="T0" fmla="*/ 10562577 w 21600"/>
              <a:gd name="T1" fmla="*/ 501998 h 21600"/>
              <a:gd name="T2" fmla="*/ 14610216 w 21600"/>
              <a:gd name="T3" fmla="*/ 3903718 h 21600"/>
              <a:gd name="T4" fmla="*/ 15088187 w 21600"/>
              <a:gd name="T5" fmla="*/ 7462583 h 21600"/>
              <a:gd name="T6" fmla="*/ 14192765 w 21600"/>
              <a:gd name="T7" fmla="*/ 9558780 h 21600"/>
              <a:gd name="T8" fmla="*/ 12973549 w 21600"/>
              <a:gd name="T9" fmla="*/ 10641126 h 21600"/>
              <a:gd name="T10" fmla="*/ 1755610 w 21600"/>
              <a:gd name="T11" fmla="*/ 10444074 h 21600"/>
              <a:gd name="T12" fmla="*/ 457568 w 21600"/>
              <a:gd name="T13" fmla="*/ 8541977 h 21600"/>
              <a:gd name="T14" fmla="*/ 0 w 21600"/>
              <a:gd name="T15" fmla="*/ 6383189 h 21600"/>
              <a:gd name="T16" fmla="*/ 2223020 w 21600"/>
              <a:gd name="T17" fmla="*/ 1874996 h 21600"/>
              <a:gd name="T18" fmla="*/ 7602530 w 21600"/>
              <a:gd name="T19" fmla="*/ 0 h 21600"/>
              <a:gd name="T20" fmla="*/ 2887536 w 21600"/>
              <a:gd name="T21" fmla="*/ 6946291 h 21600"/>
              <a:gd name="T22" fmla="*/ 2884034 w 21600"/>
              <a:gd name="T23" fmla="*/ 5824037 h 21600"/>
              <a:gd name="T24" fmla="*/ 1549378 w 21600"/>
              <a:gd name="T25" fmla="*/ 5824037 h 21600"/>
              <a:gd name="T26" fmla="*/ 1549378 w 21600"/>
              <a:gd name="T27" fmla="*/ 6946291 h 21600"/>
              <a:gd name="T28" fmla="*/ 3792801 w 21600"/>
              <a:gd name="T29" fmla="*/ 3992878 h 21600"/>
              <a:gd name="T30" fmla="*/ 4755800 w 21600"/>
              <a:gd name="T31" fmla="*/ 3185934 h 21600"/>
              <a:gd name="T32" fmla="*/ 3792801 w 21600"/>
              <a:gd name="T33" fmla="*/ 2397214 h 21600"/>
              <a:gd name="T34" fmla="*/ 2846730 w 21600"/>
              <a:gd name="T35" fmla="*/ 3185934 h 21600"/>
              <a:gd name="T36" fmla="*/ 3792801 w 21600"/>
              <a:gd name="T37" fmla="*/ 3992878 h 21600"/>
              <a:gd name="T38" fmla="*/ 8569030 w 21600"/>
              <a:gd name="T39" fmla="*/ 7041377 h 21600"/>
              <a:gd name="T40" fmla="*/ 9054032 w 21600"/>
              <a:gd name="T41" fmla="*/ 5618617 h 21600"/>
              <a:gd name="T42" fmla="*/ 9482733 w 21600"/>
              <a:gd name="T43" fmla="*/ 4271233 h 21600"/>
              <a:gd name="T44" fmla="*/ 9418685 w 21600"/>
              <a:gd name="T45" fmla="*/ 3708130 h 21600"/>
              <a:gd name="T46" fmla="*/ 8803439 w 21600"/>
              <a:gd name="T47" fmla="*/ 3674149 h 21600"/>
              <a:gd name="T48" fmla="*/ 7536359 w 21600"/>
              <a:gd name="T49" fmla="*/ 7191619 h 21600"/>
              <a:gd name="T50" fmla="*/ 6450174 w 21600"/>
              <a:gd name="T51" fmla="*/ 7596090 h 21600"/>
              <a:gd name="T52" fmla="*/ 6009507 w 21600"/>
              <a:gd name="T53" fmla="*/ 8514877 h 21600"/>
              <a:gd name="T54" fmla="*/ 7602530 w 21600"/>
              <a:gd name="T55" fmla="*/ 9846990 h 21600"/>
              <a:gd name="T56" fmla="*/ 9195526 w 21600"/>
              <a:gd name="T57" fmla="*/ 8514877 h 21600"/>
              <a:gd name="T58" fmla="*/ 8443721 w 21600"/>
              <a:gd name="T59" fmla="*/ 7415773 h 21600"/>
              <a:gd name="T60" fmla="*/ 6931673 w 21600"/>
              <a:gd name="T61" fmla="*/ 1303548 h 21600"/>
              <a:gd name="T62" fmla="*/ 6931673 w 21600"/>
              <a:gd name="T63" fmla="*/ 2427267 h 21600"/>
              <a:gd name="T64" fmla="*/ 8273360 w 21600"/>
              <a:gd name="T65" fmla="*/ 2427267 h 21600"/>
              <a:gd name="T66" fmla="*/ 8273360 w 21600"/>
              <a:gd name="T67" fmla="*/ 1303548 h 21600"/>
              <a:gd name="T68" fmla="*/ 10449233 w 21600"/>
              <a:gd name="T69" fmla="*/ 3185934 h 21600"/>
              <a:gd name="T70" fmla="*/ 11412232 w 21600"/>
              <a:gd name="T71" fmla="*/ 3978606 h 21600"/>
              <a:gd name="T72" fmla="*/ 12358303 w 21600"/>
              <a:gd name="T73" fmla="*/ 3185934 h 21600"/>
              <a:gd name="T74" fmla="*/ 11412232 w 21600"/>
              <a:gd name="T75" fmla="*/ 2397214 h 21600"/>
              <a:gd name="T76" fmla="*/ 10449233 w 21600"/>
              <a:gd name="T77" fmla="*/ 3185934 h 21600"/>
              <a:gd name="T78" fmla="*/ 13655655 w 21600"/>
              <a:gd name="T79" fmla="*/ 6946291 h 21600"/>
              <a:gd name="T80" fmla="*/ 13655655 w 21600"/>
              <a:gd name="T81" fmla="*/ 5824037 h 21600"/>
              <a:gd name="T82" fmla="*/ 12317497 w 21600"/>
              <a:gd name="T83" fmla="*/ 5824037 h 21600"/>
              <a:gd name="T84" fmla="*/ 12317497 w 21600"/>
              <a:gd name="T85" fmla="*/ 6946291 h 21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2293" y="0"/>
                  <a:pt x="13697" y="343"/>
                  <a:pt x="15005" y="1019"/>
                </a:cubicBezTo>
                <a:cubicBezTo>
                  <a:pt x="16315" y="1699"/>
                  <a:pt x="17460" y="2629"/>
                  <a:pt x="18442" y="3806"/>
                </a:cubicBezTo>
                <a:cubicBezTo>
                  <a:pt x="19421" y="4981"/>
                  <a:pt x="20194" y="6355"/>
                  <a:pt x="20755" y="7924"/>
                </a:cubicBezTo>
                <a:cubicBezTo>
                  <a:pt x="21319" y="9499"/>
                  <a:pt x="21600" y="11174"/>
                  <a:pt x="21600" y="12957"/>
                </a:cubicBezTo>
                <a:cubicBezTo>
                  <a:pt x="21600" y="13674"/>
                  <a:pt x="21545" y="14402"/>
                  <a:pt x="21434" y="15148"/>
                </a:cubicBezTo>
                <a:cubicBezTo>
                  <a:pt x="21322" y="15893"/>
                  <a:pt x="21161" y="16625"/>
                  <a:pt x="20952" y="17339"/>
                </a:cubicBezTo>
                <a:cubicBezTo>
                  <a:pt x="20741" y="18059"/>
                  <a:pt x="20477" y="18744"/>
                  <a:pt x="20162" y="19403"/>
                </a:cubicBezTo>
                <a:cubicBezTo>
                  <a:pt x="19850" y="20057"/>
                  <a:pt x="19498" y="20656"/>
                  <a:pt x="19106" y="21200"/>
                </a:cubicBezTo>
                <a:cubicBezTo>
                  <a:pt x="18931" y="21468"/>
                  <a:pt x="18703" y="21600"/>
                  <a:pt x="18430" y="21600"/>
                </a:cubicBezTo>
                <a:lnTo>
                  <a:pt x="3170" y="21600"/>
                </a:lnTo>
                <a:cubicBezTo>
                  <a:pt x="2887" y="21600"/>
                  <a:pt x="2662" y="21467"/>
                  <a:pt x="2494" y="21200"/>
                </a:cubicBezTo>
                <a:cubicBezTo>
                  <a:pt x="2088" y="20656"/>
                  <a:pt x="1730" y="20057"/>
                  <a:pt x="1426" y="19403"/>
                </a:cubicBezTo>
                <a:cubicBezTo>
                  <a:pt x="1118" y="18744"/>
                  <a:pt x="859" y="18059"/>
                  <a:pt x="650" y="17339"/>
                </a:cubicBezTo>
                <a:cubicBezTo>
                  <a:pt x="439" y="16625"/>
                  <a:pt x="278" y="15893"/>
                  <a:pt x="166" y="15148"/>
                </a:cubicBezTo>
                <a:cubicBezTo>
                  <a:pt x="55" y="14402"/>
                  <a:pt x="0" y="13673"/>
                  <a:pt x="0" y="12957"/>
                </a:cubicBezTo>
                <a:cubicBezTo>
                  <a:pt x="0" y="11163"/>
                  <a:pt x="281" y="9487"/>
                  <a:pt x="845" y="7918"/>
                </a:cubicBezTo>
                <a:cubicBezTo>
                  <a:pt x="1406" y="6354"/>
                  <a:pt x="2179" y="4981"/>
                  <a:pt x="3158" y="3806"/>
                </a:cubicBezTo>
                <a:cubicBezTo>
                  <a:pt x="4140" y="2629"/>
                  <a:pt x="5285" y="1699"/>
                  <a:pt x="6595" y="1019"/>
                </a:cubicBezTo>
                <a:cubicBezTo>
                  <a:pt x="7903" y="343"/>
                  <a:pt x="9305" y="0"/>
                  <a:pt x="10800" y="0"/>
                </a:cubicBezTo>
                <a:moveTo>
                  <a:pt x="3149" y="14572"/>
                </a:moveTo>
                <a:cubicBezTo>
                  <a:pt x="3523" y="14572"/>
                  <a:pt x="3842" y="14414"/>
                  <a:pt x="4102" y="14100"/>
                </a:cubicBezTo>
                <a:cubicBezTo>
                  <a:pt x="4361" y="13792"/>
                  <a:pt x="4493" y="13409"/>
                  <a:pt x="4493" y="12957"/>
                </a:cubicBezTo>
                <a:cubicBezTo>
                  <a:pt x="4493" y="12508"/>
                  <a:pt x="4361" y="12128"/>
                  <a:pt x="4097" y="11822"/>
                </a:cubicBezTo>
                <a:cubicBezTo>
                  <a:pt x="3833" y="11512"/>
                  <a:pt x="3516" y="11359"/>
                  <a:pt x="3149" y="11359"/>
                </a:cubicBezTo>
                <a:cubicBezTo>
                  <a:pt x="2772" y="11359"/>
                  <a:pt x="2455" y="11511"/>
                  <a:pt x="2201" y="11822"/>
                </a:cubicBezTo>
                <a:cubicBezTo>
                  <a:pt x="1944" y="12128"/>
                  <a:pt x="1814" y="12508"/>
                  <a:pt x="1814" y="12957"/>
                </a:cubicBezTo>
                <a:cubicBezTo>
                  <a:pt x="1814" y="13409"/>
                  <a:pt x="1944" y="13792"/>
                  <a:pt x="2201" y="14100"/>
                </a:cubicBezTo>
                <a:cubicBezTo>
                  <a:pt x="2455" y="14414"/>
                  <a:pt x="2772" y="14572"/>
                  <a:pt x="3149" y="14572"/>
                </a:cubicBezTo>
                <a:moveTo>
                  <a:pt x="5388" y="8105"/>
                </a:moveTo>
                <a:cubicBezTo>
                  <a:pt x="5762" y="8105"/>
                  <a:pt x="6086" y="7944"/>
                  <a:pt x="6353" y="7621"/>
                </a:cubicBezTo>
                <a:cubicBezTo>
                  <a:pt x="6622" y="7302"/>
                  <a:pt x="6756" y="6916"/>
                  <a:pt x="6756" y="6467"/>
                </a:cubicBezTo>
                <a:cubicBezTo>
                  <a:pt x="6756" y="6015"/>
                  <a:pt x="6622" y="5635"/>
                  <a:pt x="6353" y="5327"/>
                </a:cubicBezTo>
                <a:cubicBezTo>
                  <a:pt x="6086" y="5021"/>
                  <a:pt x="5762" y="4866"/>
                  <a:pt x="5388" y="4866"/>
                </a:cubicBezTo>
                <a:cubicBezTo>
                  <a:pt x="5028" y="4866"/>
                  <a:pt x="4714" y="5021"/>
                  <a:pt x="4447" y="5327"/>
                </a:cubicBezTo>
                <a:cubicBezTo>
                  <a:pt x="4178" y="5635"/>
                  <a:pt x="4044" y="6015"/>
                  <a:pt x="4044" y="6467"/>
                </a:cubicBezTo>
                <a:cubicBezTo>
                  <a:pt x="4044" y="6916"/>
                  <a:pt x="4178" y="7302"/>
                  <a:pt x="4447" y="7621"/>
                </a:cubicBezTo>
                <a:cubicBezTo>
                  <a:pt x="4714" y="7944"/>
                  <a:pt x="5028" y="8105"/>
                  <a:pt x="5388" y="8105"/>
                </a:cubicBezTo>
                <a:moveTo>
                  <a:pt x="11995" y="15053"/>
                </a:moveTo>
                <a:cubicBezTo>
                  <a:pt x="12026" y="14923"/>
                  <a:pt x="12084" y="14673"/>
                  <a:pt x="12173" y="14293"/>
                </a:cubicBezTo>
                <a:cubicBezTo>
                  <a:pt x="12262" y="13918"/>
                  <a:pt x="12365" y="13478"/>
                  <a:pt x="12482" y="12977"/>
                </a:cubicBezTo>
                <a:cubicBezTo>
                  <a:pt x="12600" y="12476"/>
                  <a:pt x="12727" y="11955"/>
                  <a:pt x="12862" y="11405"/>
                </a:cubicBezTo>
                <a:cubicBezTo>
                  <a:pt x="12996" y="10861"/>
                  <a:pt x="13114" y="10351"/>
                  <a:pt x="13212" y="9882"/>
                </a:cubicBezTo>
                <a:cubicBezTo>
                  <a:pt x="13313" y="9415"/>
                  <a:pt x="13399" y="9009"/>
                  <a:pt x="13471" y="8670"/>
                </a:cubicBezTo>
                <a:cubicBezTo>
                  <a:pt x="13543" y="8330"/>
                  <a:pt x="13579" y="8131"/>
                  <a:pt x="13579" y="8076"/>
                </a:cubicBezTo>
                <a:cubicBezTo>
                  <a:pt x="13579" y="7869"/>
                  <a:pt x="13512" y="7682"/>
                  <a:pt x="13380" y="7527"/>
                </a:cubicBezTo>
                <a:cubicBezTo>
                  <a:pt x="13246" y="7371"/>
                  <a:pt x="13090" y="7293"/>
                  <a:pt x="12914" y="7293"/>
                </a:cubicBezTo>
                <a:cubicBezTo>
                  <a:pt x="12761" y="7293"/>
                  <a:pt x="12624" y="7345"/>
                  <a:pt x="12506" y="7458"/>
                </a:cubicBezTo>
                <a:cubicBezTo>
                  <a:pt x="12386" y="7567"/>
                  <a:pt x="12305" y="7711"/>
                  <a:pt x="12259" y="7886"/>
                </a:cubicBezTo>
                <a:lnTo>
                  <a:pt x="10706" y="14598"/>
                </a:lnTo>
                <a:cubicBezTo>
                  <a:pt x="10409" y="14618"/>
                  <a:pt x="10126" y="14696"/>
                  <a:pt x="9857" y="14840"/>
                </a:cubicBezTo>
                <a:cubicBezTo>
                  <a:pt x="9590" y="14984"/>
                  <a:pt x="9358" y="15174"/>
                  <a:pt x="9163" y="15419"/>
                </a:cubicBezTo>
                <a:cubicBezTo>
                  <a:pt x="8966" y="15663"/>
                  <a:pt x="8813" y="15945"/>
                  <a:pt x="8702" y="16265"/>
                </a:cubicBezTo>
                <a:cubicBezTo>
                  <a:pt x="8592" y="16588"/>
                  <a:pt x="8537" y="16927"/>
                  <a:pt x="8537" y="17284"/>
                </a:cubicBezTo>
                <a:cubicBezTo>
                  <a:pt x="8537" y="18039"/>
                  <a:pt x="8755" y="18678"/>
                  <a:pt x="9197" y="19199"/>
                </a:cubicBezTo>
                <a:cubicBezTo>
                  <a:pt x="9638" y="19726"/>
                  <a:pt x="10171" y="19988"/>
                  <a:pt x="10800" y="19988"/>
                </a:cubicBezTo>
                <a:cubicBezTo>
                  <a:pt x="11429" y="19988"/>
                  <a:pt x="11962" y="19726"/>
                  <a:pt x="12403" y="19199"/>
                </a:cubicBezTo>
                <a:cubicBezTo>
                  <a:pt x="12842" y="18678"/>
                  <a:pt x="13063" y="18039"/>
                  <a:pt x="13063" y="17284"/>
                </a:cubicBezTo>
                <a:cubicBezTo>
                  <a:pt x="13063" y="16835"/>
                  <a:pt x="12962" y="16418"/>
                  <a:pt x="12763" y="16032"/>
                </a:cubicBezTo>
                <a:cubicBezTo>
                  <a:pt x="12564" y="15646"/>
                  <a:pt x="12307" y="15321"/>
                  <a:pt x="11995" y="15053"/>
                </a:cubicBezTo>
                <a:moveTo>
                  <a:pt x="10800" y="2177"/>
                </a:moveTo>
                <a:cubicBezTo>
                  <a:pt x="10426" y="2177"/>
                  <a:pt x="10106" y="2335"/>
                  <a:pt x="9847" y="2646"/>
                </a:cubicBezTo>
                <a:cubicBezTo>
                  <a:pt x="9586" y="2960"/>
                  <a:pt x="9456" y="3343"/>
                  <a:pt x="9456" y="3792"/>
                </a:cubicBezTo>
                <a:cubicBezTo>
                  <a:pt x="9456" y="4241"/>
                  <a:pt x="9586" y="4621"/>
                  <a:pt x="9847" y="4927"/>
                </a:cubicBezTo>
                <a:cubicBezTo>
                  <a:pt x="10106" y="5237"/>
                  <a:pt x="10426" y="5390"/>
                  <a:pt x="10800" y="5390"/>
                </a:cubicBezTo>
                <a:cubicBezTo>
                  <a:pt x="11174" y="5390"/>
                  <a:pt x="11494" y="5238"/>
                  <a:pt x="11753" y="4927"/>
                </a:cubicBezTo>
                <a:cubicBezTo>
                  <a:pt x="12014" y="4621"/>
                  <a:pt x="12144" y="4241"/>
                  <a:pt x="12144" y="3792"/>
                </a:cubicBezTo>
                <a:cubicBezTo>
                  <a:pt x="12144" y="3343"/>
                  <a:pt x="12014" y="2960"/>
                  <a:pt x="11753" y="2646"/>
                </a:cubicBezTo>
                <a:cubicBezTo>
                  <a:pt x="11494" y="2335"/>
                  <a:pt x="11174" y="2177"/>
                  <a:pt x="10800" y="2177"/>
                </a:cubicBezTo>
                <a:moveTo>
                  <a:pt x="14844" y="6467"/>
                </a:moveTo>
                <a:cubicBezTo>
                  <a:pt x="14844" y="6916"/>
                  <a:pt x="14978" y="7299"/>
                  <a:pt x="15247" y="7610"/>
                </a:cubicBezTo>
                <a:cubicBezTo>
                  <a:pt x="15514" y="7921"/>
                  <a:pt x="15835" y="8076"/>
                  <a:pt x="16212" y="8076"/>
                </a:cubicBezTo>
                <a:cubicBezTo>
                  <a:pt x="16586" y="8076"/>
                  <a:pt x="16903" y="7921"/>
                  <a:pt x="17165" y="7610"/>
                </a:cubicBezTo>
                <a:cubicBezTo>
                  <a:pt x="17426" y="7299"/>
                  <a:pt x="17556" y="6916"/>
                  <a:pt x="17556" y="6467"/>
                </a:cubicBezTo>
                <a:cubicBezTo>
                  <a:pt x="17556" y="6015"/>
                  <a:pt x="17426" y="5635"/>
                  <a:pt x="17165" y="5327"/>
                </a:cubicBezTo>
                <a:cubicBezTo>
                  <a:pt x="16903" y="5021"/>
                  <a:pt x="16586" y="4866"/>
                  <a:pt x="16212" y="4866"/>
                </a:cubicBezTo>
                <a:cubicBezTo>
                  <a:pt x="15835" y="4866"/>
                  <a:pt x="15514" y="5022"/>
                  <a:pt x="15247" y="5327"/>
                </a:cubicBezTo>
                <a:cubicBezTo>
                  <a:pt x="14978" y="5635"/>
                  <a:pt x="14844" y="6015"/>
                  <a:pt x="14844" y="6467"/>
                </a:cubicBezTo>
                <a:moveTo>
                  <a:pt x="18451" y="14572"/>
                </a:moveTo>
                <a:cubicBezTo>
                  <a:pt x="18828" y="14572"/>
                  <a:pt x="19142" y="14414"/>
                  <a:pt x="19399" y="14100"/>
                </a:cubicBezTo>
                <a:cubicBezTo>
                  <a:pt x="19656" y="13792"/>
                  <a:pt x="19786" y="13409"/>
                  <a:pt x="19786" y="12957"/>
                </a:cubicBezTo>
                <a:cubicBezTo>
                  <a:pt x="19786" y="12508"/>
                  <a:pt x="19656" y="12128"/>
                  <a:pt x="19399" y="11822"/>
                </a:cubicBezTo>
                <a:cubicBezTo>
                  <a:pt x="19142" y="11512"/>
                  <a:pt x="18828" y="11359"/>
                  <a:pt x="18451" y="11359"/>
                </a:cubicBezTo>
                <a:cubicBezTo>
                  <a:pt x="18077" y="11359"/>
                  <a:pt x="17758" y="11511"/>
                  <a:pt x="17498" y="11822"/>
                </a:cubicBezTo>
                <a:cubicBezTo>
                  <a:pt x="17237" y="12128"/>
                  <a:pt x="17107" y="12508"/>
                  <a:pt x="17107" y="12957"/>
                </a:cubicBezTo>
                <a:cubicBezTo>
                  <a:pt x="17107" y="13409"/>
                  <a:pt x="17237" y="13792"/>
                  <a:pt x="17498" y="14100"/>
                </a:cubicBezTo>
                <a:cubicBezTo>
                  <a:pt x="17758" y="14414"/>
                  <a:pt x="18077" y="14572"/>
                  <a:pt x="18451" y="145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/>
          </a:p>
        </p:txBody>
      </p:sp>
      <p:sp>
        <p:nvSpPr>
          <p:cNvPr id="48140" name="TextBox 13"/>
          <p:cNvSpPr txBox="1">
            <a:spLocks noChangeArrowheads="1"/>
          </p:cNvSpPr>
          <p:nvPr/>
        </p:nvSpPr>
        <p:spPr bwMode="auto">
          <a:xfrm>
            <a:off x="1463675" y="4859973"/>
            <a:ext cx="19478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indent="0" eaLnBrk="1" hangingPunct="1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少量数据冷启动可进一步提升性能</a:t>
            </a:r>
            <a:endParaRPr lang="en-US" altLang="zh-CN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8142" name="TextBox 13"/>
          <p:cNvSpPr txBox="1">
            <a:spLocks noChangeArrowheads="1"/>
          </p:cNvSpPr>
          <p:nvPr/>
        </p:nvSpPr>
        <p:spPr bwMode="auto">
          <a:xfrm>
            <a:off x="3819525" y="4859973"/>
            <a:ext cx="19478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indent="0" eaLnBrk="1" hangingPunct="1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引入「语言一致性」奖励。</a:t>
            </a:r>
            <a:endParaRPr lang="en-US" altLang="zh-CN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8144" name="TextBox 13"/>
          <p:cNvSpPr txBox="1">
            <a:spLocks noChangeArrowheads="1"/>
          </p:cNvSpPr>
          <p:nvPr/>
        </p:nvSpPr>
        <p:spPr bwMode="auto">
          <a:xfrm>
            <a:off x="6181725" y="4859973"/>
            <a:ext cx="1947863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indent="0" eaLnBrk="1" hangingPunct="1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大量（600k）推理数据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和</a:t>
            </a: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一定量非推理数据（200k）</a:t>
            </a:r>
            <a:endParaRPr lang="en-US" altLang="zh-CN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8146" name="TextBox 13"/>
          <p:cNvSpPr txBox="1">
            <a:spLocks noChangeArrowheads="1"/>
          </p:cNvSpPr>
          <p:nvPr/>
        </p:nvSpPr>
        <p:spPr bwMode="auto">
          <a:xfrm>
            <a:off x="8451850" y="4859973"/>
            <a:ext cx="194786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强化学习对齐</a:t>
            </a:r>
            <a:endParaRPr lang="en-US" altLang="zh-CN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5976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R1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：引发热潮</a:t>
            </a:r>
            <a:endParaRPr lang="zh-CN" alt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34819" name="Rounded Rectangle 29"/>
          <p:cNvSpPr>
            <a:spLocks noChangeArrowheads="1"/>
          </p:cNvSpPr>
          <p:nvPr/>
        </p:nvSpPr>
        <p:spPr bwMode="auto">
          <a:xfrm>
            <a:off x="655320" y="1975485"/>
            <a:ext cx="2533015" cy="352679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34820" name="Rounded Rectangle 30"/>
          <p:cNvSpPr>
            <a:spLocks noChangeArrowheads="1"/>
          </p:cNvSpPr>
          <p:nvPr/>
        </p:nvSpPr>
        <p:spPr bwMode="auto">
          <a:xfrm>
            <a:off x="3406775" y="1976120"/>
            <a:ext cx="2613025" cy="365315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34823" name="Rounded Rectangle 9"/>
          <p:cNvSpPr>
            <a:spLocks noChangeArrowheads="1"/>
          </p:cNvSpPr>
          <p:nvPr/>
        </p:nvSpPr>
        <p:spPr bwMode="auto">
          <a:xfrm>
            <a:off x="812800" y="2148205"/>
            <a:ext cx="2510790" cy="3481070"/>
          </a:xfrm>
          <a:prstGeom prst="roundRect">
            <a:avLst>
              <a:gd name="adj" fmla="val 16667"/>
            </a:avLst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34824" name="Rounded Rectangle 10"/>
          <p:cNvSpPr>
            <a:spLocks noChangeArrowheads="1"/>
          </p:cNvSpPr>
          <p:nvPr/>
        </p:nvSpPr>
        <p:spPr bwMode="auto">
          <a:xfrm>
            <a:off x="3543935" y="2148840"/>
            <a:ext cx="2475865" cy="3481070"/>
          </a:xfrm>
          <a:prstGeom prst="roundRect">
            <a:avLst>
              <a:gd name="adj" fmla="val 16667"/>
            </a:avLst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34827" name="Freeform 6"/>
          <p:cNvSpPr>
            <a:spLocks noEditPoints="1"/>
          </p:cNvSpPr>
          <p:nvPr/>
        </p:nvSpPr>
        <p:spPr bwMode="auto">
          <a:xfrm>
            <a:off x="4570095" y="2431415"/>
            <a:ext cx="423863" cy="517525"/>
          </a:xfrm>
          <a:custGeom>
            <a:avLst/>
            <a:gdLst>
              <a:gd name="T0" fmla="*/ 34166831 w 781"/>
              <a:gd name="T1" fmla="*/ 231497676 h 953"/>
              <a:gd name="T2" fmla="*/ 108097548 w 781"/>
              <a:gd name="T3" fmla="*/ 231497676 h 953"/>
              <a:gd name="T4" fmla="*/ 108097548 w 781"/>
              <a:gd name="T5" fmla="*/ 247422023 h 953"/>
              <a:gd name="T6" fmla="*/ 34166831 w 781"/>
              <a:gd name="T7" fmla="*/ 247422023 h 953"/>
              <a:gd name="T8" fmla="*/ 34166831 w 781"/>
              <a:gd name="T9" fmla="*/ 231497676 h 953"/>
              <a:gd name="T10" fmla="*/ 34166831 w 781"/>
              <a:gd name="T11" fmla="*/ 205841360 h 953"/>
              <a:gd name="T12" fmla="*/ 108097548 w 781"/>
              <a:gd name="T13" fmla="*/ 205841360 h 953"/>
              <a:gd name="T14" fmla="*/ 108097548 w 781"/>
              <a:gd name="T15" fmla="*/ 221765708 h 953"/>
              <a:gd name="T16" fmla="*/ 34166831 w 781"/>
              <a:gd name="T17" fmla="*/ 221765708 h 953"/>
              <a:gd name="T18" fmla="*/ 34166831 w 781"/>
              <a:gd name="T19" fmla="*/ 205841360 h 953"/>
              <a:gd name="T20" fmla="*/ 34166831 w 781"/>
              <a:gd name="T21" fmla="*/ 178415250 h 953"/>
              <a:gd name="T22" fmla="*/ 108097548 w 781"/>
              <a:gd name="T23" fmla="*/ 178415250 h 953"/>
              <a:gd name="T24" fmla="*/ 108097548 w 781"/>
              <a:gd name="T25" fmla="*/ 194340141 h 953"/>
              <a:gd name="T26" fmla="*/ 34166831 w 781"/>
              <a:gd name="T27" fmla="*/ 194340141 h 953"/>
              <a:gd name="T28" fmla="*/ 34166831 w 781"/>
              <a:gd name="T29" fmla="*/ 178415250 h 953"/>
              <a:gd name="T30" fmla="*/ 34166831 w 781"/>
              <a:gd name="T31" fmla="*/ 154233311 h 953"/>
              <a:gd name="T32" fmla="*/ 108097548 w 781"/>
              <a:gd name="T33" fmla="*/ 154233311 h 953"/>
              <a:gd name="T34" fmla="*/ 108097548 w 781"/>
              <a:gd name="T35" fmla="*/ 169863326 h 953"/>
              <a:gd name="T36" fmla="*/ 34166831 w 781"/>
              <a:gd name="T37" fmla="*/ 169863326 h 953"/>
              <a:gd name="T38" fmla="*/ 34166831 w 781"/>
              <a:gd name="T39" fmla="*/ 154233311 h 953"/>
              <a:gd name="T40" fmla="*/ 34166831 w 781"/>
              <a:gd name="T41" fmla="*/ 127987245 h 953"/>
              <a:gd name="T42" fmla="*/ 108097548 w 781"/>
              <a:gd name="T43" fmla="*/ 127987245 h 953"/>
              <a:gd name="T44" fmla="*/ 108097548 w 781"/>
              <a:gd name="T45" fmla="*/ 143912136 h 953"/>
              <a:gd name="T46" fmla="*/ 34166831 w 781"/>
              <a:gd name="T47" fmla="*/ 143912136 h 953"/>
              <a:gd name="T48" fmla="*/ 34166831 w 781"/>
              <a:gd name="T49" fmla="*/ 127987245 h 953"/>
              <a:gd name="T50" fmla="*/ 156991583 w 781"/>
              <a:gd name="T51" fmla="*/ 49838255 h 953"/>
              <a:gd name="T52" fmla="*/ 188801931 w 781"/>
              <a:gd name="T53" fmla="*/ 49838255 h 953"/>
              <a:gd name="T54" fmla="*/ 188801931 w 781"/>
              <a:gd name="T55" fmla="*/ 241819394 h 953"/>
              <a:gd name="T56" fmla="*/ 156991583 w 781"/>
              <a:gd name="T57" fmla="*/ 241819394 h 953"/>
              <a:gd name="T58" fmla="*/ 156991583 w 781"/>
              <a:gd name="T59" fmla="*/ 49838255 h 953"/>
              <a:gd name="T60" fmla="*/ 79821381 w 781"/>
              <a:gd name="T61" fmla="*/ 19758268 h 953"/>
              <a:gd name="T62" fmla="*/ 82766713 w 781"/>
              <a:gd name="T63" fmla="*/ 31259487 h 953"/>
              <a:gd name="T64" fmla="*/ 83355562 w 781"/>
              <a:gd name="T65" fmla="*/ 43350457 h 953"/>
              <a:gd name="T66" fmla="*/ 81883168 w 781"/>
              <a:gd name="T67" fmla="*/ 56031177 h 953"/>
              <a:gd name="T68" fmla="*/ 78053747 w 781"/>
              <a:gd name="T69" fmla="*/ 68122147 h 953"/>
              <a:gd name="T70" fmla="*/ 71574233 w 781"/>
              <a:gd name="T71" fmla="*/ 80213117 h 953"/>
              <a:gd name="T72" fmla="*/ 63032390 w 781"/>
              <a:gd name="T73" fmla="*/ 91419461 h 953"/>
              <a:gd name="T74" fmla="*/ 52428760 w 781"/>
              <a:gd name="T75" fmla="*/ 101741179 h 953"/>
              <a:gd name="T76" fmla="*/ 50661669 w 781"/>
              <a:gd name="T77" fmla="*/ 96138007 h 953"/>
              <a:gd name="T78" fmla="*/ 47715794 w 781"/>
              <a:gd name="T79" fmla="*/ 90239960 h 953"/>
              <a:gd name="T80" fmla="*/ 44475765 w 781"/>
              <a:gd name="T81" fmla="*/ 84931663 h 953"/>
              <a:gd name="T82" fmla="*/ 39763342 w 781"/>
              <a:gd name="T83" fmla="*/ 79918242 h 953"/>
              <a:gd name="T84" fmla="*/ 36523314 w 781"/>
              <a:gd name="T85" fmla="*/ 77559240 h 953"/>
              <a:gd name="T86" fmla="*/ 31810891 w 781"/>
              <a:gd name="T87" fmla="*/ 74609945 h 953"/>
              <a:gd name="T88" fmla="*/ 25624988 w 781"/>
              <a:gd name="T89" fmla="*/ 71956068 h 953"/>
              <a:gd name="T90" fmla="*/ 16788991 w 781"/>
              <a:gd name="T91" fmla="*/ 80802867 h 953"/>
              <a:gd name="T92" fmla="*/ 15905446 w 781"/>
              <a:gd name="T93" fmla="*/ 260987912 h 953"/>
              <a:gd name="T94" fmla="*/ 212954524 w 781"/>
              <a:gd name="T95" fmla="*/ 260987912 h 953"/>
              <a:gd name="T96" fmla="*/ 213543916 w 781"/>
              <a:gd name="T97" fmla="*/ 19758268 h 953"/>
              <a:gd name="T98" fmla="*/ 79821381 w 781"/>
              <a:gd name="T99" fmla="*/ 19758268 h 953"/>
              <a:gd name="T100" fmla="*/ 73046628 w 781"/>
              <a:gd name="T101" fmla="*/ 0 h 953"/>
              <a:gd name="T102" fmla="*/ 230038211 w 781"/>
              <a:gd name="T103" fmla="*/ 0 h 953"/>
              <a:gd name="T104" fmla="*/ 228859970 w 781"/>
              <a:gd name="T105" fmla="*/ 281041055 h 953"/>
              <a:gd name="T106" fmla="*/ 0 w 781"/>
              <a:gd name="T107" fmla="*/ 281041055 h 953"/>
              <a:gd name="T108" fmla="*/ 883545 w 781"/>
              <a:gd name="T109" fmla="*/ 71071442 h 953"/>
              <a:gd name="T110" fmla="*/ 73046628 w 781"/>
              <a:gd name="T111" fmla="*/ 0 h 95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781" h="953">
                <a:moveTo>
                  <a:pt x="116" y="785"/>
                </a:moveTo>
                <a:lnTo>
                  <a:pt x="367" y="785"/>
                </a:lnTo>
                <a:lnTo>
                  <a:pt x="367" y="839"/>
                </a:lnTo>
                <a:lnTo>
                  <a:pt x="116" y="839"/>
                </a:lnTo>
                <a:lnTo>
                  <a:pt x="116" y="785"/>
                </a:lnTo>
                <a:close/>
                <a:moveTo>
                  <a:pt x="116" y="698"/>
                </a:moveTo>
                <a:lnTo>
                  <a:pt x="367" y="698"/>
                </a:lnTo>
                <a:lnTo>
                  <a:pt x="367" y="752"/>
                </a:lnTo>
                <a:lnTo>
                  <a:pt x="116" y="752"/>
                </a:lnTo>
                <a:lnTo>
                  <a:pt x="116" y="698"/>
                </a:lnTo>
                <a:close/>
                <a:moveTo>
                  <a:pt x="116" y="605"/>
                </a:moveTo>
                <a:lnTo>
                  <a:pt x="367" y="605"/>
                </a:lnTo>
                <a:lnTo>
                  <a:pt x="367" y="659"/>
                </a:lnTo>
                <a:lnTo>
                  <a:pt x="116" y="659"/>
                </a:lnTo>
                <a:lnTo>
                  <a:pt x="116" y="605"/>
                </a:lnTo>
                <a:close/>
                <a:moveTo>
                  <a:pt x="116" y="523"/>
                </a:moveTo>
                <a:lnTo>
                  <a:pt x="367" y="523"/>
                </a:lnTo>
                <a:lnTo>
                  <a:pt x="367" y="576"/>
                </a:lnTo>
                <a:lnTo>
                  <a:pt x="116" y="576"/>
                </a:lnTo>
                <a:lnTo>
                  <a:pt x="116" y="523"/>
                </a:lnTo>
                <a:close/>
                <a:moveTo>
                  <a:pt x="116" y="434"/>
                </a:moveTo>
                <a:lnTo>
                  <a:pt x="367" y="434"/>
                </a:lnTo>
                <a:lnTo>
                  <a:pt x="367" y="488"/>
                </a:lnTo>
                <a:lnTo>
                  <a:pt x="116" y="488"/>
                </a:lnTo>
                <a:lnTo>
                  <a:pt x="116" y="434"/>
                </a:lnTo>
                <a:close/>
                <a:moveTo>
                  <a:pt x="533" y="169"/>
                </a:moveTo>
                <a:lnTo>
                  <a:pt x="641" y="169"/>
                </a:lnTo>
                <a:lnTo>
                  <a:pt x="641" y="820"/>
                </a:lnTo>
                <a:lnTo>
                  <a:pt x="533" y="820"/>
                </a:lnTo>
                <a:lnTo>
                  <a:pt x="533" y="169"/>
                </a:lnTo>
                <a:close/>
                <a:moveTo>
                  <a:pt x="271" y="67"/>
                </a:moveTo>
                <a:lnTo>
                  <a:pt x="281" y="106"/>
                </a:lnTo>
                <a:lnTo>
                  <a:pt x="283" y="147"/>
                </a:lnTo>
                <a:lnTo>
                  <a:pt x="278" y="190"/>
                </a:lnTo>
                <a:lnTo>
                  <a:pt x="265" y="231"/>
                </a:lnTo>
                <a:lnTo>
                  <a:pt x="243" y="272"/>
                </a:lnTo>
                <a:lnTo>
                  <a:pt x="214" y="310"/>
                </a:lnTo>
                <a:lnTo>
                  <a:pt x="178" y="345"/>
                </a:lnTo>
                <a:lnTo>
                  <a:pt x="172" y="326"/>
                </a:lnTo>
                <a:lnTo>
                  <a:pt x="162" y="306"/>
                </a:lnTo>
                <a:lnTo>
                  <a:pt x="151" y="288"/>
                </a:lnTo>
                <a:lnTo>
                  <a:pt x="135" y="271"/>
                </a:lnTo>
                <a:lnTo>
                  <a:pt x="124" y="263"/>
                </a:lnTo>
                <a:lnTo>
                  <a:pt x="108" y="253"/>
                </a:lnTo>
                <a:lnTo>
                  <a:pt x="87" y="244"/>
                </a:lnTo>
                <a:lnTo>
                  <a:pt x="57" y="274"/>
                </a:lnTo>
                <a:lnTo>
                  <a:pt x="54" y="885"/>
                </a:lnTo>
                <a:lnTo>
                  <a:pt x="723" y="885"/>
                </a:lnTo>
                <a:lnTo>
                  <a:pt x="725" y="67"/>
                </a:lnTo>
                <a:lnTo>
                  <a:pt x="271" y="67"/>
                </a:lnTo>
                <a:close/>
                <a:moveTo>
                  <a:pt x="248" y="0"/>
                </a:moveTo>
                <a:lnTo>
                  <a:pt x="781" y="0"/>
                </a:lnTo>
                <a:lnTo>
                  <a:pt x="777" y="953"/>
                </a:lnTo>
                <a:lnTo>
                  <a:pt x="0" y="953"/>
                </a:lnTo>
                <a:lnTo>
                  <a:pt x="3" y="241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 sz="2000"/>
          </a:p>
        </p:txBody>
      </p:sp>
      <p:sp>
        <p:nvSpPr>
          <p:cNvPr id="34828" name="Freeform 7"/>
          <p:cNvSpPr>
            <a:spLocks noEditPoints="1"/>
          </p:cNvSpPr>
          <p:nvPr/>
        </p:nvSpPr>
        <p:spPr bwMode="auto">
          <a:xfrm>
            <a:off x="1780223" y="2338705"/>
            <a:ext cx="574675" cy="701675"/>
          </a:xfrm>
          <a:custGeom>
            <a:avLst/>
            <a:gdLst>
              <a:gd name="T0" fmla="*/ 101505696 w 1061"/>
              <a:gd name="T1" fmla="*/ 311117934 h 1297"/>
              <a:gd name="T2" fmla="*/ 104146167 w 1061"/>
              <a:gd name="T3" fmla="*/ 328678744 h 1297"/>
              <a:gd name="T4" fmla="*/ 99451815 w 1061"/>
              <a:gd name="T5" fmla="*/ 333654307 h 1297"/>
              <a:gd name="T6" fmla="*/ 93877846 w 1061"/>
              <a:gd name="T7" fmla="*/ 338922550 h 1297"/>
              <a:gd name="T8" fmla="*/ 74809036 w 1061"/>
              <a:gd name="T9" fmla="*/ 339800590 h 1297"/>
              <a:gd name="T10" fmla="*/ 72168564 w 1061"/>
              <a:gd name="T11" fmla="*/ 337751829 h 1297"/>
              <a:gd name="T12" fmla="*/ 64541256 w 1061"/>
              <a:gd name="T13" fmla="*/ 332776266 h 1297"/>
              <a:gd name="T14" fmla="*/ 61900785 w 1061"/>
              <a:gd name="T15" fmla="*/ 314630096 h 1297"/>
              <a:gd name="T16" fmla="*/ 66594596 w 1061"/>
              <a:gd name="T17" fmla="*/ 309947214 h 1297"/>
              <a:gd name="T18" fmla="*/ 27576817 w 1061"/>
              <a:gd name="T19" fmla="*/ 286532800 h 1297"/>
              <a:gd name="T20" fmla="*/ 146977600 w 1061"/>
              <a:gd name="T21" fmla="*/ 280094378 h 1297"/>
              <a:gd name="T22" fmla="*/ 27576817 w 1061"/>
              <a:gd name="T23" fmla="*/ 213655980 h 1297"/>
              <a:gd name="T24" fmla="*/ 0 w 1061"/>
              <a:gd name="T25" fmla="*/ 213655980 h 1297"/>
              <a:gd name="T26" fmla="*/ 141403631 w 1061"/>
              <a:gd name="T27" fmla="*/ 222143705 h 1297"/>
              <a:gd name="T28" fmla="*/ 75982759 w 1061"/>
              <a:gd name="T29" fmla="*/ 177656320 h 1297"/>
              <a:gd name="T30" fmla="*/ 49872691 w 1061"/>
              <a:gd name="T31" fmla="*/ 194631769 h 1297"/>
              <a:gd name="T32" fmla="*/ 43712131 w 1061"/>
              <a:gd name="T33" fmla="*/ 225655867 h 1297"/>
              <a:gd name="T34" fmla="*/ 61900785 w 1061"/>
              <a:gd name="T35" fmla="*/ 252289762 h 1297"/>
              <a:gd name="T36" fmla="*/ 68354910 w 1061"/>
              <a:gd name="T37" fmla="*/ 262240888 h 1297"/>
              <a:gd name="T38" fmla="*/ 98278633 w 1061"/>
              <a:gd name="T39" fmla="*/ 259021406 h 1297"/>
              <a:gd name="T40" fmla="*/ 111186884 w 1061"/>
              <a:gd name="T41" fmla="*/ 247606879 h 1297"/>
              <a:gd name="T42" fmla="*/ 124095135 w 1061"/>
              <a:gd name="T43" fmla="*/ 217460822 h 1297"/>
              <a:gd name="T44" fmla="*/ 112067041 w 1061"/>
              <a:gd name="T45" fmla="*/ 188778166 h 1297"/>
              <a:gd name="T46" fmla="*/ 83610067 w 1061"/>
              <a:gd name="T47" fmla="*/ 176485599 h 1297"/>
              <a:gd name="T48" fmla="*/ 112653632 w 1061"/>
              <a:gd name="T49" fmla="*/ 173851477 h 1297"/>
              <a:gd name="T50" fmla="*/ 134362915 w 1061"/>
              <a:gd name="T51" fmla="*/ 207217016 h 1297"/>
              <a:gd name="T52" fmla="*/ 126148475 w 1061"/>
              <a:gd name="T53" fmla="*/ 247899559 h 1297"/>
              <a:gd name="T54" fmla="*/ 109720136 w 1061"/>
              <a:gd name="T55" fmla="*/ 262826248 h 1297"/>
              <a:gd name="T56" fmla="*/ 104732758 w 1061"/>
              <a:gd name="T57" fmla="*/ 306435052 h 1297"/>
              <a:gd name="T58" fmla="*/ 58087131 w 1061"/>
              <a:gd name="T59" fmla="*/ 303215570 h 1297"/>
              <a:gd name="T60" fmla="*/ 55740225 w 1061"/>
              <a:gd name="T61" fmla="*/ 261948207 h 1297"/>
              <a:gd name="T62" fmla="*/ 35791257 w 1061"/>
              <a:gd name="T63" fmla="*/ 238241114 h 1297"/>
              <a:gd name="T64" fmla="*/ 36670873 w 1061"/>
              <a:gd name="T65" fmla="*/ 194339089 h 1297"/>
              <a:gd name="T66" fmla="*/ 71581973 w 1061"/>
              <a:gd name="T67" fmla="*/ 166534473 h 1297"/>
              <a:gd name="T68" fmla="*/ 41365226 w 1061"/>
              <a:gd name="T69" fmla="*/ 177070959 h 1297"/>
              <a:gd name="T70" fmla="*/ 146977600 w 1061"/>
              <a:gd name="T71" fmla="*/ 155412627 h 1297"/>
              <a:gd name="T72" fmla="*/ 88303878 w 1061"/>
              <a:gd name="T73" fmla="*/ 125266570 h 1297"/>
              <a:gd name="T74" fmla="*/ 88303878 w 1061"/>
              <a:gd name="T75" fmla="*/ 125266570 h 1297"/>
              <a:gd name="T76" fmla="*/ 234108296 w 1061"/>
              <a:gd name="T77" fmla="*/ 96876594 h 1297"/>
              <a:gd name="T78" fmla="*/ 269312421 w 1061"/>
              <a:gd name="T79" fmla="*/ 75218803 h 1297"/>
              <a:gd name="T80" fmla="*/ 285741301 w 1061"/>
              <a:gd name="T81" fmla="*/ 86340649 h 1297"/>
              <a:gd name="T82" fmla="*/ 305103678 w 1061"/>
              <a:gd name="T83" fmla="*/ 231216790 h 1297"/>
              <a:gd name="T84" fmla="*/ 285741301 w 1061"/>
              <a:gd name="T85" fmla="*/ 227704628 h 1297"/>
              <a:gd name="T86" fmla="*/ 241442579 w 1061"/>
              <a:gd name="T87" fmla="*/ 257850685 h 1297"/>
              <a:gd name="T88" fmla="*/ 78622690 w 1061"/>
              <a:gd name="T89" fmla="*/ 103900918 h 1297"/>
              <a:gd name="T90" fmla="*/ 64247690 w 1061"/>
              <a:gd name="T91" fmla="*/ 89852811 h 1297"/>
              <a:gd name="T92" fmla="*/ 78622690 w 1061"/>
              <a:gd name="T93" fmla="*/ 76096843 h 1297"/>
              <a:gd name="T94" fmla="*/ 223253384 w 1061"/>
              <a:gd name="T95" fmla="*/ 122047088 h 1297"/>
              <a:gd name="T96" fmla="*/ 248776862 w 1061"/>
              <a:gd name="T97" fmla="*/ 75511483 h 1297"/>
              <a:gd name="T98" fmla="*/ 233521705 w 1061"/>
              <a:gd name="T99" fmla="*/ 1463401 h 1297"/>
              <a:gd name="T100" fmla="*/ 257284327 w 1061"/>
              <a:gd name="T101" fmla="*/ 28389976 h 1297"/>
              <a:gd name="T102" fmla="*/ 248776862 w 1061"/>
              <a:gd name="T103" fmla="*/ 65853037 h 1297"/>
              <a:gd name="T104" fmla="*/ 215332510 w 1061"/>
              <a:gd name="T105" fmla="*/ 76096843 h 1297"/>
              <a:gd name="T106" fmla="*/ 191569888 w 1061"/>
              <a:gd name="T107" fmla="*/ 49170268 h 1297"/>
              <a:gd name="T108" fmla="*/ 200664486 w 1061"/>
              <a:gd name="T109" fmla="*/ 11121846 h 12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061" h="1297">
                <a:moveTo>
                  <a:pt x="235" y="1059"/>
                </a:moveTo>
                <a:lnTo>
                  <a:pt x="331" y="1059"/>
                </a:lnTo>
                <a:lnTo>
                  <a:pt x="339" y="1059"/>
                </a:lnTo>
                <a:lnTo>
                  <a:pt x="346" y="1063"/>
                </a:lnTo>
                <a:lnTo>
                  <a:pt x="350" y="1066"/>
                </a:lnTo>
                <a:lnTo>
                  <a:pt x="354" y="1071"/>
                </a:lnTo>
                <a:lnTo>
                  <a:pt x="355" y="1075"/>
                </a:lnTo>
                <a:lnTo>
                  <a:pt x="355" y="1123"/>
                </a:lnTo>
                <a:lnTo>
                  <a:pt x="354" y="1129"/>
                </a:lnTo>
                <a:lnTo>
                  <a:pt x="350" y="1134"/>
                </a:lnTo>
                <a:lnTo>
                  <a:pt x="346" y="1137"/>
                </a:lnTo>
                <a:lnTo>
                  <a:pt x="339" y="1140"/>
                </a:lnTo>
                <a:lnTo>
                  <a:pt x="331" y="1140"/>
                </a:lnTo>
                <a:lnTo>
                  <a:pt x="320" y="1140"/>
                </a:lnTo>
                <a:lnTo>
                  <a:pt x="320" y="1154"/>
                </a:lnTo>
                <a:lnTo>
                  <a:pt x="320" y="1158"/>
                </a:lnTo>
                <a:lnTo>
                  <a:pt x="317" y="1159"/>
                </a:lnTo>
                <a:lnTo>
                  <a:pt x="314" y="1161"/>
                </a:lnTo>
                <a:lnTo>
                  <a:pt x="311" y="1161"/>
                </a:lnTo>
                <a:lnTo>
                  <a:pt x="255" y="1161"/>
                </a:lnTo>
                <a:lnTo>
                  <a:pt x="252" y="1161"/>
                </a:lnTo>
                <a:lnTo>
                  <a:pt x="247" y="1159"/>
                </a:lnTo>
                <a:lnTo>
                  <a:pt x="246" y="1158"/>
                </a:lnTo>
                <a:lnTo>
                  <a:pt x="246" y="1154"/>
                </a:lnTo>
                <a:lnTo>
                  <a:pt x="246" y="1140"/>
                </a:lnTo>
                <a:lnTo>
                  <a:pt x="235" y="1140"/>
                </a:lnTo>
                <a:lnTo>
                  <a:pt x="227" y="1140"/>
                </a:lnTo>
                <a:lnTo>
                  <a:pt x="220" y="1137"/>
                </a:lnTo>
                <a:lnTo>
                  <a:pt x="216" y="1134"/>
                </a:lnTo>
                <a:lnTo>
                  <a:pt x="211" y="1129"/>
                </a:lnTo>
                <a:lnTo>
                  <a:pt x="211" y="1123"/>
                </a:lnTo>
                <a:lnTo>
                  <a:pt x="211" y="1075"/>
                </a:lnTo>
                <a:lnTo>
                  <a:pt x="211" y="1071"/>
                </a:lnTo>
                <a:lnTo>
                  <a:pt x="216" y="1066"/>
                </a:lnTo>
                <a:lnTo>
                  <a:pt x="220" y="1063"/>
                </a:lnTo>
                <a:lnTo>
                  <a:pt x="227" y="1059"/>
                </a:lnTo>
                <a:lnTo>
                  <a:pt x="235" y="1059"/>
                </a:lnTo>
                <a:close/>
                <a:moveTo>
                  <a:pt x="141" y="885"/>
                </a:moveTo>
                <a:lnTo>
                  <a:pt x="160" y="906"/>
                </a:lnTo>
                <a:lnTo>
                  <a:pt x="94" y="979"/>
                </a:lnTo>
                <a:lnTo>
                  <a:pt x="76" y="958"/>
                </a:lnTo>
                <a:lnTo>
                  <a:pt x="141" y="885"/>
                </a:lnTo>
                <a:close/>
                <a:moveTo>
                  <a:pt x="435" y="884"/>
                </a:moveTo>
                <a:lnTo>
                  <a:pt x="501" y="957"/>
                </a:lnTo>
                <a:lnTo>
                  <a:pt x="482" y="977"/>
                </a:lnTo>
                <a:lnTo>
                  <a:pt x="416" y="904"/>
                </a:lnTo>
                <a:lnTo>
                  <a:pt x="435" y="884"/>
                </a:lnTo>
                <a:close/>
                <a:moveTo>
                  <a:pt x="94" y="730"/>
                </a:moveTo>
                <a:lnTo>
                  <a:pt x="94" y="760"/>
                </a:lnTo>
                <a:lnTo>
                  <a:pt x="0" y="760"/>
                </a:lnTo>
                <a:lnTo>
                  <a:pt x="0" y="733"/>
                </a:lnTo>
                <a:lnTo>
                  <a:pt x="0" y="730"/>
                </a:lnTo>
                <a:lnTo>
                  <a:pt x="94" y="730"/>
                </a:lnTo>
                <a:close/>
                <a:moveTo>
                  <a:pt x="576" y="729"/>
                </a:moveTo>
                <a:lnTo>
                  <a:pt x="576" y="759"/>
                </a:lnTo>
                <a:lnTo>
                  <a:pt x="482" y="759"/>
                </a:lnTo>
                <a:lnTo>
                  <a:pt x="482" y="729"/>
                </a:lnTo>
                <a:lnTo>
                  <a:pt x="576" y="729"/>
                </a:lnTo>
                <a:close/>
                <a:moveTo>
                  <a:pt x="285" y="603"/>
                </a:moveTo>
                <a:lnTo>
                  <a:pt x="259" y="607"/>
                </a:lnTo>
                <a:lnTo>
                  <a:pt x="232" y="615"/>
                </a:lnTo>
                <a:lnTo>
                  <a:pt x="208" y="627"/>
                </a:lnTo>
                <a:lnTo>
                  <a:pt x="187" y="645"/>
                </a:lnTo>
                <a:lnTo>
                  <a:pt x="170" y="665"/>
                </a:lnTo>
                <a:lnTo>
                  <a:pt x="157" y="691"/>
                </a:lnTo>
                <a:lnTo>
                  <a:pt x="149" y="716"/>
                </a:lnTo>
                <a:lnTo>
                  <a:pt x="146" y="743"/>
                </a:lnTo>
                <a:lnTo>
                  <a:pt x="149" y="771"/>
                </a:lnTo>
                <a:lnTo>
                  <a:pt x="157" y="798"/>
                </a:lnTo>
                <a:lnTo>
                  <a:pt x="171" y="822"/>
                </a:lnTo>
                <a:lnTo>
                  <a:pt x="189" y="844"/>
                </a:lnTo>
                <a:lnTo>
                  <a:pt x="211" y="862"/>
                </a:lnTo>
                <a:lnTo>
                  <a:pt x="216" y="865"/>
                </a:lnTo>
                <a:lnTo>
                  <a:pt x="225" y="873"/>
                </a:lnTo>
                <a:lnTo>
                  <a:pt x="232" y="884"/>
                </a:lnTo>
                <a:lnTo>
                  <a:pt x="233" y="896"/>
                </a:lnTo>
                <a:lnTo>
                  <a:pt x="233" y="1012"/>
                </a:lnTo>
                <a:lnTo>
                  <a:pt x="333" y="1012"/>
                </a:lnTo>
                <a:lnTo>
                  <a:pt x="333" y="898"/>
                </a:lnTo>
                <a:lnTo>
                  <a:pt x="335" y="885"/>
                </a:lnTo>
                <a:lnTo>
                  <a:pt x="341" y="874"/>
                </a:lnTo>
                <a:lnTo>
                  <a:pt x="350" y="866"/>
                </a:lnTo>
                <a:lnTo>
                  <a:pt x="355" y="863"/>
                </a:lnTo>
                <a:lnTo>
                  <a:pt x="379" y="846"/>
                </a:lnTo>
                <a:lnTo>
                  <a:pt x="398" y="824"/>
                </a:lnTo>
                <a:lnTo>
                  <a:pt x="412" y="800"/>
                </a:lnTo>
                <a:lnTo>
                  <a:pt x="420" y="773"/>
                </a:lnTo>
                <a:lnTo>
                  <a:pt x="423" y="743"/>
                </a:lnTo>
                <a:lnTo>
                  <a:pt x="420" y="716"/>
                </a:lnTo>
                <a:lnTo>
                  <a:pt x="412" y="691"/>
                </a:lnTo>
                <a:lnTo>
                  <a:pt x="400" y="665"/>
                </a:lnTo>
                <a:lnTo>
                  <a:pt x="382" y="645"/>
                </a:lnTo>
                <a:lnTo>
                  <a:pt x="362" y="627"/>
                </a:lnTo>
                <a:lnTo>
                  <a:pt x="338" y="615"/>
                </a:lnTo>
                <a:lnTo>
                  <a:pt x="312" y="607"/>
                </a:lnTo>
                <a:lnTo>
                  <a:pt x="285" y="603"/>
                </a:lnTo>
                <a:close/>
                <a:moveTo>
                  <a:pt x="285" y="564"/>
                </a:moveTo>
                <a:lnTo>
                  <a:pt x="320" y="567"/>
                </a:lnTo>
                <a:lnTo>
                  <a:pt x="352" y="578"/>
                </a:lnTo>
                <a:lnTo>
                  <a:pt x="384" y="594"/>
                </a:lnTo>
                <a:lnTo>
                  <a:pt x="411" y="616"/>
                </a:lnTo>
                <a:lnTo>
                  <a:pt x="433" y="643"/>
                </a:lnTo>
                <a:lnTo>
                  <a:pt x="449" y="675"/>
                </a:lnTo>
                <a:lnTo>
                  <a:pt x="458" y="708"/>
                </a:lnTo>
                <a:lnTo>
                  <a:pt x="463" y="743"/>
                </a:lnTo>
                <a:lnTo>
                  <a:pt x="458" y="781"/>
                </a:lnTo>
                <a:lnTo>
                  <a:pt x="447" y="816"/>
                </a:lnTo>
                <a:lnTo>
                  <a:pt x="430" y="847"/>
                </a:lnTo>
                <a:lnTo>
                  <a:pt x="406" y="874"/>
                </a:lnTo>
                <a:lnTo>
                  <a:pt x="376" y="898"/>
                </a:lnTo>
                <a:lnTo>
                  <a:pt x="374" y="898"/>
                </a:lnTo>
                <a:lnTo>
                  <a:pt x="373" y="900"/>
                </a:lnTo>
                <a:lnTo>
                  <a:pt x="373" y="1018"/>
                </a:lnTo>
                <a:lnTo>
                  <a:pt x="368" y="1036"/>
                </a:lnTo>
                <a:lnTo>
                  <a:pt x="357" y="1047"/>
                </a:lnTo>
                <a:lnTo>
                  <a:pt x="341" y="1052"/>
                </a:lnTo>
                <a:lnTo>
                  <a:pt x="225" y="1052"/>
                </a:lnTo>
                <a:lnTo>
                  <a:pt x="209" y="1047"/>
                </a:lnTo>
                <a:lnTo>
                  <a:pt x="198" y="1036"/>
                </a:lnTo>
                <a:lnTo>
                  <a:pt x="193" y="1018"/>
                </a:lnTo>
                <a:lnTo>
                  <a:pt x="193" y="898"/>
                </a:lnTo>
                <a:lnTo>
                  <a:pt x="192" y="896"/>
                </a:lnTo>
                <a:lnTo>
                  <a:pt x="190" y="895"/>
                </a:lnTo>
                <a:lnTo>
                  <a:pt x="162" y="873"/>
                </a:lnTo>
                <a:lnTo>
                  <a:pt x="138" y="846"/>
                </a:lnTo>
                <a:lnTo>
                  <a:pt x="122" y="814"/>
                </a:lnTo>
                <a:lnTo>
                  <a:pt x="111" y="779"/>
                </a:lnTo>
                <a:lnTo>
                  <a:pt x="108" y="743"/>
                </a:lnTo>
                <a:lnTo>
                  <a:pt x="113" y="702"/>
                </a:lnTo>
                <a:lnTo>
                  <a:pt x="125" y="664"/>
                </a:lnTo>
                <a:lnTo>
                  <a:pt x="146" y="630"/>
                </a:lnTo>
                <a:lnTo>
                  <a:pt x="174" y="603"/>
                </a:lnTo>
                <a:lnTo>
                  <a:pt x="206" y="581"/>
                </a:lnTo>
                <a:lnTo>
                  <a:pt x="244" y="569"/>
                </a:lnTo>
                <a:lnTo>
                  <a:pt x="285" y="564"/>
                </a:lnTo>
                <a:close/>
                <a:moveTo>
                  <a:pt x="94" y="512"/>
                </a:moveTo>
                <a:lnTo>
                  <a:pt x="160" y="584"/>
                </a:lnTo>
                <a:lnTo>
                  <a:pt x="141" y="605"/>
                </a:lnTo>
                <a:lnTo>
                  <a:pt x="75" y="532"/>
                </a:lnTo>
                <a:lnTo>
                  <a:pt x="94" y="512"/>
                </a:lnTo>
                <a:close/>
                <a:moveTo>
                  <a:pt x="482" y="510"/>
                </a:moveTo>
                <a:lnTo>
                  <a:pt x="501" y="531"/>
                </a:lnTo>
                <a:lnTo>
                  <a:pt x="435" y="603"/>
                </a:lnTo>
                <a:lnTo>
                  <a:pt x="416" y="583"/>
                </a:lnTo>
                <a:lnTo>
                  <a:pt x="482" y="510"/>
                </a:lnTo>
                <a:close/>
                <a:moveTo>
                  <a:pt x="301" y="428"/>
                </a:moveTo>
                <a:lnTo>
                  <a:pt x="301" y="532"/>
                </a:lnTo>
                <a:lnTo>
                  <a:pt x="274" y="532"/>
                </a:lnTo>
                <a:lnTo>
                  <a:pt x="274" y="429"/>
                </a:lnTo>
                <a:lnTo>
                  <a:pt x="301" y="428"/>
                </a:lnTo>
                <a:close/>
                <a:moveTo>
                  <a:pt x="764" y="273"/>
                </a:moveTo>
                <a:lnTo>
                  <a:pt x="798" y="273"/>
                </a:lnTo>
                <a:lnTo>
                  <a:pt x="815" y="301"/>
                </a:lnTo>
                <a:lnTo>
                  <a:pt x="798" y="331"/>
                </a:lnTo>
                <a:lnTo>
                  <a:pt x="764" y="331"/>
                </a:lnTo>
                <a:lnTo>
                  <a:pt x="747" y="301"/>
                </a:lnTo>
                <a:lnTo>
                  <a:pt x="764" y="273"/>
                </a:lnTo>
                <a:close/>
                <a:moveTo>
                  <a:pt x="918" y="257"/>
                </a:moveTo>
                <a:lnTo>
                  <a:pt x="937" y="257"/>
                </a:lnTo>
                <a:lnTo>
                  <a:pt x="955" y="265"/>
                </a:lnTo>
                <a:lnTo>
                  <a:pt x="967" y="277"/>
                </a:lnTo>
                <a:lnTo>
                  <a:pt x="974" y="295"/>
                </a:lnTo>
                <a:lnTo>
                  <a:pt x="1061" y="743"/>
                </a:lnTo>
                <a:lnTo>
                  <a:pt x="1061" y="762"/>
                </a:lnTo>
                <a:lnTo>
                  <a:pt x="1053" y="778"/>
                </a:lnTo>
                <a:lnTo>
                  <a:pt x="1040" y="790"/>
                </a:lnTo>
                <a:lnTo>
                  <a:pt x="1023" y="798"/>
                </a:lnTo>
                <a:lnTo>
                  <a:pt x="1004" y="798"/>
                </a:lnTo>
                <a:lnTo>
                  <a:pt x="986" y="790"/>
                </a:lnTo>
                <a:lnTo>
                  <a:pt x="974" y="778"/>
                </a:lnTo>
                <a:lnTo>
                  <a:pt x="967" y="760"/>
                </a:lnTo>
                <a:lnTo>
                  <a:pt x="936" y="602"/>
                </a:lnTo>
                <a:lnTo>
                  <a:pt x="936" y="1297"/>
                </a:lnTo>
                <a:lnTo>
                  <a:pt x="823" y="881"/>
                </a:lnTo>
                <a:lnTo>
                  <a:pt x="763" y="881"/>
                </a:lnTo>
                <a:lnTo>
                  <a:pt x="630" y="1297"/>
                </a:lnTo>
                <a:lnTo>
                  <a:pt x="630" y="355"/>
                </a:lnTo>
                <a:lnTo>
                  <a:pt x="268" y="355"/>
                </a:lnTo>
                <a:lnTo>
                  <a:pt x="249" y="352"/>
                </a:lnTo>
                <a:lnTo>
                  <a:pt x="233" y="341"/>
                </a:lnTo>
                <a:lnTo>
                  <a:pt x="224" y="326"/>
                </a:lnTo>
                <a:lnTo>
                  <a:pt x="219" y="307"/>
                </a:lnTo>
                <a:lnTo>
                  <a:pt x="224" y="288"/>
                </a:lnTo>
                <a:lnTo>
                  <a:pt x="233" y="274"/>
                </a:lnTo>
                <a:lnTo>
                  <a:pt x="249" y="263"/>
                </a:lnTo>
                <a:lnTo>
                  <a:pt x="268" y="260"/>
                </a:lnTo>
                <a:lnTo>
                  <a:pt x="630" y="260"/>
                </a:lnTo>
                <a:lnTo>
                  <a:pt x="630" y="258"/>
                </a:lnTo>
                <a:lnTo>
                  <a:pt x="706" y="258"/>
                </a:lnTo>
                <a:lnTo>
                  <a:pt x="761" y="417"/>
                </a:lnTo>
                <a:lnTo>
                  <a:pt x="768" y="337"/>
                </a:lnTo>
                <a:lnTo>
                  <a:pt x="799" y="337"/>
                </a:lnTo>
                <a:lnTo>
                  <a:pt x="806" y="406"/>
                </a:lnTo>
                <a:lnTo>
                  <a:pt x="848" y="258"/>
                </a:lnTo>
                <a:lnTo>
                  <a:pt x="912" y="258"/>
                </a:lnTo>
                <a:lnTo>
                  <a:pt x="918" y="257"/>
                </a:lnTo>
                <a:close/>
                <a:moveTo>
                  <a:pt x="766" y="0"/>
                </a:moveTo>
                <a:lnTo>
                  <a:pt x="796" y="5"/>
                </a:lnTo>
                <a:lnTo>
                  <a:pt x="825" y="18"/>
                </a:lnTo>
                <a:lnTo>
                  <a:pt x="848" y="38"/>
                </a:lnTo>
                <a:lnTo>
                  <a:pt x="866" y="65"/>
                </a:lnTo>
                <a:lnTo>
                  <a:pt x="877" y="97"/>
                </a:lnTo>
                <a:lnTo>
                  <a:pt x="882" y="132"/>
                </a:lnTo>
                <a:lnTo>
                  <a:pt x="877" y="168"/>
                </a:lnTo>
                <a:lnTo>
                  <a:pt x="866" y="198"/>
                </a:lnTo>
                <a:lnTo>
                  <a:pt x="848" y="225"/>
                </a:lnTo>
                <a:lnTo>
                  <a:pt x="825" y="246"/>
                </a:lnTo>
                <a:lnTo>
                  <a:pt x="796" y="260"/>
                </a:lnTo>
                <a:lnTo>
                  <a:pt x="766" y="265"/>
                </a:lnTo>
                <a:lnTo>
                  <a:pt x="734" y="260"/>
                </a:lnTo>
                <a:lnTo>
                  <a:pt x="707" y="246"/>
                </a:lnTo>
                <a:lnTo>
                  <a:pt x="684" y="225"/>
                </a:lnTo>
                <a:lnTo>
                  <a:pt x="666" y="198"/>
                </a:lnTo>
                <a:lnTo>
                  <a:pt x="653" y="168"/>
                </a:lnTo>
                <a:lnTo>
                  <a:pt x="650" y="132"/>
                </a:lnTo>
                <a:lnTo>
                  <a:pt x="653" y="97"/>
                </a:lnTo>
                <a:lnTo>
                  <a:pt x="666" y="65"/>
                </a:lnTo>
                <a:lnTo>
                  <a:pt x="684" y="38"/>
                </a:lnTo>
                <a:lnTo>
                  <a:pt x="707" y="18"/>
                </a:lnTo>
                <a:lnTo>
                  <a:pt x="734" y="5"/>
                </a:lnTo>
                <a:lnTo>
                  <a:pt x="7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 sz="2000"/>
          </a:p>
        </p:txBody>
      </p:sp>
      <p:sp>
        <p:nvSpPr>
          <p:cNvPr id="34832" name="TextBox 13"/>
          <p:cNvSpPr txBox="1">
            <a:spLocks noChangeArrowheads="1"/>
          </p:cNvSpPr>
          <p:nvPr/>
        </p:nvSpPr>
        <p:spPr bwMode="auto">
          <a:xfrm>
            <a:off x="1260793" y="3152458"/>
            <a:ext cx="161448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oat-zero</a:t>
            </a:r>
            <a:endParaRPr lang="en-US" altLang="zh-CN" sz="20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4833" name="TextBox 13"/>
          <p:cNvSpPr txBox="1">
            <a:spLocks noChangeArrowheads="1"/>
          </p:cNvSpPr>
          <p:nvPr/>
        </p:nvSpPr>
        <p:spPr bwMode="auto">
          <a:xfrm>
            <a:off x="1038225" y="3581400"/>
            <a:ext cx="2060575" cy="177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marL="285750" indent="-285750" algn="l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Base模型也可以Aha</a:t>
            </a:r>
            <a:endParaRPr sz="160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285750" indent="-285750" algn="l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RL能将Base的表面自我反思转化为有效自我反思，但并不一定长度就一定增加</a:t>
            </a:r>
            <a:endParaRPr sz="160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3974783" y="3153093"/>
            <a:ext cx="161448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DeepScaleR</a:t>
            </a:r>
            <a:endParaRPr lang="en-US" altLang="zh-CN" sz="20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" name="TextBox 13"/>
          <p:cNvSpPr txBox="1">
            <a:spLocks noChangeArrowheads="1"/>
          </p:cNvSpPr>
          <p:nvPr/>
        </p:nvSpPr>
        <p:spPr bwMode="auto">
          <a:xfrm>
            <a:off x="3752215" y="3707765"/>
            <a:ext cx="2060575" cy="103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marL="285750" indent="-285750" algn="l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RL 缩放也可以表现在小模型 </a:t>
            </a:r>
            <a:r>
              <a:rPr lang="en-US"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(</a:t>
            </a:r>
            <a:r>
              <a:rPr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1.5B</a:t>
            </a:r>
            <a:r>
              <a:rPr lang="en-US"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) </a:t>
            </a:r>
            <a:r>
              <a:rPr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中</a:t>
            </a:r>
            <a:endParaRPr sz="160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285750" indent="-285750" algn="l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高质量的SFT蒸馏+RL Scaling结合</a:t>
            </a:r>
            <a:endParaRPr sz="160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5" name="Rounded Rectangle 29"/>
          <p:cNvSpPr>
            <a:spLocks noChangeArrowheads="1"/>
          </p:cNvSpPr>
          <p:nvPr/>
        </p:nvSpPr>
        <p:spPr bwMode="auto">
          <a:xfrm>
            <a:off x="6107430" y="1976120"/>
            <a:ext cx="2533015" cy="352679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6" name="Rounded Rectangle 9"/>
          <p:cNvSpPr>
            <a:spLocks noChangeArrowheads="1"/>
          </p:cNvSpPr>
          <p:nvPr/>
        </p:nvSpPr>
        <p:spPr bwMode="auto">
          <a:xfrm>
            <a:off x="6264910" y="2148840"/>
            <a:ext cx="2510790" cy="3481070"/>
          </a:xfrm>
          <a:prstGeom prst="roundRect">
            <a:avLst>
              <a:gd name="adj" fmla="val 16667"/>
            </a:avLst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6712268" y="3153093"/>
            <a:ext cx="161448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LIMO+s1</a:t>
            </a:r>
            <a:endParaRPr lang="en-US" altLang="zh-CN" sz="20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489700" y="3707765"/>
            <a:ext cx="2060575" cy="103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marL="285750" indent="-285750" algn="l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少量SFT（1000条）可以激活推理能力</a:t>
            </a:r>
            <a:endParaRPr sz="160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285750" indent="-285750" algn="l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从获取知识转为引发知识</a:t>
            </a:r>
            <a:endParaRPr sz="160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0" name="Rounded Rectangle 30"/>
          <p:cNvSpPr>
            <a:spLocks noChangeArrowheads="1"/>
          </p:cNvSpPr>
          <p:nvPr/>
        </p:nvSpPr>
        <p:spPr bwMode="auto">
          <a:xfrm>
            <a:off x="8905875" y="1976120"/>
            <a:ext cx="2613025" cy="365315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9043035" y="2148840"/>
            <a:ext cx="2475865" cy="3481070"/>
          </a:xfrm>
          <a:prstGeom prst="roundRect">
            <a:avLst>
              <a:gd name="adj" fmla="val 16667"/>
            </a:avLst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9473883" y="3153093"/>
            <a:ext cx="161448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实验</a:t>
            </a:r>
            <a:endParaRPr lang="zh-CN" altLang="en-US" sz="20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251315" y="3707765"/>
            <a:ext cx="2060575" cy="132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marL="285750" indent="-285750" algn="l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起点不重要</a:t>
            </a:r>
            <a:r>
              <a:rPr lang="zh-CN"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，</a:t>
            </a:r>
            <a:r>
              <a:rPr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Instruct、Base、各种Size，都可以</a:t>
            </a:r>
            <a:endParaRPr sz="160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285750" indent="-285750" algn="l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模型越大</a:t>
            </a:r>
            <a:r>
              <a:rPr lang="zh-CN"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越新</a:t>
            </a:r>
            <a:r>
              <a:rPr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越好</a:t>
            </a:r>
            <a:endParaRPr sz="160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285750" indent="-285750" algn="l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sz="16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Reward格外重要</a:t>
            </a:r>
            <a:endParaRPr sz="160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6" name="Freeform 8"/>
          <p:cNvSpPr>
            <a:spLocks noEditPoints="1"/>
          </p:cNvSpPr>
          <p:nvPr/>
        </p:nvSpPr>
        <p:spPr bwMode="auto">
          <a:xfrm>
            <a:off x="7186295" y="2431415"/>
            <a:ext cx="668338" cy="511175"/>
          </a:xfrm>
          <a:custGeom>
            <a:avLst/>
            <a:gdLst>
              <a:gd name="T0" fmla="*/ 80634546 w 1232"/>
              <a:gd name="T1" fmla="*/ 236336130 h 944"/>
              <a:gd name="T2" fmla="*/ 104766321 w 1232"/>
              <a:gd name="T3" fmla="*/ 237802509 h 944"/>
              <a:gd name="T4" fmla="*/ 135666104 w 1232"/>
              <a:gd name="T5" fmla="*/ 232231026 h 944"/>
              <a:gd name="T6" fmla="*/ 135372079 w 1232"/>
              <a:gd name="T7" fmla="*/ 194992144 h 944"/>
              <a:gd name="T8" fmla="*/ 168332209 w 1232"/>
              <a:gd name="T9" fmla="*/ 166549371 h 944"/>
              <a:gd name="T10" fmla="*/ 111828896 w 1232"/>
              <a:gd name="T11" fmla="*/ 198803755 h 944"/>
              <a:gd name="T12" fmla="*/ 135372079 w 1232"/>
              <a:gd name="T13" fmla="*/ 166549371 h 944"/>
              <a:gd name="T14" fmla="*/ 72688810 w 1232"/>
              <a:gd name="T15" fmla="*/ 186488445 h 944"/>
              <a:gd name="T16" fmla="*/ 92405866 w 1232"/>
              <a:gd name="T17" fmla="*/ 166549371 h 944"/>
              <a:gd name="T18" fmla="*/ 49734220 w 1232"/>
              <a:gd name="T19" fmla="*/ 187661331 h 944"/>
              <a:gd name="T20" fmla="*/ 48557577 w 1232"/>
              <a:gd name="T21" fmla="*/ 166549371 h 944"/>
              <a:gd name="T22" fmla="*/ 158620694 w 1232"/>
              <a:gd name="T23" fmla="*/ 276800721 h 944"/>
              <a:gd name="T24" fmla="*/ 192758010 w 1232"/>
              <a:gd name="T25" fmla="*/ 192646371 h 944"/>
              <a:gd name="T26" fmla="*/ 205706516 w 1232"/>
              <a:gd name="T27" fmla="*/ 173000248 h 944"/>
              <a:gd name="T28" fmla="*/ 213652252 w 1232"/>
              <a:gd name="T29" fmla="*/ 153647617 h 944"/>
              <a:gd name="T30" fmla="*/ 176277945 w 1232"/>
              <a:gd name="T31" fmla="*/ 154234060 h 944"/>
              <a:gd name="T32" fmla="*/ 156266321 w 1232"/>
              <a:gd name="T33" fmla="*/ 124325991 h 944"/>
              <a:gd name="T34" fmla="*/ 141846061 w 1232"/>
              <a:gd name="T35" fmla="*/ 139572976 h 944"/>
              <a:gd name="T36" fmla="*/ 55914719 w 1232"/>
              <a:gd name="T37" fmla="*/ 139572976 h 944"/>
              <a:gd name="T38" fmla="*/ 54442965 w 1232"/>
              <a:gd name="T39" fmla="*/ 124325991 h 944"/>
              <a:gd name="T40" fmla="*/ 44731450 w 1232"/>
              <a:gd name="T41" fmla="*/ 154234060 h 944"/>
              <a:gd name="T42" fmla="*/ 152440737 w 1232"/>
              <a:gd name="T43" fmla="*/ 82102069 h 944"/>
              <a:gd name="T44" fmla="*/ 182751927 w 1232"/>
              <a:gd name="T45" fmla="*/ 101747651 h 944"/>
              <a:gd name="T46" fmla="*/ 104766321 w 1232"/>
              <a:gd name="T47" fmla="*/ 82102069 h 944"/>
              <a:gd name="T48" fmla="*/ 138903638 w 1232"/>
              <a:gd name="T49" fmla="*/ 82102069 h 944"/>
              <a:gd name="T50" fmla="*/ 54442965 w 1232"/>
              <a:gd name="T51" fmla="*/ 111717188 h 944"/>
              <a:gd name="T52" fmla="*/ 20894242 w 1232"/>
              <a:gd name="T53" fmla="*/ 82102069 h 944"/>
              <a:gd name="T54" fmla="*/ 40905866 w 1232"/>
              <a:gd name="T55" fmla="*/ 111717188 h 944"/>
              <a:gd name="T56" fmla="*/ 229543724 w 1232"/>
              <a:gd name="T57" fmla="*/ 70666153 h 944"/>
              <a:gd name="T58" fmla="*/ 229543724 w 1232"/>
              <a:gd name="T59" fmla="*/ 70666153 h 944"/>
              <a:gd name="T60" fmla="*/ 148909178 w 1232"/>
              <a:gd name="T61" fmla="*/ 69493267 h 944"/>
              <a:gd name="T62" fmla="*/ 144495001 w 1232"/>
              <a:gd name="T63" fmla="*/ 46915468 h 944"/>
              <a:gd name="T64" fmla="*/ 43848832 w 1232"/>
              <a:gd name="T65" fmla="*/ 53366345 h 944"/>
              <a:gd name="T66" fmla="*/ 52677186 w 1232"/>
              <a:gd name="T67" fmla="*/ 58937286 h 944"/>
              <a:gd name="T68" fmla="*/ 104766321 w 1232"/>
              <a:gd name="T69" fmla="*/ 69493267 h 944"/>
              <a:gd name="T70" fmla="*/ 118892014 w 1232"/>
              <a:gd name="T71" fmla="*/ 42810365 h 944"/>
              <a:gd name="T72" fmla="*/ 85343291 w 1232"/>
              <a:gd name="T73" fmla="*/ 37532375 h 944"/>
              <a:gd name="T74" fmla="*/ 62388701 w 1232"/>
              <a:gd name="T75" fmla="*/ 69493267 h 944"/>
              <a:gd name="T76" fmla="*/ 104766321 w 1232"/>
              <a:gd name="T77" fmla="*/ 19939074 h 944"/>
              <a:gd name="T78" fmla="*/ 145083594 w 1232"/>
              <a:gd name="T79" fmla="*/ 31667941 h 944"/>
              <a:gd name="T80" fmla="*/ 184223681 w 1232"/>
              <a:gd name="T81" fmla="*/ 69493267 h 944"/>
              <a:gd name="T82" fmla="*/ 190697663 w 1232"/>
              <a:gd name="T83" fmla="*/ 82102069 h 944"/>
              <a:gd name="T84" fmla="*/ 197760780 w 1232"/>
              <a:gd name="T85" fmla="*/ 124325991 h 944"/>
              <a:gd name="T86" fmla="*/ 191286256 w 1232"/>
              <a:gd name="T87" fmla="*/ 154234060 h 944"/>
              <a:gd name="T88" fmla="*/ 176277945 w 1232"/>
              <a:gd name="T89" fmla="*/ 178571730 h 944"/>
              <a:gd name="T90" fmla="*/ 132429113 w 1232"/>
              <a:gd name="T91" fmla="*/ 210239671 h 944"/>
              <a:gd name="T92" fmla="*/ 92405866 w 1232"/>
              <a:gd name="T93" fmla="*/ 216397056 h 944"/>
              <a:gd name="T94" fmla="*/ 52677186 w 1232"/>
              <a:gd name="T95" fmla="*/ 204668189 h 944"/>
              <a:gd name="T96" fmla="*/ 12948506 w 1232"/>
              <a:gd name="T97" fmla="*/ 166549371 h 944"/>
              <a:gd name="T98" fmla="*/ 6768550 w 1232"/>
              <a:gd name="T99" fmla="*/ 154234060 h 944"/>
              <a:gd name="T100" fmla="*/ 0 w 1232"/>
              <a:gd name="T101" fmla="*/ 111717188 h 944"/>
              <a:gd name="T102" fmla="*/ 5885931 w 1232"/>
              <a:gd name="T103" fmla="*/ 82102069 h 944"/>
              <a:gd name="T104" fmla="*/ 20894242 w 1232"/>
              <a:gd name="T105" fmla="*/ 58057892 h 944"/>
              <a:gd name="T106" fmla="*/ 65331667 w 1232"/>
              <a:gd name="T107" fmla="*/ 26096458 h 944"/>
              <a:gd name="T108" fmla="*/ 307529872 w 1232"/>
              <a:gd name="T109" fmla="*/ 0 h 944"/>
              <a:gd name="T110" fmla="*/ 307529872 w 1232"/>
              <a:gd name="T111" fmla="*/ 0 h 94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32" h="944">
                <a:moveTo>
                  <a:pt x="461" y="792"/>
                </a:moveTo>
                <a:lnTo>
                  <a:pt x="461" y="944"/>
                </a:lnTo>
                <a:lnTo>
                  <a:pt x="274" y="944"/>
                </a:lnTo>
                <a:lnTo>
                  <a:pt x="274" y="806"/>
                </a:lnTo>
                <a:lnTo>
                  <a:pt x="295" y="809"/>
                </a:lnTo>
                <a:lnTo>
                  <a:pt x="304" y="811"/>
                </a:lnTo>
                <a:lnTo>
                  <a:pt x="314" y="811"/>
                </a:lnTo>
                <a:lnTo>
                  <a:pt x="356" y="811"/>
                </a:lnTo>
                <a:lnTo>
                  <a:pt x="368" y="811"/>
                </a:lnTo>
                <a:lnTo>
                  <a:pt x="377" y="809"/>
                </a:lnTo>
                <a:lnTo>
                  <a:pt x="420" y="803"/>
                </a:lnTo>
                <a:lnTo>
                  <a:pt x="461" y="792"/>
                </a:lnTo>
                <a:close/>
                <a:moveTo>
                  <a:pt x="506" y="568"/>
                </a:moveTo>
                <a:lnTo>
                  <a:pt x="493" y="605"/>
                </a:lnTo>
                <a:lnTo>
                  <a:pt x="477" y="636"/>
                </a:lnTo>
                <a:lnTo>
                  <a:pt x="460" y="665"/>
                </a:lnTo>
                <a:lnTo>
                  <a:pt x="491" y="646"/>
                </a:lnTo>
                <a:lnTo>
                  <a:pt x="521" y="624"/>
                </a:lnTo>
                <a:lnTo>
                  <a:pt x="548" y="598"/>
                </a:lnTo>
                <a:lnTo>
                  <a:pt x="572" y="568"/>
                </a:lnTo>
                <a:lnTo>
                  <a:pt x="506" y="568"/>
                </a:lnTo>
                <a:close/>
                <a:moveTo>
                  <a:pt x="356" y="568"/>
                </a:moveTo>
                <a:lnTo>
                  <a:pt x="356" y="689"/>
                </a:lnTo>
                <a:lnTo>
                  <a:pt x="380" y="678"/>
                </a:lnTo>
                <a:lnTo>
                  <a:pt x="404" y="660"/>
                </a:lnTo>
                <a:lnTo>
                  <a:pt x="425" y="636"/>
                </a:lnTo>
                <a:lnTo>
                  <a:pt x="444" y="605"/>
                </a:lnTo>
                <a:lnTo>
                  <a:pt x="460" y="568"/>
                </a:lnTo>
                <a:lnTo>
                  <a:pt x="356" y="568"/>
                </a:lnTo>
                <a:close/>
                <a:moveTo>
                  <a:pt x="212" y="568"/>
                </a:moveTo>
                <a:lnTo>
                  <a:pt x="228" y="605"/>
                </a:lnTo>
                <a:lnTo>
                  <a:pt x="247" y="636"/>
                </a:lnTo>
                <a:lnTo>
                  <a:pt x="268" y="660"/>
                </a:lnTo>
                <a:lnTo>
                  <a:pt x="290" y="678"/>
                </a:lnTo>
                <a:lnTo>
                  <a:pt x="314" y="689"/>
                </a:lnTo>
                <a:lnTo>
                  <a:pt x="314" y="568"/>
                </a:lnTo>
                <a:lnTo>
                  <a:pt x="212" y="568"/>
                </a:lnTo>
                <a:close/>
                <a:moveTo>
                  <a:pt x="98" y="568"/>
                </a:moveTo>
                <a:lnTo>
                  <a:pt x="131" y="608"/>
                </a:lnTo>
                <a:lnTo>
                  <a:pt x="169" y="640"/>
                </a:lnTo>
                <a:lnTo>
                  <a:pt x="212" y="665"/>
                </a:lnTo>
                <a:lnTo>
                  <a:pt x="195" y="636"/>
                </a:lnTo>
                <a:lnTo>
                  <a:pt x="179" y="605"/>
                </a:lnTo>
                <a:lnTo>
                  <a:pt x="165" y="568"/>
                </a:lnTo>
                <a:lnTo>
                  <a:pt x="98" y="568"/>
                </a:lnTo>
                <a:close/>
                <a:moveTo>
                  <a:pt x="726" y="524"/>
                </a:moveTo>
                <a:lnTo>
                  <a:pt x="726" y="944"/>
                </a:lnTo>
                <a:lnTo>
                  <a:pt x="539" y="944"/>
                </a:lnTo>
                <a:lnTo>
                  <a:pt x="539" y="757"/>
                </a:lnTo>
                <a:lnTo>
                  <a:pt x="582" y="728"/>
                </a:lnTo>
                <a:lnTo>
                  <a:pt x="620" y="695"/>
                </a:lnTo>
                <a:lnTo>
                  <a:pt x="655" y="657"/>
                </a:lnTo>
                <a:lnTo>
                  <a:pt x="685" y="616"/>
                </a:lnTo>
                <a:lnTo>
                  <a:pt x="688" y="609"/>
                </a:lnTo>
                <a:lnTo>
                  <a:pt x="693" y="603"/>
                </a:lnTo>
                <a:lnTo>
                  <a:pt x="699" y="590"/>
                </a:lnTo>
                <a:lnTo>
                  <a:pt x="715" y="559"/>
                </a:lnTo>
                <a:lnTo>
                  <a:pt x="720" y="546"/>
                </a:lnTo>
                <a:lnTo>
                  <a:pt x="723" y="533"/>
                </a:lnTo>
                <a:lnTo>
                  <a:pt x="726" y="524"/>
                </a:lnTo>
                <a:close/>
                <a:moveTo>
                  <a:pt x="531" y="424"/>
                </a:moveTo>
                <a:lnTo>
                  <a:pt x="528" y="476"/>
                </a:lnTo>
                <a:lnTo>
                  <a:pt x="518" y="526"/>
                </a:lnTo>
                <a:lnTo>
                  <a:pt x="599" y="526"/>
                </a:lnTo>
                <a:lnTo>
                  <a:pt x="612" y="492"/>
                </a:lnTo>
                <a:lnTo>
                  <a:pt x="621" y="459"/>
                </a:lnTo>
                <a:lnTo>
                  <a:pt x="626" y="424"/>
                </a:lnTo>
                <a:lnTo>
                  <a:pt x="531" y="424"/>
                </a:lnTo>
                <a:close/>
                <a:moveTo>
                  <a:pt x="356" y="424"/>
                </a:moveTo>
                <a:lnTo>
                  <a:pt x="356" y="526"/>
                </a:lnTo>
                <a:lnTo>
                  <a:pt x="472" y="526"/>
                </a:lnTo>
                <a:lnTo>
                  <a:pt x="482" y="476"/>
                </a:lnTo>
                <a:lnTo>
                  <a:pt x="485" y="424"/>
                </a:lnTo>
                <a:lnTo>
                  <a:pt x="356" y="424"/>
                </a:lnTo>
                <a:close/>
                <a:moveTo>
                  <a:pt x="185" y="424"/>
                </a:moveTo>
                <a:lnTo>
                  <a:pt x="190" y="476"/>
                </a:lnTo>
                <a:lnTo>
                  <a:pt x="199" y="526"/>
                </a:lnTo>
                <a:lnTo>
                  <a:pt x="314" y="526"/>
                </a:lnTo>
                <a:lnTo>
                  <a:pt x="314" y="424"/>
                </a:lnTo>
                <a:lnTo>
                  <a:pt x="185" y="424"/>
                </a:lnTo>
                <a:close/>
                <a:moveTo>
                  <a:pt x="46" y="424"/>
                </a:moveTo>
                <a:lnTo>
                  <a:pt x="54" y="476"/>
                </a:lnTo>
                <a:lnTo>
                  <a:pt x="71" y="526"/>
                </a:lnTo>
                <a:lnTo>
                  <a:pt x="152" y="526"/>
                </a:lnTo>
                <a:lnTo>
                  <a:pt x="144" y="476"/>
                </a:lnTo>
                <a:lnTo>
                  <a:pt x="139" y="424"/>
                </a:lnTo>
                <a:lnTo>
                  <a:pt x="46" y="424"/>
                </a:lnTo>
                <a:close/>
                <a:moveTo>
                  <a:pt x="518" y="280"/>
                </a:moveTo>
                <a:lnTo>
                  <a:pt x="528" y="329"/>
                </a:lnTo>
                <a:lnTo>
                  <a:pt x="531" y="381"/>
                </a:lnTo>
                <a:lnTo>
                  <a:pt x="626" y="381"/>
                </a:lnTo>
                <a:lnTo>
                  <a:pt x="621" y="347"/>
                </a:lnTo>
                <a:lnTo>
                  <a:pt x="612" y="313"/>
                </a:lnTo>
                <a:lnTo>
                  <a:pt x="599" y="280"/>
                </a:lnTo>
                <a:lnTo>
                  <a:pt x="518" y="280"/>
                </a:lnTo>
                <a:close/>
                <a:moveTo>
                  <a:pt x="356" y="280"/>
                </a:moveTo>
                <a:lnTo>
                  <a:pt x="356" y="381"/>
                </a:lnTo>
                <a:lnTo>
                  <a:pt x="485" y="381"/>
                </a:lnTo>
                <a:lnTo>
                  <a:pt x="482" y="329"/>
                </a:lnTo>
                <a:lnTo>
                  <a:pt x="472" y="280"/>
                </a:lnTo>
                <a:lnTo>
                  <a:pt x="356" y="280"/>
                </a:lnTo>
                <a:close/>
                <a:moveTo>
                  <a:pt x="199" y="280"/>
                </a:moveTo>
                <a:lnTo>
                  <a:pt x="190" y="329"/>
                </a:lnTo>
                <a:lnTo>
                  <a:pt x="185" y="381"/>
                </a:lnTo>
                <a:lnTo>
                  <a:pt x="314" y="381"/>
                </a:lnTo>
                <a:lnTo>
                  <a:pt x="314" y="280"/>
                </a:lnTo>
                <a:lnTo>
                  <a:pt x="199" y="280"/>
                </a:lnTo>
                <a:close/>
                <a:moveTo>
                  <a:pt x="71" y="280"/>
                </a:moveTo>
                <a:lnTo>
                  <a:pt x="58" y="313"/>
                </a:lnTo>
                <a:lnTo>
                  <a:pt x="50" y="347"/>
                </a:lnTo>
                <a:lnTo>
                  <a:pt x="46" y="381"/>
                </a:lnTo>
                <a:lnTo>
                  <a:pt x="139" y="381"/>
                </a:lnTo>
                <a:lnTo>
                  <a:pt x="144" y="329"/>
                </a:lnTo>
                <a:lnTo>
                  <a:pt x="152" y="280"/>
                </a:lnTo>
                <a:lnTo>
                  <a:pt x="71" y="280"/>
                </a:lnTo>
                <a:close/>
                <a:moveTo>
                  <a:pt x="780" y="241"/>
                </a:moveTo>
                <a:lnTo>
                  <a:pt x="967" y="241"/>
                </a:lnTo>
                <a:lnTo>
                  <a:pt x="967" y="944"/>
                </a:lnTo>
                <a:lnTo>
                  <a:pt x="780" y="944"/>
                </a:lnTo>
                <a:lnTo>
                  <a:pt x="780" y="241"/>
                </a:lnTo>
                <a:close/>
                <a:moveTo>
                  <a:pt x="460" y="141"/>
                </a:moveTo>
                <a:lnTo>
                  <a:pt x="477" y="169"/>
                </a:lnTo>
                <a:lnTo>
                  <a:pt x="493" y="201"/>
                </a:lnTo>
                <a:lnTo>
                  <a:pt x="506" y="237"/>
                </a:lnTo>
                <a:lnTo>
                  <a:pt x="572" y="237"/>
                </a:lnTo>
                <a:lnTo>
                  <a:pt x="548" y="207"/>
                </a:lnTo>
                <a:lnTo>
                  <a:pt x="521" y="182"/>
                </a:lnTo>
                <a:lnTo>
                  <a:pt x="491" y="160"/>
                </a:lnTo>
                <a:lnTo>
                  <a:pt x="460" y="141"/>
                </a:lnTo>
                <a:close/>
                <a:moveTo>
                  <a:pt x="212" y="141"/>
                </a:moveTo>
                <a:lnTo>
                  <a:pt x="179" y="160"/>
                </a:lnTo>
                <a:lnTo>
                  <a:pt x="149" y="182"/>
                </a:lnTo>
                <a:lnTo>
                  <a:pt x="122" y="207"/>
                </a:lnTo>
                <a:lnTo>
                  <a:pt x="98" y="237"/>
                </a:lnTo>
                <a:lnTo>
                  <a:pt x="165" y="237"/>
                </a:lnTo>
                <a:lnTo>
                  <a:pt x="179" y="201"/>
                </a:lnTo>
                <a:lnTo>
                  <a:pt x="195" y="169"/>
                </a:lnTo>
                <a:lnTo>
                  <a:pt x="212" y="141"/>
                </a:lnTo>
                <a:close/>
                <a:moveTo>
                  <a:pt x="356" y="117"/>
                </a:moveTo>
                <a:lnTo>
                  <a:pt x="356" y="237"/>
                </a:lnTo>
                <a:lnTo>
                  <a:pt x="460" y="237"/>
                </a:lnTo>
                <a:lnTo>
                  <a:pt x="444" y="201"/>
                </a:lnTo>
                <a:lnTo>
                  <a:pt x="425" y="169"/>
                </a:lnTo>
                <a:lnTo>
                  <a:pt x="404" y="146"/>
                </a:lnTo>
                <a:lnTo>
                  <a:pt x="380" y="128"/>
                </a:lnTo>
                <a:lnTo>
                  <a:pt x="356" y="117"/>
                </a:lnTo>
                <a:close/>
                <a:moveTo>
                  <a:pt x="314" y="117"/>
                </a:moveTo>
                <a:lnTo>
                  <a:pt x="290" y="128"/>
                </a:lnTo>
                <a:lnTo>
                  <a:pt x="268" y="146"/>
                </a:lnTo>
                <a:lnTo>
                  <a:pt x="247" y="169"/>
                </a:lnTo>
                <a:lnTo>
                  <a:pt x="228" y="201"/>
                </a:lnTo>
                <a:lnTo>
                  <a:pt x="212" y="237"/>
                </a:lnTo>
                <a:lnTo>
                  <a:pt x="314" y="237"/>
                </a:lnTo>
                <a:lnTo>
                  <a:pt x="314" y="117"/>
                </a:lnTo>
                <a:close/>
                <a:moveTo>
                  <a:pt x="314" y="68"/>
                </a:moveTo>
                <a:lnTo>
                  <a:pt x="356" y="68"/>
                </a:lnTo>
                <a:lnTo>
                  <a:pt x="356" y="70"/>
                </a:lnTo>
                <a:lnTo>
                  <a:pt x="404" y="76"/>
                </a:lnTo>
                <a:lnTo>
                  <a:pt x="450" y="89"/>
                </a:lnTo>
                <a:lnTo>
                  <a:pt x="493" y="108"/>
                </a:lnTo>
                <a:lnTo>
                  <a:pt x="533" y="131"/>
                </a:lnTo>
                <a:lnTo>
                  <a:pt x="569" y="161"/>
                </a:lnTo>
                <a:lnTo>
                  <a:pt x="599" y="198"/>
                </a:lnTo>
                <a:lnTo>
                  <a:pt x="626" y="237"/>
                </a:lnTo>
                <a:lnTo>
                  <a:pt x="628" y="237"/>
                </a:lnTo>
                <a:lnTo>
                  <a:pt x="634" y="248"/>
                </a:lnTo>
                <a:lnTo>
                  <a:pt x="650" y="280"/>
                </a:lnTo>
                <a:lnTo>
                  <a:pt x="648" y="280"/>
                </a:lnTo>
                <a:lnTo>
                  <a:pt x="663" y="329"/>
                </a:lnTo>
                <a:lnTo>
                  <a:pt x="671" y="381"/>
                </a:lnTo>
                <a:lnTo>
                  <a:pt x="672" y="381"/>
                </a:lnTo>
                <a:lnTo>
                  <a:pt x="672" y="424"/>
                </a:lnTo>
                <a:lnTo>
                  <a:pt x="671" y="424"/>
                </a:lnTo>
                <a:lnTo>
                  <a:pt x="663" y="476"/>
                </a:lnTo>
                <a:lnTo>
                  <a:pt x="648" y="526"/>
                </a:lnTo>
                <a:lnTo>
                  <a:pt x="650" y="526"/>
                </a:lnTo>
                <a:lnTo>
                  <a:pt x="634" y="557"/>
                </a:lnTo>
                <a:lnTo>
                  <a:pt x="628" y="568"/>
                </a:lnTo>
                <a:lnTo>
                  <a:pt x="626" y="568"/>
                </a:lnTo>
                <a:lnTo>
                  <a:pt x="599" y="609"/>
                </a:lnTo>
                <a:lnTo>
                  <a:pt x="569" y="644"/>
                </a:lnTo>
                <a:lnTo>
                  <a:pt x="533" y="674"/>
                </a:lnTo>
                <a:lnTo>
                  <a:pt x="493" y="698"/>
                </a:lnTo>
                <a:lnTo>
                  <a:pt x="450" y="717"/>
                </a:lnTo>
                <a:lnTo>
                  <a:pt x="404" y="730"/>
                </a:lnTo>
                <a:lnTo>
                  <a:pt x="356" y="736"/>
                </a:lnTo>
                <a:lnTo>
                  <a:pt x="356" y="738"/>
                </a:lnTo>
                <a:lnTo>
                  <a:pt x="314" y="738"/>
                </a:lnTo>
                <a:lnTo>
                  <a:pt x="314" y="736"/>
                </a:lnTo>
                <a:lnTo>
                  <a:pt x="266" y="730"/>
                </a:lnTo>
                <a:lnTo>
                  <a:pt x="222" y="717"/>
                </a:lnTo>
                <a:lnTo>
                  <a:pt x="179" y="698"/>
                </a:lnTo>
                <a:lnTo>
                  <a:pt x="139" y="674"/>
                </a:lnTo>
                <a:lnTo>
                  <a:pt x="103" y="644"/>
                </a:lnTo>
                <a:lnTo>
                  <a:pt x="71" y="609"/>
                </a:lnTo>
                <a:lnTo>
                  <a:pt x="44" y="568"/>
                </a:lnTo>
                <a:lnTo>
                  <a:pt x="38" y="557"/>
                </a:lnTo>
                <a:lnTo>
                  <a:pt x="20" y="526"/>
                </a:lnTo>
                <a:lnTo>
                  <a:pt x="23" y="526"/>
                </a:lnTo>
                <a:lnTo>
                  <a:pt x="8" y="476"/>
                </a:lnTo>
                <a:lnTo>
                  <a:pt x="1" y="424"/>
                </a:lnTo>
                <a:lnTo>
                  <a:pt x="0" y="424"/>
                </a:lnTo>
                <a:lnTo>
                  <a:pt x="0" y="381"/>
                </a:lnTo>
                <a:lnTo>
                  <a:pt x="1" y="381"/>
                </a:lnTo>
                <a:lnTo>
                  <a:pt x="8" y="329"/>
                </a:lnTo>
                <a:lnTo>
                  <a:pt x="23" y="280"/>
                </a:lnTo>
                <a:lnTo>
                  <a:pt x="20" y="280"/>
                </a:lnTo>
                <a:lnTo>
                  <a:pt x="38" y="248"/>
                </a:lnTo>
                <a:lnTo>
                  <a:pt x="44" y="237"/>
                </a:lnTo>
                <a:lnTo>
                  <a:pt x="71" y="198"/>
                </a:lnTo>
                <a:lnTo>
                  <a:pt x="103" y="161"/>
                </a:lnTo>
                <a:lnTo>
                  <a:pt x="139" y="131"/>
                </a:lnTo>
                <a:lnTo>
                  <a:pt x="179" y="108"/>
                </a:lnTo>
                <a:lnTo>
                  <a:pt x="222" y="89"/>
                </a:lnTo>
                <a:lnTo>
                  <a:pt x="266" y="76"/>
                </a:lnTo>
                <a:lnTo>
                  <a:pt x="314" y="70"/>
                </a:lnTo>
                <a:lnTo>
                  <a:pt x="314" y="68"/>
                </a:lnTo>
                <a:close/>
                <a:moveTo>
                  <a:pt x="1045" y="0"/>
                </a:moveTo>
                <a:lnTo>
                  <a:pt x="1232" y="0"/>
                </a:lnTo>
                <a:lnTo>
                  <a:pt x="1232" y="944"/>
                </a:lnTo>
                <a:lnTo>
                  <a:pt x="1045" y="944"/>
                </a:lnTo>
                <a:lnTo>
                  <a:pt x="10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p>
            <a:endParaRPr lang="zh-CN" altLang="en-US"/>
          </a:p>
        </p:txBody>
      </p: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0003473" y="2431098"/>
            <a:ext cx="555625" cy="552450"/>
          </a:xfrm>
          <a:custGeom>
            <a:avLst/>
            <a:gdLst>
              <a:gd name="T0" fmla="*/ 174136467 w 1021"/>
              <a:gd name="T1" fmla="*/ 194666991 h 1018"/>
              <a:gd name="T2" fmla="*/ 173840424 w 1021"/>
              <a:gd name="T3" fmla="*/ 276833346 h 1018"/>
              <a:gd name="T4" fmla="*/ 174728553 w 1021"/>
              <a:gd name="T5" fmla="*/ 277716832 h 1018"/>
              <a:gd name="T6" fmla="*/ 243139541 w 1021"/>
              <a:gd name="T7" fmla="*/ 277422156 h 1018"/>
              <a:gd name="T8" fmla="*/ 243731627 w 1021"/>
              <a:gd name="T9" fmla="*/ 195255801 h 1018"/>
              <a:gd name="T10" fmla="*/ 242842954 w 1021"/>
              <a:gd name="T11" fmla="*/ 194666991 h 1018"/>
              <a:gd name="T12" fmla="*/ 80849152 w 1021"/>
              <a:gd name="T13" fmla="*/ 194666991 h 1018"/>
              <a:gd name="T14" fmla="*/ 79368392 w 1021"/>
              <a:gd name="T15" fmla="*/ 195255801 h 1018"/>
              <a:gd name="T16" fmla="*/ 71371963 w 1021"/>
              <a:gd name="T17" fmla="*/ 203501850 h 1018"/>
              <a:gd name="T18" fmla="*/ 71371963 w 1021"/>
              <a:gd name="T19" fmla="*/ 229418158 h 1018"/>
              <a:gd name="T20" fmla="*/ 71371963 w 1021"/>
              <a:gd name="T21" fmla="*/ 230301644 h 1018"/>
              <a:gd name="T22" fmla="*/ 79960478 w 1021"/>
              <a:gd name="T23" fmla="*/ 238253559 h 1018"/>
              <a:gd name="T24" fmla="*/ 124086681 w 1021"/>
              <a:gd name="T25" fmla="*/ 238253559 h 1018"/>
              <a:gd name="T26" fmla="*/ 124975354 w 1021"/>
              <a:gd name="T27" fmla="*/ 238253559 h 1018"/>
              <a:gd name="T28" fmla="*/ 133267826 w 1021"/>
              <a:gd name="T29" fmla="*/ 229712834 h 1018"/>
              <a:gd name="T30" fmla="*/ 133267826 w 1021"/>
              <a:gd name="T31" fmla="*/ 204090659 h 1018"/>
              <a:gd name="T32" fmla="*/ 132971239 w 1021"/>
              <a:gd name="T33" fmla="*/ 202618364 h 1018"/>
              <a:gd name="T34" fmla="*/ 124383268 w 1021"/>
              <a:gd name="T35" fmla="*/ 194666991 h 1018"/>
              <a:gd name="T36" fmla="*/ 80849152 w 1021"/>
              <a:gd name="T37" fmla="*/ 194666991 h 1018"/>
              <a:gd name="T38" fmla="*/ 263869632 w 1021"/>
              <a:gd name="T39" fmla="*/ 146368317 h 1018"/>
              <a:gd name="T40" fmla="*/ 264462262 w 1021"/>
              <a:gd name="T41" fmla="*/ 146662993 h 1018"/>
              <a:gd name="T42" fmla="*/ 264462262 w 1021"/>
              <a:gd name="T43" fmla="*/ 299804521 h 1018"/>
              <a:gd name="T44" fmla="*/ 37907121 w 1021"/>
              <a:gd name="T45" fmla="*/ 299804521 h 1018"/>
              <a:gd name="T46" fmla="*/ 37611078 w 1021"/>
              <a:gd name="T47" fmla="*/ 299215711 h 1018"/>
              <a:gd name="T48" fmla="*/ 37611078 w 1021"/>
              <a:gd name="T49" fmla="*/ 146368317 h 1018"/>
              <a:gd name="T50" fmla="*/ 231885550 w 1021"/>
              <a:gd name="T51" fmla="*/ 0 h 1018"/>
              <a:gd name="T52" fmla="*/ 231885550 w 1021"/>
              <a:gd name="T53" fmla="*/ 66557743 h 1018"/>
              <a:gd name="T54" fmla="*/ 233366309 w 1021"/>
              <a:gd name="T55" fmla="*/ 68914067 h 1018"/>
              <a:gd name="T56" fmla="*/ 302369384 w 1021"/>
              <a:gd name="T57" fmla="*/ 124869438 h 1018"/>
              <a:gd name="T58" fmla="*/ 302073340 w 1021"/>
              <a:gd name="T59" fmla="*/ 125164114 h 1018"/>
              <a:gd name="T60" fmla="*/ 888673 w 1021"/>
              <a:gd name="T61" fmla="*/ 125164114 h 1018"/>
              <a:gd name="T62" fmla="*/ 0 w 1021"/>
              <a:gd name="T63" fmla="*/ 125164114 h 1018"/>
              <a:gd name="T64" fmla="*/ 296043 w 1021"/>
              <a:gd name="T65" fmla="*/ 124280628 h 1018"/>
              <a:gd name="T66" fmla="*/ 142151840 w 1021"/>
              <a:gd name="T67" fmla="*/ 9129535 h 1018"/>
              <a:gd name="T68" fmla="*/ 145113359 w 1021"/>
              <a:gd name="T69" fmla="*/ 8246049 h 1018"/>
              <a:gd name="T70" fmla="*/ 158144153 w 1021"/>
              <a:gd name="T71" fmla="*/ 8834859 h 1018"/>
              <a:gd name="T72" fmla="*/ 160513587 w 1021"/>
              <a:gd name="T73" fmla="*/ 9718344 h 1018"/>
              <a:gd name="T74" fmla="*/ 200493554 w 1021"/>
              <a:gd name="T75" fmla="*/ 41819597 h 1018"/>
              <a:gd name="T76" fmla="*/ 201974313 w 1021"/>
              <a:gd name="T77" fmla="*/ 40936111 h 1018"/>
              <a:gd name="T78" fmla="*/ 231885550 w 1021"/>
              <a:gd name="T79" fmla="*/ 0 h 101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21" h="1018">
                <a:moveTo>
                  <a:pt x="590" y="661"/>
                </a:moveTo>
                <a:lnTo>
                  <a:pt x="588" y="661"/>
                </a:lnTo>
                <a:lnTo>
                  <a:pt x="587" y="663"/>
                </a:lnTo>
                <a:lnTo>
                  <a:pt x="587" y="940"/>
                </a:lnTo>
                <a:lnTo>
                  <a:pt x="588" y="942"/>
                </a:lnTo>
                <a:lnTo>
                  <a:pt x="590" y="943"/>
                </a:lnTo>
                <a:lnTo>
                  <a:pt x="820" y="943"/>
                </a:lnTo>
                <a:lnTo>
                  <a:pt x="821" y="942"/>
                </a:lnTo>
                <a:lnTo>
                  <a:pt x="823" y="940"/>
                </a:lnTo>
                <a:lnTo>
                  <a:pt x="823" y="663"/>
                </a:lnTo>
                <a:lnTo>
                  <a:pt x="821" y="661"/>
                </a:lnTo>
                <a:lnTo>
                  <a:pt x="820" y="661"/>
                </a:lnTo>
                <a:lnTo>
                  <a:pt x="590" y="661"/>
                </a:lnTo>
                <a:close/>
                <a:moveTo>
                  <a:pt x="273" y="661"/>
                </a:moveTo>
                <a:lnTo>
                  <a:pt x="270" y="661"/>
                </a:lnTo>
                <a:lnTo>
                  <a:pt x="268" y="663"/>
                </a:lnTo>
                <a:lnTo>
                  <a:pt x="241" y="688"/>
                </a:lnTo>
                <a:lnTo>
                  <a:pt x="241" y="691"/>
                </a:lnTo>
                <a:lnTo>
                  <a:pt x="241" y="693"/>
                </a:lnTo>
                <a:lnTo>
                  <a:pt x="241" y="779"/>
                </a:lnTo>
                <a:lnTo>
                  <a:pt x="241" y="780"/>
                </a:lnTo>
                <a:lnTo>
                  <a:pt x="241" y="782"/>
                </a:lnTo>
                <a:lnTo>
                  <a:pt x="268" y="809"/>
                </a:lnTo>
                <a:lnTo>
                  <a:pt x="270" y="809"/>
                </a:lnTo>
                <a:lnTo>
                  <a:pt x="273" y="809"/>
                </a:lnTo>
                <a:lnTo>
                  <a:pt x="419" y="809"/>
                </a:lnTo>
                <a:lnTo>
                  <a:pt x="420" y="809"/>
                </a:lnTo>
                <a:lnTo>
                  <a:pt x="422" y="809"/>
                </a:lnTo>
                <a:lnTo>
                  <a:pt x="449" y="782"/>
                </a:lnTo>
                <a:lnTo>
                  <a:pt x="450" y="780"/>
                </a:lnTo>
                <a:lnTo>
                  <a:pt x="450" y="779"/>
                </a:lnTo>
                <a:lnTo>
                  <a:pt x="450" y="693"/>
                </a:lnTo>
                <a:lnTo>
                  <a:pt x="450" y="691"/>
                </a:lnTo>
                <a:lnTo>
                  <a:pt x="449" y="688"/>
                </a:lnTo>
                <a:lnTo>
                  <a:pt x="422" y="663"/>
                </a:lnTo>
                <a:lnTo>
                  <a:pt x="420" y="661"/>
                </a:lnTo>
                <a:lnTo>
                  <a:pt x="419" y="661"/>
                </a:lnTo>
                <a:lnTo>
                  <a:pt x="273" y="661"/>
                </a:lnTo>
                <a:close/>
                <a:moveTo>
                  <a:pt x="128" y="497"/>
                </a:moveTo>
                <a:lnTo>
                  <a:pt x="891" y="497"/>
                </a:lnTo>
                <a:lnTo>
                  <a:pt x="893" y="497"/>
                </a:lnTo>
                <a:lnTo>
                  <a:pt x="893" y="498"/>
                </a:lnTo>
                <a:lnTo>
                  <a:pt x="893" y="1016"/>
                </a:lnTo>
                <a:lnTo>
                  <a:pt x="893" y="1018"/>
                </a:lnTo>
                <a:lnTo>
                  <a:pt x="891" y="1018"/>
                </a:lnTo>
                <a:lnTo>
                  <a:pt x="128" y="1018"/>
                </a:lnTo>
                <a:lnTo>
                  <a:pt x="127" y="1018"/>
                </a:lnTo>
                <a:lnTo>
                  <a:pt x="127" y="1016"/>
                </a:lnTo>
                <a:lnTo>
                  <a:pt x="127" y="498"/>
                </a:lnTo>
                <a:lnTo>
                  <a:pt x="127" y="497"/>
                </a:lnTo>
                <a:lnTo>
                  <a:pt x="128" y="497"/>
                </a:lnTo>
                <a:close/>
                <a:moveTo>
                  <a:pt x="783" y="0"/>
                </a:moveTo>
                <a:lnTo>
                  <a:pt x="783" y="223"/>
                </a:lnTo>
                <a:lnTo>
                  <a:pt x="783" y="226"/>
                </a:lnTo>
                <a:lnTo>
                  <a:pt x="787" y="231"/>
                </a:lnTo>
                <a:lnTo>
                  <a:pt x="788" y="234"/>
                </a:lnTo>
                <a:lnTo>
                  <a:pt x="1020" y="422"/>
                </a:lnTo>
                <a:lnTo>
                  <a:pt x="1021" y="424"/>
                </a:lnTo>
                <a:lnTo>
                  <a:pt x="1021" y="425"/>
                </a:lnTo>
                <a:lnTo>
                  <a:pt x="1020" y="425"/>
                </a:lnTo>
                <a:lnTo>
                  <a:pt x="1018" y="425"/>
                </a:lnTo>
                <a:lnTo>
                  <a:pt x="3" y="425"/>
                </a:lnTo>
                <a:lnTo>
                  <a:pt x="0" y="425"/>
                </a:lnTo>
                <a:lnTo>
                  <a:pt x="0" y="424"/>
                </a:lnTo>
                <a:lnTo>
                  <a:pt x="1" y="422"/>
                </a:lnTo>
                <a:lnTo>
                  <a:pt x="477" y="33"/>
                </a:lnTo>
                <a:lnTo>
                  <a:pt x="480" y="31"/>
                </a:lnTo>
                <a:lnTo>
                  <a:pt x="485" y="30"/>
                </a:lnTo>
                <a:lnTo>
                  <a:pt x="490" y="28"/>
                </a:lnTo>
                <a:lnTo>
                  <a:pt x="531" y="28"/>
                </a:lnTo>
                <a:lnTo>
                  <a:pt x="534" y="30"/>
                </a:lnTo>
                <a:lnTo>
                  <a:pt x="539" y="31"/>
                </a:lnTo>
                <a:lnTo>
                  <a:pt x="542" y="33"/>
                </a:lnTo>
                <a:lnTo>
                  <a:pt x="674" y="140"/>
                </a:lnTo>
                <a:lnTo>
                  <a:pt x="677" y="142"/>
                </a:lnTo>
                <a:lnTo>
                  <a:pt x="680" y="140"/>
                </a:lnTo>
                <a:lnTo>
                  <a:pt x="682" y="139"/>
                </a:lnTo>
                <a:lnTo>
                  <a:pt x="715" y="3"/>
                </a:lnTo>
                <a:lnTo>
                  <a:pt x="7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865" y="551180"/>
            <a:ext cx="9500235" cy="294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3554730"/>
            <a:ext cx="3129915" cy="2988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3554730"/>
            <a:ext cx="3088640" cy="2989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3554730"/>
            <a:ext cx="3073400" cy="2994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070" y="497205"/>
            <a:ext cx="9547225" cy="298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910" y="3594100"/>
            <a:ext cx="3080385" cy="2991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0" y="3594100"/>
            <a:ext cx="3083560" cy="2992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594100"/>
            <a:ext cx="3050540" cy="2992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070" y="3628390"/>
            <a:ext cx="3084830" cy="30270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0" y="298450"/>
            <a:ext cx="9547860" cy="3329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545" y="3629025"/>
            <a:ext cx="3080385" cy="3026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285" y="3629025"/>
            <a:ext cx="3060065" cy="3026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5976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R1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：</a:t>
            </a:r>
            <a:r>
              <a:rPr 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New Era, New Paradigm</a:t>
            </a:r>
            <a:endParaRPr 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30722" name="稻壳儿小白白(http://dwz.cn/Wu2UP)"/>
          <p:cNvSpPr>
            <a:spLocks noChangeAspect="1"/>
          </p:cNvSpPr>
          <p:nvPr/>
        </p:nvSpPr>
        <p:spPr bwMode="auto">
          <a:xfrm>
            <a:off x="6529388" y="2806700"/>
            <a:ext cx="1938337" cy="1908175"/>
          </a:xfrm>
          <a:custGeom>
            <a:avLst/>
            <a:gdLst>
              <a:gd name="T0" fmla="*/ 2147483647 w 145"/>
              <a:gd name="T1" fmla="*/ 2147483647 h 143"/>
              <a:gd name="T2" fmla="*/ 2147483647 w 145"/>
              <a:gd name="T3" fmla="*/ 2147483647 h 143"/>
              <a:gd name="T4" fmla="*/ 1429597061 w 145"/>
              <a:gd name="T5" fmla="*/ 2147483647 h 143"/>
              <a:gd name="T6" fmla="*/ 357402607 w 145"/>
              <a:gd name="T7" fmla="*/ 2147483647 h 143"/>
              <a:gd name="T8" fmla="*/ 0 w 145"/>
              <a:gd name="T9" fmla="*/ 2147483647 h 143"/>
              <a:gd name="T10" fmla="*/ 1072194454 w 145"/>
              <a:gd name="T11" fmla="*/ 2147483647 h 143"/>
              <a:gd name="T12" fmla="*/ 2147483647 w 145"/>
              <a:gd name="T13" fmla="*/ 2147483647 h 143"/>
              <a:gd name="T14" fmla="*/ 2147483647 w 145"/>
              <a:gd name="T15" fmla="*/ 2147483647 h 143"/>
              <a:gd name="T16" fmla="*/ 2147483647 w 145"/>
              <a:gd name="T17" fmla="*/ 1424472653 h 143"/>
              <a:gd name="T18" fmla="*/ 2147483647 w 145"/>
              <a:gd name="T19" fmla="*/ 178060750 h 143"/>
              <a:gd name="T20" fmla="*/ 2147483647 w 145"/>
              <a:gd name="T21" fmla="*/ 534182249 h 143"/>
              <a:gd name="T22" fmla="*/ 2147483647 w 145"/>
              <a:gd name="T23" fmla="*/ 2147483647 h 143"/>
              <a:gd name="T24" fmla="*/ 2147483647 w 145"/>
              <a:gd name="T25" fmla="*/ 2147483647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4" name="稻壳儿小白白(http://dwz.cn/Wu2UP)"/>
          <p:cNvSpPr/>
          <p:nvPr/>
        </p:nvSpPr>
        <p:spPr bwMode="auto">
          <a:xfrm>
            <a:off x="5124768" y="3162935"/>
            <a:ext cx="1295400" cy="1265238"/>
          </a:xfrm>
          <a:custGeom>
            <a:avLst/>
            <a:gdLst>
              <a:gd name="T0" fmla="*/ 2147483647 w 127"/>
              <a:gd name="T1" fmla="*/ 2147483647 h 124"/>
              <a:gd name="T2" fmla="*/ 2147483647 w 127"/>
              <a:gd name="T3" fmla="*/ 2147483647 h 124"/>
              <a:gd name="T4" fmla="*/ 832320000 w 127"/>
              <a:gd name="T5" fmla="*/ 2147483647 h 124"/>
              <a:gd name="T6" fmla="*/ 208080000 w 127"/>
              <a:gd name="T7" fmla="*/ 2147483647 h 124"/>
              <a:gd name="T8" fmla="*/ 104040000 w 127"/>
              <a:gd name="T9" fmla="*/ 2147483647 h 124"/>
              <a:gd name="T10" fmla="*/ 624240000 w 127"/>
              <a:gd name="T11" fmla="*/ 2147483647 h 124"/>
              <a:gd name="T12" fmla="*/ 2147483647 w 127"/>
              <a:gd name="T13" fmla="*/ 2147483647 h 124"/>
              <a:gd name="T14" fmla="*/ 1976760000 w 127"/>
              <a:gd name="T15" fmla="*/ 2147483647 h 124"/>
              <a:gd name="T16" fmla="*/ 2147483647 w 127"/>
              <a:gd name="T17" fmla="*/ 624670448 h 124"/>
              <a:gd name="T18" fmla="*/ 2147483647 w 127"/>
              <a:gd name="T19" fmla="*/ 104116843 h 124"/>
              <a:gd name="T20" fmla="*/ 2147483647 w 127"/>
              <a:gd name="T21" fmla="*/ 208223483 h 124"/>
              <a:gd name="T22" fmla="*/ 2147483647 w 127"/>
              <a:gd name="T23" fmla="*/ 2147483647 h 124"/>
              <a:gd name="T24" fmla="*/ 2147483647 w 127"/>
              <a:gd name="T25" fmla="*/ 2147483647 h 12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5" name="稻壳儿小白白(http://dwz.cn/Wu2UP)"/>
          <p:cNvSpPr/>
          <p:nvPr/>
        </p:nvSpPr>
        <p:spPr bwMode="auto">
          <a:xfrm>
            <a:off x="3889375" y="3292475"/>
            <a:ext cx="1028700" cy="1041400"/>
          </a:xfrm>
          <a:custGeom>
            <a:avLst/>
            <a:gdLst>
              <a:gd name="T0" fmla="*/ 1556056435 w 101"/>
              <a:gd name="T1" fmla="*/ 2147483647 h 102"/>
              <a:gd name="T2" fmla="*/ 2147483647 w 101"/>
              <a:gd name="T3" fmla="*/ 521200280 h 102"/>
              <a:gd name="T4" fmla="*/ 2147483647 w 101"/>
              <a:gd name="T5" fmla="*/ 104242098 h 102"/>
              <a:gd name="T6" fmla="*/ 2147483647 w 101"/>
              <a:gd name="T7" fmla="*/ 208484196 h 102"/>
              <a:gd name="T8" fmla="*/ 2147483647 w 101"/>
              <a:gd name="T9" fmla="*/ 2147483647 h 102"/>
              <a:gd name="T10" fmla="*/ 2147483647 w 101"/>
              <a:gd name="T11" fmla="*/ 2147483647 h 102"/>
              <a:gd name="T12" fmla="*/ 2147483647 w 101"/>
              <a:gd name="T13" fmla="*/ 2147483647 h 102"/>
              <a:gd name="T14" fmla="*/ 622424611 w 101"/>
              <a:gd name="T15" fmla="*/ 2147483647 h 102"/>
              <a:gd name="T16" fmla="*/ 207471475 w 101"/>
              <a:gd name="T17" fmla="*/ 2147483647 h 102"/>
              <a:gd name="T18" fmla="*/ 0 w 101"/>
              <a:gd name="T19" fmla="*/ 2147483647 h 102"/>
              <a:gd name="T20" fmla="*/ 518688873 w 101"/>
              <a:gd name="T21" fmla="*/ 2147483647 h 102"/>
              <a:gd name="T22" fmla="*/ 1556056435 w 101"/>
              <a:gd name="T23" fmla="*/ 2147483647 h 1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6" name="稻壳儿小白白(http://dwz.cn/Wu2UP)"/>
          <p:cNvSpPr/>
          <p:nvPr/>
        </p:nvSpPr>
        <p:spPr bwMode="auto">
          <a:xfrm>
            <a:off x="7864475" y="3209925"/>
            <a:ext cx="2549525" cy="287338"/>
          </a:xfrm>
          <a:custGeom>
            <a:avLst/>
            <a:gdLst>
              <a:gd name="T0" fmla="*/ 0 w 1600200"/>
              <a:gd name="T1" fmla="*/ 149449 h 552450"/>
              <a:gd name="T2" fmla="*/ 435218 w 1600200"/>
              <a:gd name="T3" fmla="*/ 0 h 552450"/>
              <a:gd name="T4" fmla="*/ 4062041 w 1600200"/>
              <a:gd name="T5" fmla="*/ 0 h 552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7" name="稻壳儿小白白(http://dwz.cn/Wu2UP)"/>
          <p:cNvSpPr/>
          <p:nvPr/>
        </p:nvSpPr>
        <p:spPr bwMode="auto">
          <a:xfrm flipH="1">
            <a:off x="1617663" y="3517900"/>
            <a:ext cx="2551112" cy="287338"/>
          </a:xfrm>
          <a:custGeom>
            <a:avLst/>
            <a:gdLst>
              <a:gd name="T0" fmla="*/ 0 w 1600200"/>
              <a:gd name="T1" fmla="*/ 149449 h 552450"/>
              <a:gd name="T2" fmla="*/ 435760 w 1600200"/>
              <a:gd name="T3" fmla="*/ 0 h 552450"/>
              <a:gd name="T4" fmla="*/ 4067099 w 1600200"/>
              <a:gd name="T5" fmla="*/ 0 h 552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9" name="稻壳儿小白白(http://dwz.cn/Wu2UP)"/>
          <p:cNvSpPr/>
          <p:nvPr/>
        </p:nvSpPr>
        <p:spPr bwMode="auto">
          <a:xfrm flipH="1">
            <a:off x="5072380" y="2499360"/>
            <a:ext cx="673100" cy="1003300"/>
          </a:xfrm>
          <a:custGeom>
            <a:avLst/>
            <a:gdLst>
              <a:gd name="T0" fmla="*/ 0 w 647700"/>
              <a:gd name="T1" fmla="*/ 1042904 h 965200"/>
              <a:gd name="T2" fmla="*/ 109725 w 647700"/>
              <a:gd name="T3" fmla="*/ 562619 h 965200"/>
              <a:gd name="T4" fmla="*/ 699496 w 647700"/>
              <a:gd name="T5" fmla="*/ 0 h 965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30" name="稻壳儿小白白(http://dwz.cn/Wu2UP)"/>
          <p:cNvSpPr>
            <a:spLocks noChangeAspect="1" noEditPoints="1"/>
          </p:cNvSpPr>
          <p:nvPr/>
        </p:nvSpPr>
        <p:spPr bwMode="auto">
          <a:xfrm>
            <a:off x="4333875" y="3675063"/>
            <a:ext cx="225425" cy="241300"/>
          </a:xfrm>
          <a:custGeom>
            <a:avLst/>
            <a:gdLst>
              <a:gd name="T0" fmla="*/ 24082704 w 376"/>
              <a:gd name="T1" fmla="*/ 1086151 h 401"/>
              <a:gd name="T2" fmla="*/ 22285300 w 376"/>
              <a:gd name="T3" fmla="*/ 1086151 h 401"/>
              <a:gd name="T4" fmla="*/ 0 w 376"/>
              <a:gd name="T5" fmla="*/ 57573819 h 401"/>
              <a:gd name="T6" fmla="*/ 23363862 w 376"/>
              <a:gd name="T7" fmla="*/ 80747645 h 401"/>
              <a:gd name="T8" fmla="*/ 46368004 w 376"/>
              <a:gd name="T9" fmla="*/ 57573819 h 401"/>
              <a:gd name="T10" fmla="*/ 24082704 w 376"/>
              <a:gd name="T11" fmla="*/ 1086151 h 401"/>
              <a:gd name="T12" fmla="*/ 112505061 w 376"/>
              <a:gd name="T13" fmla="*/ 1086151 h 401"/>
              <a:gd name="T14" fmla="*/ 111067377 w 376"/>
              <a:gd name="T15" fmla="*/ 1086151 h 401"/>
              <a:gd name="T16" fmla="*/ 88422956 w 376"/>
              <a:gd name="T17" fmla="*/ 57573819 h 401"/>
              <a:gd name="T18" fmla="*/ 111786219 w 376"/>
              <a:gd name="T19" fmla="*/ 80747645 h 401"/>
              <a:gd name="T20" fmla="*/ 135150081 w 376"/>
              <a:gd name="T21" fmla="*/ 57573819 h 401"/>
              <a:gd name="T22" fmla="*/ 112505061 w 376"/>
              <a:gd name="T23" fmla="*/ 1086151 h 401"/>
              <a:gd name="T24" fmla="*/ 66496778 w 376"/>
              <a:gd name="T25" fmla="*/ 65177477 h 401"/>
              <a:gd name="T26" fmla="*/ 44211478 w 376"/>
              <a:gd name="T27" fmla="*/ 122026794 h 401"/>
              <a:gd name="T28" fmla="*/ 67575340 w 376"/>
              <a:gd name="T29" fmla="*/ 145201222 h 401"/>
              <a:gd name="T30" fmla="*/ 90938603 w 376"/>
              <a:gd name="T31" fmla="*/ 122026794 h 401"/>
              <a:gd name="T32" fmla="*/ 68294182 w 376"/>
              <a:gd name="T33" fmla="*/ 65177477 h 401"/>
              <a:gd name="T34" fmla="*/ 66496778 w 376"/>
              <a:gd name="T35" fmla="*/ 65177477 h 40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稻壳儿小白白(http://dwz.cn/Wu2UP)"/>
          <p:cNvSpPr>
            <a:spLocks noChangeAspect="1"/>
          </p:cNvSpPr>
          <p:nvPr/>
        </p:nvSpPr>
        <p:spPr bwMode="auto">
          <a:xfrm>
            <a:off x="7526338" y="3676650"/>
            <a:ext cx="242887" cy="250825"/>
          </a:xfrm>
          <a:custGeom>
            <a:avLst/>
            <a:gdLst>
              <a:gd name="T0" fmla="*/ 80936331 w 274"/>
              <a:gd name="T1" fmla="*/ 221525284 h 284"/>
              <a:gd name="T2" fmla="*/ 62863411 w 274"/>
              <a:gd name="T3" fmla="*/ 212945126 h 284"/>
              <a:gd name="T4" fmla="*/ 7072089 w 274"/>
              <a:gd name="T5" fmla="*/ 138843119 h 284"/>
              <a:gd name="T6" fmla="*/ 11000831 w 274"/>
              <a:gd name="T7" fmla="*/ 108422639 h 284"/>
              <a:gd name="T8" fmla="*/ 41647142 w 274"/>
              <a:gd name="T9" fmla="*/ 113102645 h 284"/>
              <a:gd name="T10" fmla="*/ 78579263 w 274"/>
              <a:gd name="T11" fmla="*/ 161464178 h 284"/>
              <a:gd name="T12" fmla="*/ 172088099 w 274"/>
              <a:gd name="T13" fmla="*/ 13260164 h 284"/>
              <a:gd name="T14" fmla="*/ 201948130 w 274"/>
              <a:gd name="T15" fmla="*/ 6239713 h 284"/>
              <a:gd name="T16" fmla="*/ 209020220 w 274"/>
              <a:gd name="T17" fmla="*/ 36661077 h 284"/>
              <a:gd name="T18" fmla="*/ 99010138 w 274"/>
              <a:gd name="T19" fmla="*/ 211385418 h 284"/>
              <a:gd name="T20" fmla="*/ 81722611 w 274"/>
              <a:gd name="T21" fmla="*/ 221525284 h 284"/>
              <a:gd name="T22" fmla="*/ 80936331 w 274"/>
              <a:gd name="T23" fmla="*/ 221525284 h 2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稻壳儿小白白(http://dwz.cn/Wu2UP)"/>
          <p:cNvSpPr>
            <a:spLocks noEditPoints="1"/>
          </p:cNvSpPr>
          <p:nvPr/>
        </p:nvSpPr>
        <p:spPr bwMode="auto">
          <a:xfrm>
            <a:off x="5694680" y="3691573"/>
            <a:ext cx="258763" cy="222250"/>
          </a:xfrm>
          <a:custGeom>
            <a:avLst/>
            <a:gdLst>
              <a:gd name="T0" fmla="*/ 224421197 w 288"/>
              <a:gd name="T1" fmla="*/ 0 h 246"/>
              <a:gd name="T2" fmla="*/ 41978007 w 288"/>
              <a:gd name="T3" fmla="*/ 0 h 246"/>
              <a:gd name="T4" fmla="*/ 33905141 w 288"/>
              <a:gd name="T5" fmla="*/ 8162718 h 246"/>
              <a:gd name="T6" fmla="*/ 33905141 w 288"/>
              <a:gd name="T7" fmla="*/ 35098334 h 246"/>
              <a:gd name="T8" fmla="*/ 8072867 w 288"/>
              <a:gd name="T9" fmla="*/ 35098334 h 246"/>
              <a:gd name="T10" fmla="*/ 0 w 288"/>
              <a:gd name="T11" fmla="*/ 43260149 h 246"/>
              <a:gd name="T12" fmla="*/ 0 w 288"/>
              <a:gd name="T13" fmla="*/ 178754952 h 246"/>
              <a:gd name="T14" fmla="*/ 21796290 w 288"/>
              <a:gd name="T15" fmla="*/ 200792937 h 246"/>
              <a:gd name="T16" fmla="*/ 41978007 w 288"/>
              <a:gd name="T17" fmla="*/ 200792937 h 246"/>
              <a:gd name="T18" fmla="*/ 194552040 w 288"/>
              <a:gd name="T19" fmla="*/ 200792937 h 246"/>
              <a:gd name="T20" fmla="*/ 224421197 w 288"/>
              <a:gd name="T21" fmla="*/ 200792937 h 246"/>
              <a:gd name="T22" fmla="*/ 232494063 w 288"/>
              <a:gd name="T23" fmla="*/ 192630218 h 246"/>
              <a:gd name="T24" fmla="*/ 232494063 w 288"/>
              <a:gd name="T25" fmla="*/ 8162718 h 246"/>
              <a:gd name="T26" fmla="*/ 224421197 w 288"/>
              <a:gd name="T27" fmla="*/ 0 h 246"/>
              <a:gd name="T28" fmla="*/ 218770639 w 288"/>
              <a:gd name="T29" fmla="*/ 186916767 h 246"/>
              <a:gd name="T30" fmla="*/ 194552040 w 288"/>
              <a:gd name="T31" fmla="*/ 186916767 h 246"/>
              <a:gd name="T32" fmla="*/ 41978007 w 288"/>
              <a:gd name="T33" fmla="*/ 186916767 h 246"/>
              <a:gd name="T34" fmla="*/ 21796290 w 288"/>
              <a:gd name="T35" fmla="*/ 186916767 h 246"/>
              <a:gd name="T36" fmla="*/ 13723424 w 288"/>
              <a:gd name="T37" fmla="*/ 178754952 h 246"/>
              <a:gd name="T38" fmla="*/ 13723424 w 288"/>
              <a:gd name="T39" fmla="*/ 48973601 h 246"/>
              <a:gd name="T40" fmla="*/ 33905141 w 288"/>
              <a:gd name="T41" fmla="*/ 48973601 h 246"/>
              <a:gd name="T42" fmla="*/ 33905141 w 288"/>
              <a:gd name="T43" fmla="*/ 174673141 h 246"/>
              <a:gd name="T44" fmla="*/ 47628565 w 288"/>
              <a:gd name="T45" fmla="*/ 174673141 h 246"/>
              <a:gd name="T46" fmla="*/ 47628565 w 288"/>
              <a:gd name="T47" fmla="*/ 48973601 h 246"/>
              <a:gd name="T48" fmla="*/ 47628565 w 288"/>
              <a:gd name="T49" fmla="*/ 48973601 h 246"/>
              <a:gd name="T50" fmla="*/ 47628565 w 288"/>
              <a:gd name="T51" fmla="*/ 35098334 h 246"/>
              <a:gd name="T52" fmla="*/ 47628565 w 288"/>
              <a:gd name="T53" fmla="*/ 13876170 h 246"/>
              <a:gd name="T54" fmla="*/ 218770639 w 288"/>
              <a:gd name="T55" fmla="*/ 13876170 h 246"/>
              <a:gd name="T56" fmla="*/ 218770639 w 288"/>
              <a:gd name="T57" fmla="*/ 186916767 h 2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88" h="246">
                <a:moveTo>
                  <a:pt x="278" y="0"/>
                </a:move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2" y="2"/>
                  <a:pt x="42" y="10"/>
                </a:cubicBezTo>
                <a:cubicBezTo>
                  <a:pt x="42" y="43"/>
                  <a:pt x="42" y="43"/>
                  <a:pt x="42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2" y="43"/>
                  <a:pt x="0" y="45"/>
                  <a:pt x="0" y="53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31"/>
                  <a:pt x="14" y="246"/>
                  <a:pt x="27" y="246"/>
                </a:cubicBezTo>
                <a:cubicBezTo>
                  <a:pt x="52" y="246"/>
                  <a:pt x="52" y="246"/>
                  <a:pt x="52" y="246"/>
                </a:cubicBezTo>
                <a:cubicBezTo>
                  <a:pt x="241" y="246"/>
                  <a:pt x="241" y="246"/>
                  <a:pt x="241" y="246"/>
                </a:cubicBezTo>
                <a:cubicBezTo>
                  <a:pt x="278" y="246"/>
                  <a:pt x="278" y="246"/>
                  <a:pt x="278" y="246"/>
                </a:cubicBezTo>
                <a:cubicBezTo>
                  <a:pt x="286" y="246"/>
                  <a:pt x="288" y="244"/>
                  <a:pt x="288" y="236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2"/>
                  <a:pt x="286" y="0"/>
                  <a:pt x="278" y="0"/>
                </a:cubicBezTo>
                <a:close/>
                <a:moveTo>
                  <a:pt x="271" y="229"/>
                </a:moveTo>
                <a:cubicBezTo>
                  <a:pt x="241" y="229"/>
                  <a:pt x="241" y="229"/>
                  <a:pt x="241" y="229"/>
                </a:cubicBezTo>
                <a:cubicBezTo>
                  <a:pt x="52" y="229"/>
                  <a:pt x="52" y="229"/>
                  <a:pt x="52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24" y="229"/>
                  <a:pt x="17" y="222"/>
                  <a:pt x="17" y="219"/>
                </a:cubicBezTo>
                <a:cubicBezTo>
                  <a:pt x="17" y="60"/>
                  <a:pt x="17" y="60"/>
                  <a:pt x="17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17"/>
                  <a:pt x="59" y="17"/>
                  <a:pt x="59" y="17"/>
                </a:cubicBezTo>
                <a:cubicBezTo>
                  <a:pt x="271" y="17"/>
                  <a:pt x="271" y="17"/>
                  <a:pt x="271" y="17"/>
                </a:cubicBezTo>
                <a:lnTo>
                  <a:pt x="271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稻壳儿小白白(http://dwz.cn/Wu2UP)"/>
          <p:cNvSpPr>
            <a:spLocks noChangeArrowheads="1"/>
          </p:cNvSpPr>
          <p:nvPr/>
        </p:nvSpPr>
        <p:spPr bwMode="auto">
          <a:xfrm>
            <a:off x="5767705" y="3728085"/>
            <a:ext cx="68263" cy="68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90204" pitchFamily="34" charset="0"/>
            </a:endParaRPr>
          </a:p>
        </p:txBody>
      </p:sp>
      <p:sp>
        <p:nvSpPr>
          <p:cNvPr id="30734" name="稻壳儿小白白(http://dwz.cn/Wu2UP)"/>
          <p:cNvSpPr>
            <a:spLocks noChangeArrowheads="1"/>
          </p:cNvSpPr>
          <p:nvPr/>
        </p:nvSpPr>
        <p:spPr bwMode="auto">
          <a:xfrm>
            <a:off x="5858193" y="3737610"/>
            <a:ext cx="57150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90204" pitchFamily="34" charset="0"/>
            </a:endParaRPr>
          </a:p>
        </p:txBody>
      </p:sp>
      <p:sp>
        <p:nvSpPr>
          <p:cNvPr id="30735" name="稻壳儿小白白(http://dwz.cn/Wu2UP)"/>
          <p:cNvSpPr>
            <a:spLocks noChangeArrowheads="1"/>
          </p:cNvSpPr>
          <p:nvPr/>
        </p:nvSpPr>
        <p:spPr bwMode="auto">
          <a:xfrm>
            <a:off x="5858193" y="3772535"/>
            <a:ext cx="57150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90204" pitchFamily="34" charset="0"/>
            </a:endParaRPr>
          </a:p>
        </p:txBody>
      </p:sp>
      <p:sp>
        <p:nvSpPr>
          <p:cNvPr id="30736" name="稻壳儿小白白(http://dwz.cn/Wu2UP)"/>
          <p:cNvSpPr>
            <a:spLocks noChangeArrowheads="1"/>
          </p:cNvSpPr>
          <p:nvPr/>
        </p:nvSpPr>
        <p:spPr bwMode="auto">
          <a:xfrm>
            <a:off x="5767705" y="3820160"/>
            <a:ext cx="147638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90204" pitchFamily="34" charset="0"/>
            </a:endParaRPr>
          </a:p>
        </p:txBody>
      </p:sp>
      <p:sp>
        <p:nvSpPr>
          <p:cNvPr id="30737" name="稻壳儿小白白(http://dwz.cn/Wu2UP)"/>
          <p:cNvSpPr>
            <a:spLocks noChangeArrowheads="1"/>
          </p:cNvSpPr>
          <p:nvPr/>
        </p:nvSpPr>
        <p:spPr bwMode="auto">
          <a:xfrm>
            <a:off x="5767705" y="3856673"/>
            <a:ext cx="147638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  <a:sym typeface="Arial" panose="020B0604020202090204" pitchFamily="34" charset="0"/>
            </a:endParaRPr>
          </a:p>
        </p:txBody>
      </p:sp>
      <p:sp>
        <p:nvSpPr>
          <p:cNvPr id="30742" name="稻壳儿小白白(http://dwz.cn/Wu2UP)"/>
          <p:cNvSpPr txBox="1">
            <a:spLocks noChangeArrowheads="1"/>
          </p:cNvSpPr>
          <p:nvPr/>
        </p:nvSpPr>
        <p:spPr bwMode="auto">
          <a:xfrm>
            <a:off x="4095115" y="2192020"/>
            <a:ext cx="126809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sym typeface="Arial" panose="020B0604020202090204" pitchFamily="34" charset="0"/>
              </a:rPr>
              <a:t>PostTrain</a:t>
            </a:r>
            <a:endParaRPr lang="en-US" altLang="zh-CN" sz="20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0743" name="稻壳儿小白白(http://dwz.cn/Wu2UP)"/>
          <p:cNvSpPr txBox="1">
            <a:spLocks noChangeArrowheads="1"/>
          </p:cNvSpPr>
          <p:nvPr/>
        </p:nvSpPr>
        <p:spPr bwMode="auto">
          <a:xfrm>
            <a:off x="1021080" y="4108450"/>
            <a:ext cx="2163445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marL="171450" indent="-1714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低成本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marL="171450" indent="-1714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构造高质量数据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marL="171450" indent="-1714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新的训练范式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0746" name="稻壳儿小白白(http://dwz.cn/Wu2UP)"/>
          <p:cNvSpPr txBox="1">
            <a:spLocks noChangeArrowheads="1"/>
          </p:cNvSpPr>
          <p:nvPr/>
        </p:nvSpPr>
        <p:spPr bwMode="auto">
          <a:xfrm>
            <a:off x="9091613" y="3449638"/>
            <a:ext cx="14732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sym typeface="Arial" panose="020B0604020202090204" pitchFamily="34" charset="0"/>
              </a:rPr>
              <a:t>Inference</a:t>
            </a:r>
            <a:endParaRPr lang="en-US" altLang="zh-CN" sz="20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0747" name="稻壳儿小白白(http://dwz.cn/Wu2UP)"/>
          <p:cNvSpPr txBox="1">
            <a:spLocks noChangeArrowheads="1"/>
          </p:cNvSpPr>
          <p:nvPr/>
        </p:nvSpPr>
        <p:spPr bwMode="auto">
          <a:xfrm>
            <a:off x="8467725" y="3956685"/>
            <a:ext cx="2456180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marL="171450" indent="-1714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边推理边想边优化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marL="171450" indent="-1714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处理复杂任务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marL="171450" indent="-1714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445469"/>
                </a:solidFill>
                <a:sym typeface="Arial" panose="020B0604020202090204" pitchFamily="34" charset="0"/>
              </a:rPr>
              <a:t>ITS让模型更像人</a:t>
            </a:r>
            <a:endParaRPr lang="zh-CN" altLang="en-US" sz="16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0748" name="稻壳儿小白白(http://dwz.cn/Wu2UP)"/>
          <p:cNvSpPr txBox="1">
            <a:spLocks noChangeArrowheads="1"/>
          </p:cNvSpPr>
          <p:nvPr/>
        </p:nvSpPr>
        <p:spPr bwMode="auto">
          <a:xfrm>
            <a:off x="1021080" y="3649345"/>
            <a:ext cx="14732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sym typeface="Arial" panose="020B0604020202090204" pitchFamily="34" charset="0"/>
              </a:rPr>
              <a:t>Pretrain</a:t>
            </a:r>
            <a:endParaRPr lang="en-US" altLang="zh-CN" sz="20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30749" name="稻壳儿小白白(http://dwz.cn/Wu2UP)"/>
          <p:cNvSpPr txBox="1">
            <a:spLocks noChangeArrowheads="1"/>
          </p:cNvSpPr>
          <p:nvPr/>
        </p:nvSpPr>
        <p:spPr bwMode="auto">
          <a:xfrm>
            <a:off x="5488940" y="1663700"/>
            <a:ext cx="2478405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marL="171450" indent="-1714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sz="1600">
                <a:solidFill>
                  <a:srgbClr val="445469"/>
                </a:solidFill>
                <a:sym typeface="Arial" panose="020B0604020202090204" pitchFamily="34" charset="0"/>
              </a:rPr>
              <a:t>少量高质量数据SFT</a:t>
            </a:r>
            <a:endParaRPr 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marL="171450" indent="-1714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sz="1600">
                <a:solidFill>
                  <a:srgbClr val="445469"/>
                </a:solidFill>
                <a:sym typeface="Arial" panose="020B0604020202090204" pitchFamily="34" charset="0"/>
              </a:rPr>
              <a:t>基于规则的Pure RL</a:t>
            </a:r>
            <a:endParaRPr lang="en-US" sz="16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marL="171450" indent="-171450" eaLnBrk="1" hangingPunct="1">
              <a:spcBef>
                <a:spcPct val="20000"/>
              </a:spcBef>
              <a:buFont typeface="Arial" panose="020B0604020202090204" pitchFamily="34" charset="0"/>
              <a:buChar char="•"/>
            </a:pPr>
            <a:r>
              <a:rPr lang="en-US" sz="1600">
                <a:solidFill>
                  <a:srgbClr val="445469"/>
                </a:solidFill>
                <a:sym typeface="Arial" panose="020B0604020202090204" pitchFamily="34" charset="0"/>
              </a:rPr>
              <a:t>二者结合</a:t>
            </a:r>
            <a:endParaRPr lang="en-US" sz="16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WPS Spreadsheets</Application>
  <PresentationFormat>宽屏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Microsoft YaHei Light</vt:lpstr>
      <vt:lpstr>苹方-简</vt:lpstr>
      <vt:lpstr>微软雅黑</vt:lpstr>
      <vt:lpstr>Lato Regular</vt:lpstr>
      <vt:lpstr>Calibri</vt:lpstr>
      <vt:lpstr>Helvetica Neue</vt:lpstr>
      <vt:lpstr>宋体-简</vt:lpstr>
      <vt:lpstr>Arial Bold</vt:lpstr>
      <vt:lpstr>Arial Unicode MS</vt:lpstr>
      <vt:lpstr>Thonburi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高超</dc:creator>
  <cp:lastModifiedBy>Yam</cp:lastModifiedBy>
  <cp:revision>78</cp:revision>
  <dcterms:created xsi:type="dcterms:W3CDTF">2025-02-16T23:49:22Z</dcterms:created>
  <dcterms:modified xsi:type="dcterms:W3CDTF">2025-02-16T23:49:22Z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